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7" r:id="rId1"/>
  </p:sldMasterIdLst>
  <p:notesMasterIdLst>
    <p:notesMasterId r:id="rId15"/>
  </p:notesMasterIdLst>
  <p:handoutMasterIdLst>
    <p:handoutMasterId r:id="rId16"/>
  </p:handoutMasterIdLst>
  <p:sldIdLst>
    <p:sldId id="280" r:id="rId2"/>
    <p:sldId id="352" r:id="rId3"/>
    <p:sldId id="349" r:id="rId4"/>
    <p:sldId id="347" r:id="rId5"/>
    <p:sldId id="326" r:id="rId6"/>
    <p:sldId id="353" r:id="rId7"/>
    <p:sldId id="312" r:id="rId8"/>
    <p:sldId id="329" r:id="rId9"/>
    <p:sldId id="359" r:id="rId10"/>
    <p:sldId id="360" r:id="rId11"/>
    <p:sldId id="361" r:id="rId12"/>
    <p:sldId id="350" r:id="rId13"/>
    <p:sldId id="351" r:id="rId1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333333"/>
    <a:srgbClr val="416276"/>
    <a:srgbClr val="000000"/>
    <a:srgbClr val="80BCBB"/>
    <a:srgbClr val="8AB98E"/>
    <a:srgbClr val="618DB4"/>
    <a:srgbClr val="4D8051"/>
    <a:srgbClr val="92B3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9" autoAdjust="0"/>
    <p:restoredTop sz="79863" autoAdjust="0"/>
  </p:normalViewPr>
  <p:slideViewPr>
    <p:cSldViewPr snapToGrid="0">
      <p:cViewPr varScale="1">
        <p:scale>
          <a:sx n="119" d="100"/>
          <a:sy n="119" d="100"/>
        </p:scale>
        <p:origin x="1624"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3504" y="1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BCF8BF-5D3D-4397-A572-61DA6417770B}" type="datetimeFigureOut">
              <a:rPr lang="en-US" smtClean="0"/>
              <a:t>2/12/19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01B7F2A-8D28-41CD-94E5-ABA070EEC44B}" type="slidenum">
              <a:rPr lang="en-US" smtClean="0"/>
              <a:t>‹#›</a:t>
            </a:fld>
            <a:endParaRPr lang="en-US" dirty="0"/>
          </a:p>
        </p:txBody>
      </p:sp>
    </p:spTree>
    <p:extLst>
      <p:ext uri="{BB962C8B-B14F-4D97-AF65-F5344CB8AC3E}">
        <p14:creationId xmlns:p14="http://schemas.microsoft.com/office/powerpoint/2010/main" val="26764616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D8F432-C364-4722-ABAC-92AED4F5101F}" type="datetimeFigureOut">
              <a:rPr lang="en-US" smtClean="0"/>
              <a:t>2/12/19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6886CF-0318-48BF-9C01-65C452E6E03B}" type="slidenum">
              <a:rPr lang="en-US" smtClean="0"/>
              <a:t>‹#›</a:t>
            </a:fld>
            <a:endParaRPr lang="en-US" dirty="0"/>
          </a:p>
        </p:txBody>
      </p:sp>
    </p:spTree>
    <p:extLst>
      <p:ext uri="{BB962C8B-B14F-4D97-AF65-F5344CB8AC3E}">
        <p14:creationId xmlns:p14="http://schemas.microsoft.com/office/powerpoint/2010/main" val="19229860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afternoon, and evening. Welcome to Spigit Office Hours, my name is ___________ , the ____________ for Spigit. Today, I’m joined by _____________, responsible for ________________ at Spigit. First off, thanks for taking some some to join us today, to learn about Challenge Experts and the Review process. Before we get started, a few housekeeping items:</a:t>
            </a:r>
          </a:p>
          <a:p>
            <a:endParaRPr lang="en-US" dirty="0"/>
          </a:p>
          <a:p>
            <a:r>
              <a:rPr lang="en-US" dirty="0"/>
              <a:t>First, you may ask questions using the chat or Q&amp;A feature in the Zoom panel. Additionally, since this is a small group, I’ve opened up participant audio, so you may join the discussion directly if preferred. You should be able to mute and unmute your personal lines at will - we just ask that you stay muted when not talking  - to avoid background noise.</a:t>
            </a:r>
          </a:p>
        </p:txBody>
      </p:sp>
    </p:spTree>
    <p:extLst>
      <p:ext uri="{BB962C8B-B14F-4D97-AF65-F5344CB8AC3E}">
        <p14:creationId xmlns:p14="http://schemas.microsoft.com/office/powerpoint/2010/main" val="52890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Complete the review form and hit submit when complete. The task will be available for everyone to see once you publish it. Be sure to align with your challenge lead on the exact criteria, scale, and number of reviews to be performed. In most cases, multiple reviews are completed for each idea, scores averaged, and then analyzed to determine if the idea will move forward or not.</a:t>
            </a:r>
          </a:p>
        </p:txBody>
      </p:sp>
    </p:spTree>
    <p:extLst>
      <p:ext uri="{BB962C8B-B14F-4D97-AF65-F5344CB8AC3E}">
        <p14:creationId xmlns:p14="http://schemas.microsoft.com/office/powerpoint/2010/main" val="242787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p:txBody>
      </p:sp>
    </p:spTree>
    <p:extLst>
      <p:ext uri="{BB962C8B-B14F-4D97-AF65-F5344CB8AC3E}">
        <p14:creationId xmlns:p14="http://schemas.microsoft.com/office/powerpoint/2010/main" val="267960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464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781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flow of this session will be as follows: I’ll review a typical challenge process and point out where the expert review process typically takes place. Next, we’ll dive into the details of the practice and tools needed to perform Expert Reviews. Lastly I’ll pull up a real challenge and demonstrate some of our learnings. </a:t>
            </a:r>
          </a:p>
          <a:p>
            <a:endParaRPr lang="en-US" dirty="0"/>
          </a:p>
          <a:p>
            <a:r>
              <a:rPr lang="en-US" dirty="0"/>
              <a:t>This should take about 20 minutes or so and afterward, I’ll stick around for the remainder of the hour just in case you have any other questions pertaining to the expert review process or any other topics of interest. </a:t>
            </a:r>
          </a:p>
        </p:txBody>
      </p:sp>
    </p:spTree>
    <p:extLst>
      <p:ext uri="{BB962C8B-B14F-4D97-AF65-F5344CB8AC3E}">
        <p14:creationId xmlns:p14="http://schemas.microsoft.com/office/powerpoint/2010/main" val="362054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thing before we get started. Depending on your appetite for learning, there are additional resources available such as our Learning Center - where you have 24 by 7 access to program and technical related lessons, our Help and Support center, where you can view articles, chat with our support team, and create tickets if needed, and finally our professional services team where you can simply pay us to do the work for you.</a:t>
            </a:r>
          </a:p>
          <a:p>
            <a:endParaRPr lang="en-US" dirty="0"/>
          </a:p>
          <a:p>
            <a:r>
              <a:rPr lang="en-US" dirty="0"/>
              <a:t>OK, let’s start with an example challenge process to help set the stage.</a:t>
            </a:r>
          </a:p>
          <a:p>
            <a:endParaRPr lang="en-US" dirty="0"/>
          </a:p>
        </p:txBody>
      </p:sp>
    </p:spTree>
    <p:extLst>
      <p:ext uri="{BB962C8B-B14F-4D97-AF65-F5344CB8AC3E}">
        <p14:creationId xmlns:p14="http://schemas.microsoft.com/office/powerpoint/2010/main" val="75465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indent="0">
              <a:buNone/>
            </a:pPr>
            <a:r>
              <a:rPr lang="en-US" sz="2400" baseline="0" dirty="0"/>
              <a:t>This is a typical challenge flow. However it’s important to note that this process can vary depending on the use case, so be sure to connect with your Challenge Team to understand the exact timing and activities pertaining to your event. In this example, each column depicts a Phase, where various activities take place and facilitate ideation through to selection. &lt;describe the phase where moderation starts and stops and how in some cases they may be asked to help moderate but to not evaluate ideas when in moderation mode.&gt;</a:t>
            </a:r>
          </a:p>
        </p:txBody>
      </p:sp>
    </p:spTree>
    <p:extLst>
      <p:ext uri="{BB962C8B-B14F-4D97-AF65-F5344CB8AC3E}">
        <p14:creationId xmlns:p14="http://schemas.microsoft.com/office/powerpoint/2010/main" val="57950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In addition to the challenge activities and timing, it’s also import to become familiar with the challenge question. The challenge question is the opportunity we’re attempting to solve and will help frame the expert review process. When evaluating ideas, it’s important to reference the challenge question and overall sponsor goals for the challenge. </a:t>
            </a:r>
          </a:p>
        </p:txBody>
      </p:sp>
    </p:spTree>
    <p:extLst>
      <p:ext uri="{BB962C8B-B14F-4D97-AF65-F5344CB8AC3E}">
        <p14:creationId xmlns:p14="http://schemas.microsoft.com/office/powerpoint/2010/main" val="10612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understand the objective of the challenge and when we need to be involved, let’s move on to the practice of expert reviews.</a:t>
            </a:r>
          </a:p>
        </p:txBody>
      </p:sp>
    </p:spTree>
    <p:extLst>
      <p:ext uri="{BB962C8B-B14F-4D97-AF65-F5344CB8AC3E}">
        <p14:creationId xmlns:p14="http://schemas.microsoft.com/office/powerpoint/2010/main" val="427625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dirty="0"/>
              <a:t>As a subject matter expert, it’s likely that you’ve been chosen by a challenge sponsor to help determine the potential impact and value of an idea. Besides providing this pertinent information, your evaluations help narrow down the best ideas to the select few that merit a closer look, perhaps that’s a business case, a prototype, or potentially something that’s ready to implement. First, you’ll want to review the idea that’s been assigned to you in detail, including any comments and attachments. Next, leveraging your own expertise and knowledge, help the sponsor and audience understand the impact of the idea by completing the review form. Lastly, ensure you stay professional but honest, staying emotionally neutral and including any useful comments if necessary. Your reviews and comments will be visible to the audience by default.</a:t>
            </a:r>
          </a:p>
        </p:txBody>
      </p:sp>
      <p:sp>
        <p:nvSpPr>
          <p:cNvPr id="4" name="Slide Number Placeholder 3"/>
          <p:cNvSpPr>
            <a:spLocks noGrp="1"/>
          </p:cNvSpPr>
          <p:nvPr>
            <p:ph type="sldNum" sz="quarter" idx="10"/>
          </p:nvPr>
        </p:nvSpPr>
        <p:spPr/>
        <p:txBody>
          <a:bodyPr/>
          <a:lstStyle/>
          <a:p>
            <a:fld id="{659416A8-EA9B-4CE4-A992-EC39C399AEC1}" type="slidenum">
              <a:rPr lang="en-US" smtClean="0"/>
              <a:pPr/>
              <a:t>7</a:t>
            </a:fld>
            <a:endParaRPr lang="en-US"/>
          </a:p>
        </p:txBody>
      </p:sp>
    </p:spTree>
    <p:extLst>
      <p:ext uri="{BB962C8B-B14F-4D97-AF65-F5344CB8AC3E}">
        <p14:creationId xmlns:p14="http://schemas.microsoft.com/office/powerpoint/2010/main" val="157983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Once the system assigns you a review, a task will be assigned and available in your Inbox. By default, an email will also be sent. Be sure to align with your Challenge lead to determine when you are expected to perform the reviews. </a:t>
            </a:r>
          </a:p>
        </p:txBody>
      </p:sp>
    </p:spTree>
    <p:extLst>
      <p:ext uri="{BB962C8B-B14F-4D97-AF65-F5344CB8AC3E}">
        <p14:creationId xmlns:p14="http://schemas.microsoft.com/office/powerpoint/2010/main" val="105954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Once you begin a review, a lightbox is presented and can be moved around on the page. This will allow you to review the idea and comments before starting the review. If needed, </a:t>
            </a:r>
            <a:r>
              <a:rPr lang="en-US" sz="2400" dirty="0">
                <a:solidFill>
                  <a:schemeClr val="accent1"/>
                </a:solidFill>
              </a:rPr>
              <a:t>ask any questions using the share option, @ mention to notify someone in the comment thread or use the private message feature if discretion is needed.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p:txBody>
      </p:sp>
    </p:spTree>
    <p:extLst>
      <p:ext uri="{BB962C8B-B14F-4D97-AF65-F5344CB8AC3E}">
        <p14:creationId xmlns:p14="http://schemas.microsoft.com/office/powerpoint/2010/main" val="574501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C04DA1-49C9-4799-88E5-1DCC919281D0}"/>
              </a:ext>
            </a:extLst>
          </p:cNvPr>
          <p:cNvPicPr>
            <a:picLocks noChangeAspect="1"/>
          </p:cNvPicPr>
          <p:nvPr userDrawn="1"/>
        </p:nvPicPr>
        <p:blipFill>
          <a:blip r:embed="rId2"/>
          <a:stretch>
            <a:fillRect/>
          </a:stretch>
        </p:blipFill>
        <p:spPr>
          <a:xfrm>
            <a:off x="5339" y="0"/>
            <a:ext cx="9133321" cy="2714626"/>
          </a:xfrm>
          <a:prstGeom prst="rect">
            <a:avLst/>
          </a:prstGeom>
        </p:spPr>
      </p:pic>
      <p:sp>
        <p:nvSpPr>
          <p:cNvPr id="2" name="Title 1"/>
          <p:cNvSpPr>
            <a:spLocks noGrp="1"/>
          </p:cNvSpPr>
          <p:nvPr>
            <p:ph type="ctrTitle"/>
          </p:nvPr>
        </p:nvSpPr>
        <p:spPr>
          <a:xfrm>
            <a:off x="334765" y="2840687"/>
            <a:ext cx="8439912" cy="646331"/>
          </a:xfrm>
        </p:spPr>
        <p:txBody>
          <a:bodyPr anchor="b">
            <a:spAutoFit/>
          </a:bodyPr>
          <a:lstStyle>
            <a:lvl1pPr algn="l">
              <a:lnSpc>
                <a:spcPts val="3600"/>
              </a:lnSpc>
              <a:defRPr sz="2800" cap="none" baseline="0">
                <a:solidFill>
                  <a:srgbClr val="51515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34766" y="3507200"/>
            <a:ext cx="8439912" cy="575663"/>
          </a:xfrm>
        </p:spPr>
        <p:txBody>
          <a:bodyPr anchor="b" anchorCtr="0">
            <a:normAutofit/>
          </a:bodyPr>
          <a:lstStyle>
            <a:lvl1pPr marL="0" indent="0" algn="l">
              <a:buNone/>
              <a:defRPr sz="2000" spc="-50" baseline="0">
                <a:solidFill>
                  <a:srgbClr val="5151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334768" y="4104085"/>
            <a:ext cx="4325937" cy="632222"/>
          </a:xfrm>
        </p:spPr>
        <p:txBody>
          <a:bodyPr>
            <a:noAutofit/>
          </a:bodyPr>
          <a:lstStyle>
            <a:lvl1pPr marL="0" indent="0">
              <a:lnSpc>
                <a:spcPct val="100000"/>
              </a:lnSpc>
              <a:spcBef>
                <a:spcPts val="0"/>
              </a:spcBef>
              <a:spcAft>
                <a:spcPts val="0"/>
              </a:spcAft>
              <a:buNone/>
              <a:defRPr sz="1400">
                <a:solidFill>
                  <a:srgbClr val="333333"/>
                </a:solidFill>
              </a:defRPr>
            </a:lvl1pPr>
          </a:lstStyle>
          <a:p>
            <a:pPr lvl="0"/>
            <a:r>
              <a:rPr lang="en-US" dirty="0"/>
              <a:t>Presenter's Name</a:t>
            </a:r>
          </a:p>
        </p:txBody>
      </p:sp>
      <p:pic>
        <p:nvPicPr>
          <p:cNvPr id="8" name="Picture 7"/>
          <p:cNvPicPr>
            <a:picLocks noChangeAspect="1"/>
          </p:cNvPicPr>
          <p:nvPr/>
        </p:nvPicPr>
        <p:blipFill>
          <a:blip r:embed="rId3"/>
          <a:stretch>
            <a:fillRect/>
          </a:stretch>
        </p:blipFill>
        <p:spPr>
          <a:xfrm>
            <a:off x="6961080" y="4423719"/>
            <a:ext cx="1740709" cy="504019"/>
          </a:xfrm>
          <a:prstGeom prst="rect">
            <a:avLst/>
          </a:prstGeom>
        </p:spPr>
      </p:pic>
    </p:spTree>
    <p:extLst>
      <p:ext uri="{BB962C8B-B14F-4D97-AF65-F5344CB8AC3E}">
        <p14:creationId xmlns:p14="http://schemas.microsoft.com/office/powerpoint/2010/main" val="30374084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2AE509-B7F6-43C2-85F8-2D67B8FBDB91}"/>
              </a:ext>
            </a:extLst>
          </p:cNvPr>
          <p:cNvPicPr>
            <a:picLocks noChangeAspect="1"/>
          </p:cNvPicPr>
          <p:nvPr userDrawn="1"/>
        </p:nvPicPr>
        <p:blipFill>
          <a:blip r:embed="rId2"/>
          <a:stretch>
            <a:fillRect/>
          </a:stretch>
        </p:blipFill>
        <p:spPr>
          <a:xfrm>
            <a:off x="7692081" y="4684328"/>
            <a:ext cx="1175045" cy="340232"/>
          </a:xfrm>
          <a:prstGeom prst="rect">
            <a:avLst/>
          </a:prstGeom>
        </p:spPr>
      </p:pic>
      <p:sp>
        <p:nvSpPr>
          <p:cNvPr id="6" name="Content Placeholder 2"/>
          <p:cNvSpPr>
            <a:spLocks noGrp="1"/>
          </p:cNvSpPr>
          <p:nvPr>
            <p:ph idx="1"/>
          </p:nvPr>
        </p:nvSpPr>
        <p:spPr>
          <a:xfrm>
            <a:off x="338328" y="1005840"/>
            <a:ext cx="8439912" cy="3813012"/>
          </a:xfrm>
        </p:spPr>
        <p:txBody>
          <a:bodyPr lIns="91440" tIns="91440" rIns="91440" bIns="91440"/>
          <a:lstStyle>
            <a:lvl1pPr>
              <a:lnSpc>
                <a:spcPct val="100000"/>
              </a:lnSpc>
              <a:spcBef>
                <a:spcPts val="600"/>
              </a:spcBef>
              <a:spcAft>
                <a:spcPts val="0"/>
              </a:spcAft>
              <a:buClr>
                <a:schemeClr val="tx1">
                  <a:lumMod val="75000"/>
                </a:schemeClr>
              </a:buClr>
              <a:defRPr spc="-30">
                <a:solidFill>
                  <a:srgbClr val="515151"/>
                </a:solidFill>
              </a:defRPr>
            </a:lvl1pPr>
            <a:lvl2pPr>
              <a:lnSpc>
                <a:spcPct val="100000"/>
              </a:lnSpc>
              <a:spcBef>
                <a:spcPts val="600"/>
              </a:spcBef>
              <a:spcAft>
                <a:spcPts val="0"/>
              </a:spcAft>
              <a:buClr>
                <a:schemeClr val="tx1">
                  <a:lumMod val="75000"/>
                </a:schemeClr>
              </a:buClr>
              <a:defRPr spc="-30">
                <a:solidFill>
                  <a:srgbClr val="515151"/>
                </a:solidFill>
              </a:defRPr>
            </a:lvl2pPr>
            <a:lvl3pPr>
              <a:lnSpc>
                <a:spcPct val="100000"/>
              </a:lnSpc>
              <a:spcBef>
                <a:spcPts val="600"/>
              </a:spcBef>
              <a:spcAft>
                <a:spcPts val="0"/>
              </a:spcAft>
              <a:buClr>
                <a:schemeClr val="tx1">
                  <a:lumMod val="75000"/>
                </a:schemeClr>
              </a:buClr>
              <a:defRPr sz="1800" spc="-30">
                <a:solidFill>
                  <a:srgbClr val="515151"/>
                </a:solidFill>
              </a:defRPr>
            </a:lvl3pPr>
            <a:lvl4pPr>
              <a:lnSpc>
                <a:spcPct val="100000"/>
              </a:lnSpc>
              <a:spcBef>
                <a:spcPts val="600"/>
              </a:spcBef>
              <a:spcAft>
                <a:spcPts val="0"/>
              </a:spcAft>
              <a:buClr>
                <a:schemeClr val="tx1">
                  <a:lumMod val="75000"/>
                </a:schemeClr>
              </a:buClr>
              <a:defRPr sz="1600" spc="-30">
                <a:solidFill>
                  <a:srgbClr val="515151"/>
                </a:solidFill>
              </a:defRPr>
            </a:lvl4pPr>
            <a:lvl5pPr>
              <a:lnSpc>
                <a:spcPct val="100000"/>
              </a:lnSpc>
              <a:spcBef>
                <a:spcPts val="600"/>
              </a:spcBef>
              <a:spcAft>
                <a:spcPts val="600"/>
              </a:spcAft>
              <a:buClr>
                <a:schemeClr val="tx1">
                  <a:lumMod val="75000"/>
                </a:schemeClr>
              </a:buClr>
              <a:defRPr sz="1400" spc="-30">
                <a:solidFill>
                  <a:srgbClr val="51515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p:cNvSpPr>
            <a:spLocks noGrp="1"/>
          </p:cNvSpPr>
          <p:nvPr>
            <p:ph type="title"/>
          </p:nvPr>
        </p:nvSpPr>
        <p:spPr>
          <a:xfrm>
            <a:off x="338328" y="288036"/>
            <a:ext cx="8439912" cy="524637"/>
          </a:xfrm>
          <a:prstGeom prst="rect">
            <a:avLst/>
          </a:prstGeom>
        </p:spPr>
        <p:txBody>
          <a:bodyPr vert="horz" lIns="91440" tIns="91440" rIns="91440" bIns="91440" rtlCol="0" anchor="t" anchorCtr="0">
            <a:noAutofit/>
          </a:bodyPr>
          <a:lstStyle>
            <a:lvl1pPr>
              <a:defRPr sz="2800">
                <a:solidFill>
                  <a:srgbClr val="515151"/>
                </a:solidFill>
              </a:defRPr>
            </a:lvl1pPr>
          </a:lstStyle>
          <a:p>
            <a:r>
              <a:rPr lang="en-US"/>
              <a:t>Click to edit Master title style</a:t>
            </a:r>
            <a:endParaRPr lang="en-US" dirty="0"/>
          </a:p>
        </p:txBody>
      </p:sp>
    </p:spTree>
    <p:extLst>
      <p:ext uri="{BB962C8B-B14F-4D97-AF65-F5344CB8AC3E}">
        <p14:creationId xmlns:p14="http://schemas.microsoft.com/office/powerpoint/2010/main" val="367427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5211"/>
          </a:xfrm>
        </p:spPr>
        <p:txBody>
          <a:bodyPr/>
          <a:lstStyle>
            <a:lvl1pPr>
              <a:defRPr sz="2800">
                <a:solidFill>
                  <a:srgbClr val="51515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338328" y="1005840"/>
            <a:ext cx="4114800" cy="3493803"/>
          </a:xfrm>
        </p:spPr>
        <p:txBody>
          <a:bodyPr>
            <a:normAutofit/>
          </a:bodyPr>
          <a:lstStyle>
            <a:lvl1pPr>
              <a:lnSpc>
                <a:spcPct val="100000"/>
              </a:lnSpc>
              <a:spcBef>
                <a:spcPts val="600"/>
              </a:spcBef>
              <a:spcAft>
                <a:spcPts val="0"/>
              </a:spcAft>
              <a:defRPr sz="2400" spc="-30">
                <a:solidFill>
                  <a:srgbClr val="515151"/>
                </a:solidFill>
              </a:defRPr>
            </a:lvl1pPr>
            <a:lvl2pPr>
              <a:lnSpc>
                <a:spcPct val="100000"/>
              </a:lnSpc>
              <a:spcBef>
                <a:spcPts val="600"/>
              </a:spcBef>
              <a:spcAft>
                <a:spcPts val="0"/>
              </a:spcAft>
              <a:defRPr sz="2000" spc="-30">
                <a:solidFill>
                  <a:srgbClr val="515151"/>
                </a:solidFill>
              </a:defRPr>
            </a:lvl2pPr>
            <a:lvl3pPr>
              <a:lnSpc>
                <a:spcPct val="100000"/>
              </a:lnSpc>
              <a:spcBef>
                <a:spcPts val="600"/>
              </a:spcBef>
              <a:spcAft>
                <a:spcPts val="0"/>
              </a:spcAft>
              <a:defRPr sz="1800" spc="-30">
                <a:solidFill>
                  <a:srgbClr val="515151"/>
                </a:solidFill>
              </a:defRPr>
            </a:lvl3pPr>
            <a:lvl4pPr>
              <a:lnSpc>
                <a:spcPct val="100000"/>
              </a:lnSpc>
              <a:spcBef>
                <a:spcPts val="600"/>
              </a:spcBef>
              <a:spcAft>
                <a:spcPts val="0"/>
              </a:spcAft>
              <a:defRPr sz="1600" spc="-30">
                <a:solidFill>
                  <a:srgbClr val="515151"/>
                </a:solidFill>
              </a:defRPr>
            </a:lvl4pPr>
            <a:lvl5pPr>
              <a:lnSpc>
                <a:spcPct val="100000"/>
              </a:lnSpc>
              <a:spcBef>
                <a:spcPts val="600"/>
              </a:spcBef>
              <a:spcAft>
                <a:spcPts val="0"/>
              </a:spcAft>
              <a:defRPr sz="1400" spc="-30">
                <a:solidFill>
                  <a:srgbClr val="51515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5200" y="1005840"/>
            <a:ext cx="4114800" cy="3493803"/>
          </a:xfrm>
        </p:spPr>
        <p:txBody>
          <a:bodyPr>
            <a:normAutofit/>
          </a:bodyPr>
          <a:lstStyle>
            <a:lvl1pPr>
              <a:lnSpc>
                <a:spcPct val="100000"/>
              </a:lnSpc>
              <a:spcBef>
                <a:spcPts val="600"/>
              </a:spcBef>
              <a:spcAft>
                <a:spcPts val="0"/>
              </a:spcAft>
              <a:defRPr sz="2400" spc="-30">
                <a:solidFill>
                  <a:srgbClr val="515151"/>
                </a:solidFill>
              </a:defRPr>
            </a:lvl1pPr>
            <a:lvl2pPr>
              <a:lnSpc>
                <a:spcPct val="100000"/>
              </a:lnSpc>
              <a:spcBef>
                <a:spcPts val="600"/>
              </a:spcBef>
              <a:spcAft>
                <a:spcPts val="0"/>
              </a:spcAft>
              <a:defRPr sz="2000" spc="-30">
                <a:solidFill>
                  <a:srgbClr val="515151"/>
                </a:solidFill>
              </a:defRPr>
            </a:lvl2pPr>
            <a:lvl3pPr>
              <a:lnSpc>
                <a:spcPct val="100000"/>
              </a:lnSpc>
              <a:spcBef>
                <a:spcPts val="600"/>
              </a:spcBef>
              <a:spcAft>
                <a:spcPts val="0"/>
              </a:spcAft>
              <a:defRPr sz="1800" spc="-30">
                <a:solidFill>
                  <a:srgbClr val="515151"/>
                </a:solidFill>
              </a:defRPr>
            </a:lvl3pPr>
            <a:lvl4pPr>
              <a:lnSpc>
                <a:spcPct val="100000"/>
              </a:lnSpc>
              <a:spcBef>
                <a:spcPts val="600"/>
              </a:spcBef>
              <a:spcAft>
                <a:spcPts val="0"/>
              </a:spcAft>
              <a:defRPr sz="1600" spc="-30">
                <a:solidFill>
                  <a:srgbClr val="515151"/>
                </a:solidFill>
              </a:defRPr>
            </a:lvl4pPr>
            <a:lvl5pPr>
              <a:lnSpc>
                <a:spcPct val="100000"/>
              </a:lnSpc>
              <a:spcBef>
                <a:spcPts val="600"/>
              </a:spcBef>
              <a:spcAft>
                <a:spcPts val="0"/>
              </a:spcAft>
              <a:defRPr sz="1400" spc="-30">
                <a:solidFill>
                  <a:srgbClr val="51515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8913CB93-5174-4F18-B92F-68E7053980F1}"/>
              </a:ext>
            </a:extLst>
          </p:cNvPr>
          <p:cNvPicPr>
            <a:picLocks noChangeAspect="1"/>
          </p:cNvPicPr>
          <p:nvPr userDrawn="1"/>
        </p:nvPicPr>
        <p:blipFill>
          <a:blip r:embed="rId2"/>
          <a:stretch>
            <a:fillRect/>
          </a:stretch>
        </p:blipFill>
        <p:spPr>
          <a:xfrm>
            <a:off x="7692081" y="4684328"/>
            <a:ext cx="1175045" cy="340232"/>
          </a:xfrm>
          <a:prstGeom prst="rect">
            <a:avLst/>
          </a:prstGeom>
        </p:spPr>
      </p:pic>
    </p:spTree>
    <p:extLst>
      <p:ext uri="{BB962C8B-B14F-4D97-AF65-F5344CB8AC3E}">
        <p14:creationId xmlns:p14="http://schemas.microsoft.com/office/powerpoint/2010/main" val="284587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EDAB1E-9C39-432E-85B1-960E8EED17A3}"/>
              </a:ext>
            </a:extLst>
          </p:cNvPr>
          <p:cNvPicPr>
            <a:picLocks noChangeAspect="1"/>
          </p:cNvPicPr>
          <p:nvPr userDrawn="1"/>
        </p:nvPicPr>
        <p:blipFill>
          <a:blip r:embed="rId2"/>
          <a:stretch>
            <a:fillRect/>
          </a:stretch>
        </p:blipFill>
        <p:spPr>
          <a:xfrm>
            <a:off x="7692081" y="4684328"/>
            <a:ext cx="1175045" cy="340232"/>
          </a:xfrm>
          <a:prstGeom prst="rect">
            <a:avLst/>
          </a:prstGeom>
        </p:spPr>
      </p:pic>
      <p:sp>
        <p:nvSpPr>
          <p:cNvPr id="2" name="Title 1"/>
          <p:cNvSpPr>
            <a:spLocks noGrp="1"/>
          </p:cNvSpPr>
          <p:nvPr>
            <p:ph type="title"/>
          </p:nvPr>
        </p:nvSpPr>
        <p:spPr>
          <a:xfrm>
            <a:off x="338328" y="288036"/>
            <a:ext cx="8439912" cy="543154"/>
          </a:xfrm>
        </p:spPr>
        <p:txBody>
          <a:bodyPr/>
          <a:lstStyle>
            <a:lvl1pPr>
              <a:defRPr sz="2800">
                <a:solidFill>
                  <a:srgbClr val="51515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8328"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400" b="0">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38328" y="1554480"/>
            <a:ext cx="4114800" cy="3346380"/>
          </a:xfrm>
        </p:spPr>
        <p:txBody>
          <a:bodyPr>
            <a:normAutofit/>
          </a:bodyPr>
          <a:lstStyle>
            <a:lvl1pPr>
              <a:lnSpc>
                <a:spcPct val="100000"/>
              </a:lnSpc>
              <a:spcBef>
                <a:spcPts val="600"/>
              </a:spcBef>
              <a:spcAft>
                <a:spcPts val="0"/>
              </a:spcAft>
              <a:defRPr sz="2400">
                <a:solidFill>
                  <a:srgbClr val="515151"/>
                </a:solidFill>
              </a:defRPr>
            </a:lvl1pPr>
            <a:lvl2pPr>
              <a:lnSpc>
                <a:spcPct val="100000"/>
              </a:lnSpc>
              <a:spcBef>
                <a:spcPts val="600"/>
              </a:spcBef>
              <a:spcAft>
                <a:spcPts val="0"/>
              </a:spcAft>
              <a:defRPr sz="2000">
                <a:solidFill>
                  <a:srgbClr val="515151"/>
                </a:solidFill>
              </a:defRPr>
            </a:lvl2pPr>
            <a:lvl3pPr>
              <a:lnSpc>
                <a:spcPct val="100000"/>
              </a:lnSpc>
              <a:spcBef>
                <a:spcPts val="600"/>
              </a:spcBef>
              <a:spcAft>
                <a:spcPts val="0"/>
              </a:spcAft>
              <a:defRPr sz="1800">
                <a:solidFill>
                  <a:srgbClr val="515151"/>
                </a:solidFill>
              </a:defRPr>
            </a:lvl3pPr>
            <a:lvl4pPr>
              <a:lnSpc>
                <a:spcPct val="100000"/>
              </a:lnSpc>
              <a:spcBef>
                <a:spcPts val="600"/>
              </a:spcBef>
              <a:spcAft>
                <a:spcPts val="0"/>
              </a:spcAft>
              <a:defRPr sz="1600">
                <a:solidFill>
                  <a:srgbClr val="515151"/>
                </a:solidFill>
              </a:defRPr>
            </a:lvl4pPr>
            <a:lvl5pPr>
              <a:lnSpc>
                <a:spcPct val="100000"/>
              </a:lnSpc>
              <a:spcBef>
                <a:spcPts val="600"/>
              </a:spcBef>
              <a:spcAft>
                <a:spcPts val="0"/>
              </a:spcAft>
              <a:defRPr sz="1600">
                <a:solidFill>
                  <a:srgbClr val="51515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080" y="1005840"/>
            <a:ext cx="411480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400" b="0" kern="1200" dirty="0" smtClean="0">
                <a:solidFill>
                  <a:srgbClr val="51515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90080" y="1554480"/>
            <a:ext cx="4114800" cy="3346380"/>
          </a:xfrm>
        </p:spPr>
        <p:txBody>
          <a:bodyPr>
            <a:normAutofit/>
          </a:bodyPr>
          <a:lstStyle>
            <a:lvl1pPr>
              <a:lnSpc>
                <a:spcPct val="100000"/>
              </a:lnSpc>
              <a:spcBef>
                <a:spcPts val="600"/>
              </a:spcBef>
              <a:spcAft>
                <a:spcPts val="0"/>
              </a:spcAft>
              <a:defRPr sz="2400">
                <a:solidFill>
                  <a:srgbClr val="515151"/>
                </a:solidFill>
              </a:defRPr>
            </a:lvl1pPr>
            <a:lvl2pPr>
              <a:lnSpc>
                <a:spcPct val="100000"/>
              </a:lnSpc>
              <a:spcBef>
                <a:spcPts val="600"/>
              </a:spcBef>
              <a:spcAft>
                <a:spcPts val="0"/>
              </a:spcAft>
              <a:defRPr sz="2000">
                <a:solidFill>
                  <a:srgbClr val="515151"/>
                </a:solidFill>
              </a:defRPr>
            </a:lvl2pPr>
            <a:lvl3pPr>
              <a:lnSpc>
                <a:spcPct val="100000"/>
              </a:lnSpc>
              <a:spcBef>
                <a:spcPts val="600"/>
              </a:spcBef>
              <a:spcAft>
                <a:spcPts val="0"/>
              </a:spcAft>
              <a:defRPr sz="1800">
                <a:solidFill>
                  <a:srgbClr val="515151"/>
                </a:solidFill>
              </a:defRPr>
            </a:lvl3pPr>
            <a:lvl4pPr>
              <a:lnSpc>
                <a:spcPct val="100000"/>
              </a:lnSpc>
              <a:spcBef>
                <a:spcPts val="600"/>
              </a:spcBef>
              <a:spcAft>
                <a:spcPts val="0"/>
              </a:spcAft>
              <a:defRPr sz="1600">
                <a:solidFill>
                  <a:srgbClr val="515151"/>
                </a:solidFill>
              </a:defRPr>
            </a:lvl4pPr>
            <a:lvl5pPr>
              <a:lnSpc>
                <a:spcPct val="100000"/>
              </a:lnSpc>
              <a:spcBef>
                <a:spcPts val="600"/>
              </a:spcBef>
              <a:spcAft>
                <a:spcPts val="0"/>
              </a:spcAft>
              <a:defRPr sz="1600">
                <a:solidFill>
                  <a:srgbClr val="51515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857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Content Placeholder 2"/>
          <p:cNvSpPr>
            <a:spLocks noGrp="1"/>
          </p:cNvSpPr>
          <p:nvPr>
            <p:ph idx="1"/>
          </p:nvPr>
        </p:nvSpPr>
        <p:spPr>
          <a:xfrm>
            <a:off x="338328" y="2706624"/>
            <a:ext cx="8439912" cy="640080"/>
          </a:xfrm>
        </p:spPr>
        <p:txBody>
          <a:bodyPr lIns="91440" tIns="91440" rIns="91440" bIns="91440">
            <a:normAutofit/>
          </a:bodyPr>
          <a:lstStyle>
            <a:lvl1pPr marL="0" indent="0" algn="ctr">
              <a:lnSpc>
                <a:spcPct val="100000"/>
              </a:lnSpc>
              <a:spcBef>
                <a:spcPts val="600"/>
              </a:spcBef>
              <a:spcAft>
                <a:spcPts val="600"/>
              </a:spcAft>
              <a:buClr>
                <a:schemeClr val="tx1">
                  <a:lumMod val="75000"/>
                </a:schemeClr>
              </a:buClr>
              <a:buNone/>
              <a:defRPr sz="2000" spc="-30">
                <a:solidFill>
                  <a:srgbClr val="515151"/>
                </a:solidFill>
              </a:defRPr>
            </a:lvl1pPr>
            <a:lvl2pPr>
              <a:lnSpc>
                <a:spcPct val="100000"/>
              </a:lnSpc>
              <a:spcBef>
                <a:spcPts val="600"/>
              </a:spcBef>
              <a:spcAft>
                <a:spcPts val="600"/>
              </a:spcAft>
              <a:buClr>
                <a:schemeClr val="tx1">
                  <a:lumMod val="75000"/>
                </a:schemeClr>
              </a:buClr>
              <a:defRPr spc="-30">
                <a:solidFill>
                  <a:srgbClr val="515151"/>
                </a:solidFill>
              </a:defRPr>
            </a:lvl2pPr>
            <a:lvl3pPr>
              <a:lnSpc>
                <a:spcPct val="100000"/>
              </a:lnSpc>
              <a:spcBef>
                <a:spcPts val="600"/>
              </a:spcBef>
              <a:spcAft>
                <a:spcPts val="600"/>
              </a:spcAft>
              <a:buClr>
                <a:schemeClr val="tx1">
                  <a:lumMod val="75000"/>
                </a:schemeClr>
              </a:buClr>
              <a:defRPr sz="1800" spc="-30">
                <a:solidFill>
                  <a:srgbClr val="515151"/>
                </a:solidFill>
              </a:defRPr>
            </a:lvl3pPr>
            <a:lvl4pPr>
              <a:lnSpc>
                <a:spcPct val="100000"/>
              </a:lnSpc>
              <a:spcBef>
                <a:spcPts val="600"/>
              </a:spcBef>
              <a:spcAft>
                <a:spcPts val="600"/>
              </a:spcAft>
              <a:buClr>
                <a:schemeClr val="tx1">
                  <a:lumMod val="75000"/>
                </a:schemeClr>
              </a:buClr>
              <a:defRPr sz="1600" spc="-30">
                <a:solidFill>
                  <a:srgbClr val="515151"/>
                </a:solidFill>
              </a:defRPr>
            </a:lvl4pPr>
            <a:lvl5pPr>
              <a:lnSpc>
                <a:spcPct val="100000"/>
              </a:lnSpc>
              <a:spcBef>
                <a:spcPts val="600"/>
              </a:spcBef>
              <a:spcAft>
                <a:spcPts val="600"/>
              </a:spcAft>
              <a:buClr>
                <a:schemeClr val="tx1">
                  <a:lumMod val="75000"/>
                </a:schemeClr>
              </a:buClr>
              <a:defRPr sz="1400" spc="-30">
                <a:solidFill>
                  <a:srgbClr val="515151"/>
                </a:solidFill>
              </a:defRPr>
            </a:lvl5pPr>
          </a:lstStyle>
          <a:p>
            <a:pPr lvl="0"/>
            <a:r>
              <a:rPr lang="en-US"/>
              <a:t>Edit Master text styles</a:t>
            </a:r>
          </a:p>
        </p:txBody>
      </p:sp>
      <p:sp>
        <p:nvSpPr>
          <p:cNvPr id="11" name="Title Placeholder 1"/>
          <p:cNvSpPr>
            <a:spLocks noGrp="1"/>
          </p:cNvSpPr>
          <p:nvPr>
            <p:ph type="title"/>
          </p:nvPr>
        </p:nvSpPr>
        <p:spPr>
          <a:xfrm>
            <a:off x="338328" y="1947671"/>
            <a:ext cx="8439912" cy="649224"/>
          </a:xfrm>
          <a:prstGeom prst="rect">
            <a:avLst/>
          </a:prstGeom>
        </p:spPr>
        <p:txBody>
          <a:bodyPr vert="horz" lIns="91440" tIns="91440" rIns="91440" bIns="91440" rtlCol="0" anchor="b" anchorCtr="0">
            <a:noAutofit/>
          </a:bodyPr>
          <a:lstStyle>
            <a:lvl1pPr>
              <a:defRPr sz="2800">
                <a:solidFill>
                  <a:srgbClr val="51515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18EE3E5B-393A-43DC-86A1-EFDBF4577B68}"/>
              </a:ext>
            </a:extLst>
          </p:cNvPr>
          <p:cNvPicPr>
            <a:picLocks noChangeAspect="1"/>
          </p:cNvPicPr>
          <p:nvPr userDrawn="1"/>
        </p:nvPicPr>
        <p:blipFill>
          <a:blip r:embed="rId2"/>
          <a:stretch>
            <a:fillRect/>
          </a:stretch>
        </p:blipFill>
        <p:spPr>
          <a:xfrm>
            <a:off x="7692081" y="4684328"/>
            <a:ext cx="1175045" cy="340232"/>
          </a:xfrm>
          <a:prstGeom prst="rect">
            <a:avLst/>
          </a:prstGeom>
        </p:spPr>
      </p:pic>
    </p:spTree>
    <p:extLst>
      <p:ext uri="{BB962C8B-B14F-4D97-AF65-F5344CB8AC3E}">
        <p14:creationId xmlns:p14="http://schemas.microsoft.com/office/powerpoint/2010/main" val="33167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328" y="288036"/>
            <a:ext cx="8439912" cy="543154"/>
          </a:xfrm>
        </p:spPr>
        <p:txBody>
          <a:bodyPr/>
          <a:lstStyle>
            <a:lvl1pPr>
              <a:defRPr sz="2800">
                <a:solidFill>
                  <a:srgbClr val="51515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FAE4A55-29E0-4365-8A10-71AAC70D203A}"/>
              </a:ext>
            </a:extLst>
          </p:cNvPr>
          <p:cNvPicPr>
            <a:picLocks noChangeAspect="1"/>
          </p:cNvPicPr>
          <p:nvPr userDrawn="1"/>
        </p:nvPicPr>
        <p:blipFill>
          <a:blip r:embed="rId2"/>
          <a:stretch>
            <a:fillRect/>
          </a:stretch>
        </p:blipFill>
        <p:spPr>
          <a:xfrm>
            <a:off x="7692081" y="4684328"/>
            <a:ext cx="1175045" cy="340232"/>
          </a:xfrm>
          <a:prstGeom prst="rect">
            <a:avLst/>
          </a:prstGeom>
        </p:spPr>
      </p:pic>
    </p:spTree>
    <p:extLst>
      <p:ext uri="{BB962C8B-B14F-4D97-AF65-F5344CB8AC3E}">
        <p14:creationId xmlns:p14="http://schemas.microsoft.com/office/powerpoint/2010/main" val="337407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E012F9-4962-41F7-BDD5-E8BFB1E2C321}"/>
              </a:ext>
            </a:extLst>
          </p:cNvPr>
          <p:cNvPicPr>
            <a:picLocks noChangeAspect="1"/>
          </p:cNvPicPr>
          <p:nvPr userDrawn="1"/>
        </p:nvPicPr>
        <p:blipFill>
          <a:blip r:embed="rId2"/>
          <a:stretch>
            <a:fillRect/>
          </a:stretch>
        </p:blipFill>
        <p:spPr>
          <a:xfrm>
            <a:off x="7692081" y="4684328"/>
            <a:ext cx="1175045" cy="340232"/>
          </a:xfrm>
          <a:prstGeom prst="rect">
            <a:avLst/>
          </a:prstGeom>
        </p:spPr>
      </p:pic>
    </p:spTree>
    <p:extLst>
      <p:ext uri="{BB962C8B-B14F-4D97-AF65-F5344CB8AC3E}">
        <p14:creationId xmlns:p14="http://schemas.microsoft.com/office/powerpoint/2010/main" val="73000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328" y="288036"/>
            <a:ext cx="8439912" cy="543154"/>
          </a:xfrm>
          <a:prstGeom prst="rect">
            <a:avLst/>
          </a:prstGeom>
        </p:spPr>
        <p:txBody>
          <a:bodyPr vert="horz" lIns="91440" tIns="91440" rIns="91440" bIns="9144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38328" y="1005840"/>
            <a:ext cx="8439912" cy="3143707"/>
          </a:xfrm>
          <a:prstGeom prst="rect">
            <a:avLst/>
          </a:prstGeom>
        </p:spPr>
        <p:txBody>
          <a:bodyPr vert="horz" lIns="91440" tIns="91440" rIns="91440" bIns="9144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p:nvSpPr>
        <p:spPr>
          <a:xfrm>
            <a:off x="152401" y="4927738"/>
            <a:ext cx="2228495" cy="200055"/>
          </a:xfrm>
          <a:prstGeom prst="rect">
            <a:avLst/>
          </a:prstGeom>
          <a:noFill/>
        </p:spPr>
        <p:txBody>
          <a:bodyPr wrap="none" rtlCol="0">
            <a:spAutoFit/>
          </a:bodyPr>
          <a:lstStyle/>
          <a:p>
            <a:r>
              <a:rPr lang="en-US" sz="700" dirty="0">
                <a:solidFill>
                  <a:schemeClr val="tx1">
                    <a:lumMod val="60000"/>
                    <a:lumOff val="40000"/>
                  </a:schemeClr>
                </a:solidFill>
              </a:rPr>
              <a:t>© 2019 Planview, Inc.     |</a:t>
            </a:r>
            <a:r>
              <a:rPr lang="en-US" sz="700" baseline="0" dirty="0">
                <a:solidFill>
                  <a:schemeClr val="tx1">
                    <a:lumMod val="60000"/>
                    <a:lumOff val="40000"/>
                  </a:schemeClr>
                </a:solidFill>
              </a:rPr>
              <a:t>      </a:t>
            </a:r>
            <a:fld id="{76BA2F34-BB44-4E0A-B2F1-0EA6499A13DF}" type="slidenum">
              <a:rPr lang="en-US" sz="700" smtClean="0">
                <a:solidFill>
                  <a:schemeClr val="tx1">
                    <a:lumMod val="60000"/>
                    <a:lumOff val="40000"/>
                  </a:schemeClr>
                </a:solidFill>
              </a:rPr>
              <a:t>‹#›</a:t>
            </a:fld>
            <a:r>
              <a:rPr lang="en-US" sz="700" baseline="0" dirty="0">
                <a:solidFill>
                  <a:schemeClr val="tx1">
                    <a:lumMod val="60000"/>
                    <a:lumOff val="40000"/>
                  </a:schemeClr>
                </a:solidFill>
              </a:rPr>
              <a:t>      </a:t>
            </a:r>
            <a:r>
              <a:rPr lang="en-US" sz="700" dirty="0">
                <a:solidFill>
                  <a:schemeClr val="tx1">
                    <a:lumMod val="60000"/>
                    <a:lumOff val="40000"/>
                  </a:schemeClr>
                </a:solidFill>
              </a:rPr>
              <a:t>|      Confidential </a:t>
            </a:r>
          </a:p>
        </p:txBody>
      </p:sp>
    </p:spTree>
    <p:extLst>
      <p:ext uri="{BB962C8B-B14F-4D97-AF65-F5344CB8AC3E}">
        <p14:creationId xmlns:p14="http://schemas.microsoft.com/office/powerpoint/2010/main" val="340802529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hf sldNum="0" hdr="0" ftr="0" dt="0"/>
  <p:txStyles>
    <p:titleStyle>
      <a:lvl1pPr algn="ctr" defTabSz="914400" rtl="0" eaLnBrk="1" latinLnBrk="0" hangingPunct="1">
        <a:lnSpc>
          <a:spcPts val="2800"/>
        </a:lnSpc>
        <a:spcBef>
          <a:spcPct val="0"/>
        </a:spcBef>
        <a:buNone/>
        <a:defRPr sz="3200" kern="1200" spc="-50" baseline="0">
          <a:solidFill>
            <a:srgbClr val="515151"/>
          </a:solidFill>
          <a:latin typeface="+mn-lt"/>
          <a:ea typeface="+mj-ea"/>
          <a:cs typeface="+mj-cs"/>
        </a:defRPr>
      </a:lvl1pPr>
    </p:titleStyle>
    <p:bodyStyle>
      <a:lvl1pPr marL="18288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600" kern="1200" spc="-30">
          <a:solidFill>
            <a:srgbClr val="515151"/>
          </a:solidFill>
          <a:latin typeface="+mn-lt"/>
          <a:ea typeface="+mn-ea"/>
          <a:cs typeface="+mn-cs"/>
        </a:defRPr>
      </a:lvl1pPr>
      <a:lvl2pPr marL="45720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000" kern="1200" spc="-30">
          <a:solidFill>
            <a:srgbClr val="515151"/>
          </a:solidFill>
          <a:latin typeface="+mn-lt"/>
          <a:ea typeface="+mn-ea"/>
          <a:cs typeface="+mn-cs"/>
        </a:defRPr>
      </a:lvl2pPr>
      <a:lvl3pPr marL="731520" indent="-182880" algn="l" defTabSz="914400" rtl="0" eaLnBrk="1" latinLnBrk="0" hangingPunct="1">
        <a:lnSpc>
          <a:spcPct val="100000"/>
        </a:lnSpc>
        <a:spcBef>
          <a:spcPts val="600"/>
        </a:spcBef>
        <a:spcAft>
          <a:spcPts val="0"/>
        </a:spcAft>
        <a:buClr>
          <a:schemeClr val="tx1">
            <a:lumMod val="75000"/>
          </a:schemeClr>
        </a:buClr>
        <a:buSzPct val="90000"/>
        <a:buFont typeface="Arial" pitchFamily="34" charset="0"/>
        <a:buChar char="•"/>
        <a:defRPr sz="1800" kern="1200" spc="-30">
          <a:solidFill>
            <a:srgbClr val="515151"/>
          </a:solidFill>
          <a:latin typeface="+mn-lt"/>
          <a:ea typeface="+mn-ea"/>
          <a:cs typeface="+mn-cs"/>
        </a:defRPr>
      </a:lvl3pPr>
      <a:lvl4pPr marL="1005840" indent="-182880" algn="l" defTabSz="914400" rtl="0" eaLnBrk="1" latinLnBrk="0" hangingPunct="1">
        <a:lnSpc>
          <a:spcPct val="100000"/>
        </a:lnSpc>
        <a:spcBef>
          <a:spcPts val="600"/>
        </a:spcBef>
        <a:spcAft>
          <a:spcPts val="0"/>
        </a:spcAft>
        <a:buClr>
          <a:schemeClr val="tx1">
            <a:lumMod val="75000"/>
          </a:schemeClr>
        </a:buClr>
        <a:buFont typeface="Arial" pitchFamily="34" charset="0"/>
        <a:buChar char="•"/>
        <a:defRPr sz="1600" kern="1200" spc="-30">
          <a:solidFill>
            <a:srgbClr val="515151"/>
          </a:solidFill>
          <a:latin typeface="+mn-lt"/>
          <a:ea typeface="+mn-ea"/>
          <a:cs typeface="+mn-cs"/>
        </a:defRPr>
      </a:lvl4pPr>
      <a:lvl5pPr marL="1188720" indent="-137160" algn="l" defTabSz="914400" rtl="0" eaLnBrk="1" latinLnBrk="0" hangingPunct="1">
        <a:lnSpc>
          <a:spcPct val="100000"/>
        </a:lnSpc>
        <a:spcBef>
          <a:spcPts val="600"/>
        </a:spcBef>
        <a:spcAft>
          <a:spcPts val="0"/>
        </a:spcAft>
        <a:buClr>
          <a:schemeClr val="tx1">
            <a:lumMod val="75000"/>
          </a:schemeClr>
        </a:buClr>
        <a:buSzPct val="100000"/>
        <a:buFont typeface="Arial" pitchFamily="34" charset="0"/>
        <a:buChar char="•"/>
        <a:defRPr sz="1400" kern="1200" spc="-30" baseline="0">
          <a:solidFill>
            <a:srgbClr val="51515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Spigit Office Hours</a:t>
            </a:r>
          </a:p>
        </p:txBody>
      </p:sp>
      <p:sp>
        <p:nvSpPr>
          <p:cNvPr id="5" name="Subtitle 4"/>
          <p:cNvSpPr>
            <a:spLocks noGrp="1"/>
          </p:cNvSpPr>
          <p:nvPr>
            <p:ph type="subTitle" idx="1"/>
          </p:nvPr>
        </p:nvSpPr>
        <p:spPr/>
        <p:txBody>
          <a:bodyPr/>
          <a:lstStyle/>
          <a:p>
            <a:r>
              <a:rPr lang="en-US" dirty="0"/>
              <a:t>Challenge Expert Review</a:t>
            </a:r>
          </a:p>
        </p:txBody>
      </p:sp>
    </p:spTree>
    <p:extLst>
      <p:ext uri="{BB962C8B-B14F-4D97-AF65-F5344CB8AC3E}">
        <p14:creationId xmlns:p14="http://schemas.microsoft.com/office/powerpoint/2010/main" val="242678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Expert Practices</a:t>
            </a:r>
          </a:p>
        </p:txBody>
      </p:sp>
      <p:sp>
        <p:nvSpPr>
          <p:cNvPr id="14" name="Content Placeholder 13"/>
          <p:cNvSpPr>
            <a:spLocks noGrp="1"/>
          </p:cNvSpPr>
          <p:nvPr>
            <p:ph idx="1"/>
          </p:nvPr>
        </p:nvSpPr>
        <p:spPr>
          <a:xfrm>
            <a:off x="657226" y="1610496"/>
            <a:ext cx="2891119" cy="961254"/>
          </a:xfrm>
        </p:spPr>
        <p:txBody>
          <a:bodyPr numCol="1">
            <a:noAutofit/>
          </a:bodyPr>
          <a:lstStyle/>
          <a:p>
            <a:pPr marL="258366" lvl="1" indent="-257175">
              <a:buClr>
                <a:schemeClr val="tx2"/>
              </a:buClr>
              <a:buFont typeface="+mj-lt"/>
              <a:buAutoNum type="arabicPeriod"/>
            </a:pPr>
            <a:r>
              <a:rPr lang="en-US" sz="1200" dirty="0"/>
              <a:t>Complete the qualitative and quantitative criteria in the popup review box and hit ”Submit” when complete.</a:t>
            </a:r>
          </a:p>
          <a:p>
            <a:pPr marL="258366" lvl="1" indent="-257175">
              <a:buClr>
                <a:schemeClr val="tx2"/>
              </a:buClr>
              <a:buFont typeface="+mj-lt"/>
              <a:buAutoNum type="arabicPeriod"/>
            </a:pPr>
            <a:endParaRPr lang="en-US" sz="1200" dirty="0"/>
          </a:p>
        </p:txBody>
      </p:sp>
      <p:sp>
        <p:nvSpPr>
          <p:cNvPr id="26" name="TextBox 25"/>
          <p:cNvSpPr txBox="1"/>
          <p:nvPr/>
        </p:nvSpPr>
        <p:spPr>
          <a:xfrm>
            <a:off x="657227" y="861061"/>
            <a:ext cx="2570990" cy="507831"/>
          </a:xfrm>
          <a:prstGeom prst="rect">
            <a:avLst/>
          </a:prstGeom>
          <a:noFill/>
        </p:spPr>
        <p:txBody>
          <a:bodyPr wrap="square" lIns="0" tIns="0" rIns="0" bIns="0" numCol="1" rtlCol="0" anchor="t">
            <a:spAutoFit/>
          </a:bodyPr>
          <a:lstStyle/>
          <a:p>
            <a:r>
              <a:rPr lang="en-US" sz="1650" dirty="0">
                <a:solidFill>
                  <a:schemeClr val="tx2"/>
                </a:solidFill>
              </a:rPr>
              <a:t>The primary tools needed for Reviewing Ideas</a:t>
            </a:r>
          </a:p>
        </p:txBody>
      </p:sp>
      <p:sp>
        <p:nvSpPr>
          <p:cNvPr id="10" name="TextBox 9">
            <a:extLst>
              <a:ext uri="{FF2B5EF4-FFF2-40B4-BE49-F238E27FC236}">
                <a16:creationId xmlns:a16="http://schemas.microsoft.com/office/drawing/2014/main" id="{1CCB2221-EDF0-014F-85ED-8AE067A90E3F}"/>
              </a:ext>
            </a:extLst>
          </p:cNvPr>
          <p:cNvSpPr txBox="1"/>
          <p:nvPr/>
        </p:nvSpPr>
        <p:spPr>
          <a:xfrm>
            <a:off x="753205" y="3092574"/>
            <a:ext cx="2699159" cy="553998"/>
          </a:xfrm>
          <a:prstGeom prst="rect">
            <a:avLst/>
          </a:prstGeom>
          <a:noFill/>
        </p:spPr>
        <p:txBody>
          <a:bodyPr wrap="square" lIns="0" tIns="0" rIns="0" bIns="0" numCol="1" rtlCol="0">
            <a:spAutoFit/>
          </a:bodyPr>
          <a:lstStyle/>
          <a:p>
            <a:r>
              <a:rPr lang="en-US" sz="1200" dirty="0">
                <a:solidFill>
                  <a:schemeClr val="accent1"/>
                </a:solidFill>
              </a:rPr>
              <a:t>Align with your Challenge Lead to understand the criteria that you will use to evaluate ideas in your challenge.</a:t>
            </a:r>
          </a:p>
        </p:txBody>
      </p:sp>
      <p:pic>
        <p:nvPicPr>
          <p:cNvPr id="4" name="Picture 3">
            <a:extLst>
              <a:ext uri="{FF2B5EF4-FFF2-40B4-BE49-F238E27FC236}">
                <a16:creationId xmlns:a16="http://schemas.microsoft.com/office/drawing/2014/main" id="{3CD5CCC8-E355-1441-A6A4-1A134DC661E7}"/>
              </a:ext>
            </a:extLst>
          </p:cNvPr>
          <p:cNvPicPr>
            <a:picLocks noChangeAspect="1"/>
          </p:cNvPicPr>
          <p:nvPr/>
        </p:nvPicPr>
        <p:blipFill>
          <a:blip r:embed="rId3"/>
          <a:stretch>
            <a:fillRect/>
          </a:stretch>
        </p:blipFill>
        <p:spPr>
          <a:xfrm>
            <a:off x="3655224" y="1033107"/>
            <a:ext cx="5212962" cy="3334498"/>
          </a:xfrm>
          <a:prstGeom prst="rect">
            <a:avLst/>
          </a:prstGeom>
        </p:spPr>
      </p:pic>
    </p:spTree>
    <p:extLst>
      <p:ext uri="{BB962C8B-B14F-4D97-AF65-F5344CB8AC3E}">
        <p14:creationId xmlns:p14="http://schemas.microsoft.com/office/powerpoint/2010/main" val="120151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Expert Practices</a:t>
            </a:r>
          </a:p>
        </p:txBody>
      </p:sp>
      <p:sp>
        <p:nvSpPr>
          <p:cNvPr id="10" name="TextBox 9">
            <a:extLst>
              <a:ext uri="{FF2B5EF4-FFF2-40B4-BE49-F238E27FC236}">
                <a16:creationId xmlns:a16="http://schemas.microsoft.com/office/drawing/2014/main" id="{1CCB2221-EDF0-014F-85ED-8AE067A90E3F}"/>
              </a:ext>
            </a:extLst>
          </p:cNvPr>
          <p:cNvSpPr txBox="1"/>
          <p:nvPr/>
        </p:nvSpPr>
        <p:spPr>
          <a:xfrm>
            <a:off x="691212" y="2046439"/>
            <a:ext cx="2699159" cy="923330"/>
          </a:xfrm>
          <a:prstGeom prst="rect">
            <a:avLst/>
          </a:prstGeom>
          <a:noFill/>
        </p:spPr>
        <p:txBody>
          <a:bodyPr wrap="square" lIns="0" tIns="0" rIns="0" bIns="0" numCol="1" rtlCol="0">
            <a:spAutoFit/>
          </a:bodyPr>
          <a:lstStyle/>
          <a:p>
            <a:r>
              <a:rPr lang="en-US" sz="1200" dirty="0">
                <a:solidFill>
                  <a:schemeClr val="accent1"/>
                </a:solidFill>
              </a:rPr>
              <a:t>If needed, your review can be changed before the idea graduates, by navigating to the idea page, selecting ”Tasks” and clicking the pencil next to your review.</a:t>
            </a:r>
          </a:p>
        </p:txBody>
      </p:sp>
      <p:pic>
        <p:nvPicPr>
          <p:cNvPr id="5" name="Picture 4">
            <a:extLst>
              <a:ext uri="{FF2B5EF4-FFF2-40B4-BE49-F238E27FC236}">
                <a16:creationId xmlns:a16="http://schemas.microsoft.com/office/drawing/2014/main" id="{135ECAAF-07AF-5B4B-9613-0BFCC3281533}"/>
              </a:ext>
            </a:extLst>
          </p:cNvPr>
          <p:cNvPicPr>
            <a:picLocks noChangeAspect="1"/>
          </p:cNvPicPr>
          <p:nvPr/>
        </p:nvPicPr>
        <p:blipFill>
          <a:blip r:embed="rId3"/>
          <a:stretch>
            <a:fillRect/>
          </a:stretch>
        </p:blipFill>
        <p:spPr>
          <a:xfrm>
            <a:off x="3836189" y="1102155"/>
            <a:ext cx="5157989" cy="2939189"/>
          </a:xfrm>
          <a:prstGeom prst="rect">
            <a:avLst/>
          </a:prstGeom>
        </p:spPr>
      </p:pic>
    </p:spTree>
    <p:extLst>
      <p:ext uri="{BB962C8B-B14F-4D97-AF65-F5344CB8AC3E}">
        <p14:creationId xmlns:p14="http://schemas.microsoft.com/office/powerpoint/2010/main" val="25681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525" b="12544"/>
          <a:stretch/>
        </p:blipFill>
        <p:spPr>
          <a:xfrm>
            <a:off x="0" y="0"/>
            <a:ext cx="9144000" cy="4540101"/>
          </a:xfrm>
          <a:prstGeom prst="rect">
            <a:avLst/>
          </a:prstGeom>
        </p:spPr>
      </p:pic>
      <p:sp>
        <p:nvSpPr>
          <p:cNvPr id="2" name="Content Placeholder 1"/>
          <p:cNvSpPr>
            <a:spLocks noGrp="1"/>
          </p:cNvSpPr>
          <p:nvPr>
            <p:ph idx="4294967295"/>
          </p:nvPr>
        </p:nvSpPr>
        <p:spPr>
          <a:xfrm>
            <a:off x="609600" y="2511973"/>
            <a:ext cx="3478924" cy="1587061"/>
          </a:xfrm>
          <a:solidFill>
            <a:srgbClr val="000000">
              <a:alpha val="74902"/>
            </a:srgbClr>
          </a:solidFill>
        </p:spPr>
        <p:txBody>
          <a:bodyPr lIns="182880" rIns="182880" anchor="ctr" anchorCtr="0">
            <a:normAutofit/>
          </a:bodyPr>
          <a:lstStyle/>
          <a:p>
            <a:pPr marL="0" indent="0">
              <a:buClr>
                <a:schemeClr val="bg1"/>
              </a:buClr>
              <a:buNone/>
            </a:pPr>
            <a:r>
              <a:rPr lang="en-US" sz="2400" dirty="0">
                <a:solidFill>
                  <a:schemeClr val="bg1"/>
                </a:solidFill>
              </a:rPr>
              <a:t>Demonstration</a:t>
            </a:r>
            <a:endParaRPr lang="en-US" sz="1600" dirty="0">
              <a:solidFill>
                <a:schemeClr val="bg1"/>
              </a:solidFill>
            </a:endParaRPr>
          </a:p>
        </p:txBody>
      </p:sp>
    </p:spTree>
    <p:extLst>
      <p:ext uri="{BB962C8B-B14F-4D97-AF65-F5344CB8AC3E}">
        <p14:creationId xmlns:p14="http://schemas.microsoft.com/office/powerpoint/2010/main" val="66097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Open Question and Answer Period</a:t>
            </a:r>
          </a:p>
        </p:txBody>
      </p:sp>
      <p:sp>
        <p:nvSpPr>
          <p:cNvPr id="6" name="Subtitle 5">
            <a:extLst>
              <a:ext uri="{FF2B5EF4-FFF2-40B4-BE49-F238E27FC236}">
                <a16:creationId xmlns:a16="http://schemas.microsoft.com/office/drawing/2014/main" id="{F817051D-B2C9-BA4D-BD1C-D3A5AF57DCA1}"/>
              </a:ext>
            </a:extLst>
          </p:cNvPr>
          <p:cNvSpPr>
            <a:spLocks noGrp="1"/>
          </p:cNvSpPr>
          <p:nvPr>
            <p:ph type="subTitle" idx="1"/>
          </p:nvPr>
        </p:nvSpPr>
        <p:spPr/>
        <p:txBody>
          <a:bodyPr/>
          <a:lstStyle/>
          <a:p>
            <a:r>
              <a:rPr lang="en-US" dirty="0"/>
              <a:t>Use the ‘Raise Hand’ or ‘Q&amp;A’ feature to ask a question.</a:t>
            </a:r>
          </a:p>
        </p:txBody>
      </p:sp>
    </p:spTree>
    <p:extLst>
      <p:ext uri="{BB962C8B-B14F-4D97-AF65-F5344CB8AC3E}">
        <p14:creationId xmlns:p14="http://schemas.microsoft.com/office/powerpoint/2010/main" val="245866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525" b="9912"/>
          <a:stretch/>
        </p:blipFill>
        <p:spPr>
          <a:xfrm>
            <a:off x="0" y="-21021"/>
            <a:ext cx="9144000" cy="4486695"/>
          </a:xfrm>
          <a:prstGeom prst="rect">
            <a:avLst/>
          </a:prstGeom>
        </p:spPr>
      </p:pic>
      <p:sp>
        <p:nvSpPr>
          <p:cNvPr id="2" name="Content Placeholder 1"/>
          <p:cNvSpPr>
            <a:spLocks noGrp="1"/>
          </p:cNvSpPr>
          <p:nvPr>
            <p:ph idx="4294967295"/>
          </p:nvPr>
        </p:nvSpPr>
        <p:spPr>
          <a:xfrm>
            <a:off x="609600" y="2052085"/>
            <a:ext cx="3478924" cy="2046950"/>
          </a:xfrm>
          <a:solidFill>
            <a:srgbClr val="000000">
              <a:alpha val="74902"/>
            </a:srgbClr>
          </a:solidFill>
        </p:spPr>
        <p:txBody>
          <a:bodyPr lIns="182880" rIns="182880" anchor="ctr" anchorCtr="0">
            <a:normAutofit fontScale="85000" lnSpcReduction="10000"/>
          </a:bodyPr>
          <a:lstStyle/>
          <a:p>
            <a:pPr marL="0" indent="0">
              <a:buClr>
                <a:schemeClr val="bg1"/>
              </a:buClr>
              <a:buNone/>
            </a:pPr>
            <a:r>
              <a:rPr lang="en-US" sz="2900" dirty="0">
                <a:solidFill>
                  <a:schemeClr val="bg1"/>
                </a:solidFill>
              </a:rPr>
              <a:t>AGENDA:</a:t>
            </a:r>
          </a:p>
          <a:p>
            <a:pPr>
              <a:buClr>
                <a:schemeClr val="bg1"/>
              </a:buClr>
            </a:pPr>
            <a:r>
              <a:rPr lang="en-US" sz="2400" dirty="0">
                <a:solidFill>
                  <a:schemeClr val="bg1"/>
                </a:solidFill>
              </a:rPr>
              <a:t>Challenge Overview</a:t>
            </a:r>
          </a:p>
          <a:p>
            <a:pPr>
              <a:buClr>
                <a:schemeClr val="bg1"/>
              </a:buClr>
            </a:pPr>
            <a:r>
              <a:rPr lang="en-US" sz="2400" dirty="0">
                <a:solidFill>
                  <a:schemeClr val="bg1"/>
                </a:solidFill>
              </a:rPr>
              <a:t>Challenge Expert Practice</a:t>
            </a:r>
          </a:p>
          <a:p>
            <a:pPr>
              <a:buClr>
                <a:schemeClr val="bg1"/>
              </a:buClr>
            </a:pPr>
            <a:r>
              <a:rPr lang="en-US" sz="2400" dirty="0">
                <a:solidFill>
                  <a:schemeClr val="bg1"/>
                </a:solidFill>
              </a:rPr>
              <a:t>Demonstration</a:t>
            </a:r>
          </a:p>
          <a:p>
            <a:pPr>
              <a:buClr>
                <a:schemeClr val="bg1"/>
              </a:buClr>
            </a:pPr>
            <a:r>
              <a:rPr lang="en-US" sz="2400" dirty="0">
                <a:solidFill>
                  <a:schemeClr val="bg1"/>
                </a:solidFill>
              </a:rPr>
              <a:t>Q&amp;A</a:t>
            </a:r>
          </a:p>
        </p:txBody>
      </p:sp>
    </p:spTree>
    <p:extLst>
      <p:ext uri="{BB962C8B-B14F-4D97-AF65-F5344CB8AC3E}">
        <p14:creationId xmlns:p14="http://schemas.microsoft.com/office/powerpoint/2010/main" val="423940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Resources</a:t>
            </a:r>
          </a:p>
        </p:txBody>
      </p:sp>
      <p:sp>
        <p:nvSpPr>
          <p:cNvPr id="3" name="Content Placeholder 1"/>
          <p:cNvSpPr txBox="1">
            <a:spLocks/>
          </p:cNvSpPr>
          <p:nvPr/>
        </p:nvSpPr>
        <p:spPr>
          <a:xfrm>
            <a:off x="594360" y="1982677"/>
            <a:ext cx="2432948" cy="2641875"/>
          </a:xfrm>
          <a:prstGeom prst="rect">
            <a:avLst/>
          </a:prstGeom>
        </p:spPr>
        <p:txBody>
          <a:bodyPr vert="horz" lIns="91440" tIns="91440" rIns="91440" bIns="91440" rtlCol="0">
            <a:noAutofit/>
          </a:bodyPr>
          <a:lstStyle>
            <a:lvl1pPr marL="18288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600" kern="1200" spc="-30">
                <a:solidFill>
                  <a:srgbClr val="515151"/>
                </a:solidFill>
                <a:latin typeface="+mn-lt"/>
                <a:ea typeface="+mn-ea"/>
                <a:cs typeface="+mn-cs"/>
              </a:defRPr>
            </a:lvl1pPr>
            <a:lvl2pPr marL="457200" indent="-182880" algn="l" defTabSz="914400" rtl="0" eaLnBrk="1" latinLnBrk="0" hangingPunct="1">
              <a:lnSpc>
                <a:spcPct val="100000"/>
              </a:lnSpc>
              <a:spcBef>
                <a:spcPts val="600"/>
              </a:spcBef>
              <a:spcAft>
                <a:spcPts val="0"/>
              </a:spcAft>
              <a:buClr>
                <a:schemeClr val="tx1">
                  <a:lumMod val="75000"/>
                </a:schemeClr>
              </a:buClr>
              <a:buSzPct val="85000"/>
              <a:buFont typeface="Arial" pitchFamily="34" charset="0"/>
              <a:buChar char="•"/>
              <a:defRPr sz="2000" kern="1200" spc="-30">
                <a:solidFill>
                  <a:srgbClr val="515151"/>
                </a:solidFill>
                <a:latin typeface="+mn-lt"/>
                <a:ea typeface="+mn-ea"/>
                <a:cs typeface="+mn-cs"/>
              </a:defRPr>
            </a:lvl2pPr>
            <a:lvl3pPr marL="731520" indent="-182880" algn="l" defTabSz="914400" rtl="0" eaLnBrk="1" latinLnBrk="0" hangingPunct="1">
              <a:lnSpc>
                <a:spcPct val="100000"/>
              </a:lnSpc>
              <a:spcBef>
                <a:spcPts val="600"/>
              </a:spcBef>
              <a:spcAft>
                <a:spcPts val="0"/>
              </a:spcAft>
              <a:buClr>
                <a:schemeClr val="tx1">
                  <a:lumMod val="75000"/>
                </a:schemeClr>
              </a:buClr>
              <a:buSzPct val="90000"/>
              <a:buFont typeface="Arial" pitchFamily="34" charset="0"/>
              <a:buChar char="•"/>
              <a:defRPr sz="1800" kern="1200" spc="-30">
                <a:solidFill>
                  <a:srgbClr val="515151"/>
                </a:solidFill>
                <a:latin typeface="+mn-lt"/>
                <a:ea typeface="+mn-ea"/>
                <a:cs typeface="+mn-cs"/>
              </a:defRPr>
            </a:lvl3pPr>
            <a:lvl4pPr marL="1005840" indent="-182880" algn="l" defTabSz="914400" rtl="0" eaLnBrk="1" latinLnBrk="0" hangingPunct="1">
              <a:lnSpc>
                <a:spcPct val="100000"/>
              </a:lnSpc>
              <a:spcBef>
                <a:spcPts val="600"/>
              </a:spcBef>
              <a:spcAft>
                <a:spcPts val="0"/>
              </a:spcAft>
              <a:buClr>
                <a:schemeClr val="tx1">
                  <a:lumMod val="75000"/>
                </a:schemeClr>
              </a:buClr>
              <a:buFont typeface="Arial" pitchFamily="34" charset="0"/>
              <a:buChar char="•"/>
              <a:defRPr sz="1600" kern="1200" spc="-30">
                <a:solidFill>
                  <a:srgbClr val="515151"/>
                </a:solidFill>
                <a:latin typeface="+mn-lt"/>
                <a:ea typeface="+mn-ea"/>
                <a:cs typeface="+mn-cs"/>
              </a:defRPr>
            </a:lvl4pPr>
            <a:lvl5pPr marL="1188720" indent="-137160" algn="l" defTabSz="914400" rtl="0" eaLnBrk="1" latinLnBrk="0" hangingPunct="1">
              <a:lnSpc>
                <a:spcPct val="100000"/>
              </a:lnSpc>
              <a:spcBef>
                <a:spcPts val="600"/>
              </a:spcBef>
              <a:spcAft>
                <a:spcPts val="0"/>
              </a:spcAft>
              <a:buClr>
                <a:schemeClr val="tx1">
                  <a:lumMod val="75000"/>
                </a:schemeClr>
              </a:buClr>
              <a:buSzPct val="100000"/>
              <a:buFont typeface="Arial" pitchFamily="34" charset="0"/>
              <a:buChar char="•"/>
              <a:defRPr sz="1400" kern="1200" spc="-30" baseline="0">
                <a:solidFill>
                  <a:srgbClr val="51515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200" dirty="0"/>
          </a:p>
        </p:txBody>
      </p:sp>
      <p:sp>
        <p:nvSpPr>
          <p:cNvPr id="4" name="Rectangle 3"/>
          <p:cNvSpPr/>
          <p:nvPr/>
        </p:nvSpPr>
        <p:spPr>
          <a:xfrm>
            <a:off x="594360" y="1005840"/>
            <a:ext cx="2416048" cy="774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Spigit Learning Center</a:t>
            </a:r>
          </a:p>
        </p:txBody>
      </p:sp>
      <p:sp>
        <p:nvSpPr>
          <p:cNvPr id="5" name="Rectangle 4"/>
          <p:cNvSpPr/>
          <p:nvPr/>
        </p:nvSpPr>
        <p:spPr>
          <a:xfrm>
            <a:off x="3365567" y="1005840"/>
            <a:ext cx="2416048" cy="77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Spigit Help Center &amp; Support</a:t>
            </a:r>
          </a:p>
        </p:txBody>
      </p:sp>
      <p:sp>
        <p:nvSpPr>
          <p:cNvPr id="6" name="Rectangle 5"/>
          <p:cNvSpPr/>
          <p:nvPr/>
        </p:nvSpPr>
        <p:spPr>
          <a:xfrm>
            <a:off x="6136774" y="1005840"/>
            <a:ext cx="2416048" cy="7747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Spigit Professional Services</a:t>
            </a:r>
          </a:p>
        </p:txBody>
      </p:sp>
      <p:sp>
        <p:nvSpPr>
          <p:cNvPr id="7" name="Content Placeholder 1"/>
          <p:cNvSpPr txBox="1">
            <a:spLocks/>
          </p:cNvSpPr>
          <p:nvPr/>
        </p:nvSpPr>
        <p:spPr>
          <a:xfrm>
            <a:off x="3365567" y="1990950"/>
            <a:ext cx="2416048" cy="2633602"/>
          </a:xfrm>
          <a:prstGeom prst="rect">
            <a:avLst/>
          </a:prstGeom>
        </p:spPr>
        <p:txBody>
          <a:bodyPr vert="horz" lIns="91440" tIns="91440" rIns="91440" bIns="91440" rtlCol="0">
            <a:noAutofit/>
          </a:bodyPr>
          <a:lstStyle>
            <a:defPPr>
              <a:defRPr lang="en-US"/>
            </a:defPPr>
            <a:lvl1pPr marL="182880" indent="-182880">
              <a:lnSpc>
                <a:spcPct val="100000"/>
              </a:lnSpc>
              <a:spcBef>
                <a:spcPts val="600"/>
              </a:spcBef>
              <a:spcAft>
                <a:spcPts val="600"/>
              </a:spcAft>
              <a:buClr>
                <a:schemeClr val="tx1">
                  <a:lumMod val="75000"/>
                </a:schemeClr>
              </a:buClr>
              <a:buSzPct val="85000"/>
              <a:buFont typeface="Arial" pitchFamily="34" charset="0"/>
              <a:buChar char="•"/>
              <a:defRPr sz="1200" spc="-30">
                <a:solidFill>
                  <a:srgbClr val="515151"/>
                </a:solidFill>
              </a:defRPr>
            </a:lvl1pPr>
            <a:lvl2pPr indent="-182880">
              <a:lnSpc>
                <a:spcPct val="100000"/>
              </a:lnSpc>
              <a:spcBef>
                <a:spcPts val="600"/>
              </a:spcBef>
              <a:spcAft>
                <a:spcPts val="600"/>
              </a:spcAft>
              <a:buClr>
                <a:schemeClr val="tx1">
                  <a:lumMod val="75000"/>
                </a:schemeClr>
              </a:buClr>
              <a:buSzPct val="85000"/>
              <a:buFont typeface="Arial" pitchFamily="34" charset="0"/>
              <a:buChar char="•"/>
              <a:defRPr sz="2000" spc="-30">
                <a:solidFill>
                  <a:srgbClr val="515151"/>
                </a:solidFill>
              </a:defRPr>
            </a:lvl2pPr>
            <a:lvl3pPr marL="731520" indent="-182880">
              <a:lnSpc>
                <a:spcPct val="100000"/>
              </a:lnSpc>
              <a:spcBef>
                <a:spcPts val="600"/>
              </a:spcBef>
              <a:spcAft>
                <a:spcPts val="600"/>
              </a:spcAft>
              <a:buClr>
                <a:schemeClr val="tx1">
                  <a:lumMod val="75000"/>
                </a:schemeClr>
              </a:buClr>
              <a:buSzPct val="90000"/>
              <a:buFont typeface="Arial" pitchFamily="34" charset="0"/>
              <a:buChar char="•"/>
              <a:defRPr spc="-30">
                <a:solidFill>
                  <a:srgbClr val="515151"/>
                </a:solidFill>
              </a:defRPr>
            </a:lvl3pPr>
            <a:lvl4pPr marL="1005840" indent="-182880">
              <a:lnSpc>
                <a:spcPct val="100000"/>
              </a:lnSpc>
              <a:spcBef>
                <a:spcPts val="600"/>
              </a:spcBef>
              <a:spcAft>
                <a:spcPts val="600"/>
              </a:spcAft>
              <a:buClr>
                <a:schemeClr val="tx1">
                  <a:lumMod val="75000"/>
                </a:schemeClr>
              </a:buClr>
              <a:buFont typeface="Arial" pitchFamily="34" charset="0"/>
              <a:buChar char="•"/>
              <a:defRPr sz="1600" spc="-30">
                <a:solidFill>
                  <a:srgbClr val="515151"/>
                </a:solidFill>
              </a:defRPr>
            </a:lvl4pPr>
            <a:lvl5pPr marL="1188720" indent="-137160">
              <a:lnSpc>
                <a:spcPct val="100000"/>
              </a:lnSpc>
              <a:spcBef>
                <a:spcPts val="600"/>
              </a:spcBef>
              <a:spcAft>
                <a:spcPts val="600"/>
              </a:spcAft>
              <a:buClr>
                <a:schemeClr val="tx1">
                  <a:lumMod val="75000"/>
                </a:schemeClr>
              </a:buClr>
              <a:buSzPct val="100000"/>
              <a:buFont typeface="Arial" pitchFamily="34" charset="0"/>
              <a:buChar char="•"/>
              <a:defRPr sz="1400" spc="-30" baseline="0">
                <a:solidFill>
                  <a:srgbClr val="515151"/>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lgn="ctr">
              <a:spcAft>
                <a:spcPts val="0"/>
              </a:spcAft>
              <a:buNone/>
            </a:pPr>
            <a:r>
              <a:rPr lang="en-US" b="1" dirty="0"/>
              <a:t>Tutorials, Chat, and Break/fix</a:t>
            </a:r>
          </a:p>
          <a:p>
            <a:pPr marL="0" indent="0" algn="ctr">
              <a:spcAft>
                <a:spcPts val="0"/>
              </a:spcAft>
              <a:buNone/>
            </a:pPr>
            <a:endParaRPr lang="en-US" b="1" dirty="0"/>
          </a:p>
        </p:txBody>
      </p:sp>
      <p:sp>
        <p:nvSpPr>
          <p:cNvPr id="9" name="Content Placeholder 1"/>
          <p:cNvSpPr txBox="1">
            <a:spLocks/>
          </p:cNvSpPr>
          <p:nvPr/>
        </p:nvSpPr>
        <p:spPr>
          <a:xfrm>
            <a:off x="6136774" y="1990950"/>
            <a:ext cx="2416048" cy="2633602"/>
          </a:xfrm>
          <a:prstGeom prst="rect">
            <a:avLst/>
          </a:prstGeom>
        </p:spPr>
        <p:txBody>
          <a:bodyPr vert="horz" lIns="91440" tIns="91440" rIns="91440" bIns="91440" rtlCol="0">
            <a:noAutofit/>
          </a:bodyPr>
          <a:lstStyle>
            <a:defPPr>
              <a:defRPr lang="en-US"/>
            </a:defPPr>
            <a:lvl1pPr marL="182880" indent="-182880">
              <a:lnSpc>
                <a:spcPct val="100000"/>
              </a:lnSpc>
              <a:spcBef>
                <a:spcPts val="600"/>
              </a:spcBef>
              <a:spcAft>
                <a:spcPts val="600"/>
              </a:spcAft>
              <a:buClr>
                <a:schemeClr val="tx1">
                  <a:lumMod val="75000"/>
                </a:schemeClr>
              </a:buClr>
              <a:buSzPct val="85000"/>
              <a:buFont typeface="Arial" pitchFamily="34" charset="0"/>
              <a:buChar char="•"/>
              <a:defRPr sz="1200" spc="-30">
                <a:solidFill>
                  <a:srgbClr val="515151"/>
                </a:solidFill>
              </a:defRPr>
            </a:lvl1pPr>
            <a:lvl2pPr indent="-182880">
              <a:lnSpc>
                <a:spcPct val="100000"/>
              </a:lnSpc>
              <a:spcBef>
                <a:spcPts val="600"/>
              </a:spcBef>
              <a:spcAft>
                <a:spcPts val="600"/>
              </a:spcAft>
              <a:buClr>
                <a:schemeClr val="tx1">
                  <a:lumMod val="75000"/>
                </a:schemeClr>
              </a:buClr>
              <a:buSzPct val="85000"/>
              <a:buFont typeface="Arial" pitchFamily="34" charset="0"/>
              <a:buChar char="•"/>
              <a:defRPr sz="2000" spc="-30">
                <a:solidFill>
                  <a:srgbClr val="515151"/>
                </a:solidFill>
              </a:defRPr>
            </a:lvl2pPr>
            <a:lvl3pPr marL="731520" indent="-182880">
              <a:lnSpc>
                <a:spcPct val="100000"/>
              </a:lnSpc>
              <a:spcBef>
                <a:spcPts val="600"/>
              </a:spcBef>
              <a:spcAft>
                <a:spcPts val="600"/>
              </a:spcAft>
              <a:buClr>
                <a:schemeClr val="tx1">
                  <a:lumMod val="75000"/>
                </a:schemeClr>
              </a:buClr>
              <a:buSzPct val="90000"/>
              <a:buFont typeface="Arial" pitchFamily="34" charset="0"/>
              <a:buChar char="•"/>
              <a:defRPr spc="-30">
                <a:solidFill>
                  <a:srgbClr val="515151"/>
                </a:solidFill>
              </a:defRPr>
            </a:lvl3pPr>
            <a:lvl4pPr marL="1005840" indent="-182880">
              <a:lnSpc>
                <a:spcPct val="100000"/>
              </a:lnSpc>
              <a:spcBef>
                <a:spcPts val="600"/>
              </a:spcBef>
              <a:spcAft>
                <a:spcPts val="600"/>
              </a:spcAft>
              <a:buClr>
                <a:schemeClr val="tx1">
                  <a:lumMod val="75000"/>
                </a:schemeClr>
              </a:buClr>
              <a:buFont typeface="Arial" pitchFamily="34" charset="0"/>
              <a:buChar char="•"/>
              <a:defRPr sz="1600" spc="-30">
                <a:solidFill>
                  <a:srgbClr val="515151"/>
                </a:solidFill>
              </a:defRPr>
            </a:lvl4pPr>
            <a:lvl5pPr marL="1188720" indent="-137160">
              <a:lnSpc>
                <a:spcPct val="100000"/>
              </a:lnSpc>
              <a:spcBef>
                <a:spcPts val="600"/>
              </a:spcBef>
              <a:spcAft>
                <a:spcPts val="600"/>
              </a:spcAft>
              <a:buClr>
                <a:schemeClr val="tx1">
                  <a:lumMod val="75000"/>
                </a:schemeClr>
              </a:buClr>
              <a:buSzPct val="100000"/>
              <a:buFont typeface="Arial" pitchFamily="34" charset="0"/>
              <a:buChar char="•"/>
              <a:defRPr sz="1400" spc="-30" baseline="0">
                <a:solidFill>
                  <a:srgbClr val="515151"/>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lgn="ctr">
              <a:spcAft>
                <a:spcPts val="0"/>
              </a:spcAft>
              <a:buNone/>
            </a:pPr>
            <a:r>
              <a:rPr lang="en-US" b="1" dirty="0"/>
              <a:t>We’ll do it for you</a:t>
            </a:r>
          </a:p>
          <a:p>
            <a:pPr marL="0" indent="0" algn="ctr">
              <a:spcAft>
                <a:spcPts val="0"/>
              </a:spcAft>
              <a:buNone/>
            </a:pPr>
            <a:endParaRPr lang="en-US" dirty="0"/>
          </a:p>
          <a:p>
            <a:pPr algn="ctr">
              <a:spcAft>
                <a:spcPts val="0"/>
              </a:spcAft>
            </a:pPr>
            <a:endParaRPr lang="en-US" dirty="0"/>
          </a:p>
          <a:p>
            <a:pPr marL="0" indent="0" algn="ctr">
              <a:spcAft>
                <a:spcPts val="0"/>
              </a:spcAft>
              <a:buNone/>
            </a:pPr>
            <a:endParaRPr lang="en-US" dirty="0"/>
          </a:p>
        </p:txBody>
      </p:sp>
      <p:sp>
        <p:nvSpPr>
          <p:cNvPr id="10" name="Content Placeholder 1">
            <a:extLst>
              <a:ext uri="{FF2B5EF4-FFF2-40B4-BE49-F238E27FC236}">
                <a16:creationId xmlns:a16="http://schemas.microsoft.com/office/drawing/2014/main" id="{7C62C78B-499D-3A45-BDB2-470F197C8B6C}"/>
              </a:ext>
            </a:extLst>
          </p:cNvPr>
          <p:cNvSpPr txBox="1">
            <a:spLocks/>
          </p:cNvSpPr>
          <p:nvPr/>
        </p:nvSpPr>
        <p:spPr>
          <a:xfrm>
            <a:off x="591178" y="1990950"/>
            <a:ext cx="2416048" cy="2633602"/>
          </a:xfrm>
          <a:prstGeom prst="rect">
            <a:avLst/>
          </a:prstGeom>
        </p:spPr>
        <p:txBody>
          <a:bodyPr vert="horz" lIns="91440" tIns="91440" rIns="91440" bIns="91440" rtlCol="0">
            <a:noAutofit/>
          </a:bodyPr>
          <a:lstStyle>
            <a:defPPr>
              <a:defRPr lang="en-US"/>
            </a:defPPr>
            <a:lvl1pPr marL="182880" indent="-182880">
              <a:lnSpc>
                <a:spcPct val="100000"/>
              </a:lnSpc>
              <a:spcBef>
                <a:spcPts val="600"/>
              </a:spcBef>
              <a:spcAft>
                <a:spcPts val="600"/>
              </a:spcAft>
              <a:buClr>
                <a:schemeClr val="tx1">
                  <a:lumMod val="75000"/>
                </a:schemeClr>
              </a:buClr>
              <a:buSzPct val="85000"/>
              <a:buFont typeface="Arial" pitchFamily="34" charset="0"/>
              <a:buChar char="•"/>
              <a:defRPr sz="1200" spc="-30">
                <a:solidFill>
                  <a:srgbClr val="515151"/>
                </a:solidFill>
              </a:defRPr>
            </a:lvl1pPr>
            <a:lvl2pPr indent="-182880">
              <a:lnSpc>
                <a:spcPct val="100000"/>
              </a:lnSpc>
              <a:spcBef>
                <a:spcPts val="600"/>
              </a:spcBef>
              <a:spcAft>
                <a:spcPts val="600"/>
              </a:spcAft>
              <a:buClr>
                <a:schemeClr val="tx1">
                  <a:lumMod val="75000"/>
                </a:schemeClr>
              </a:buClr>
              <a:buSzPct val="85000"/>
              <a:buFont typeface="Arial" pitchFamily="34" charset="0"/>
              <a:buChar char="•"/>
              <a:defRPr sz="2000" spc="-30">
                <a:solidFill>
                  <a:srgbClr val="515151"/>
                </a:solidFill>
              </a:defRPr>
            </a:lvl2pPr>
            <a:lvl3pPr marL="731520" indent="-182880">
              <a:lnSpc>
                <a:spcPct val="100000"/>
              </a:lnSpc>
              <a:spcBef>
                <a:spcPts val="600"/>
              </a:spcBef>
              <a:spcAft>
                <a:spcPts val="600"/>
              </a:spcAft>
              <a:buClr>
                <a:schemeClr val="tx1">
                  <a:lumMod val="75000"/>
                </a:schemeClr>
              </a:buClr>
              <a:buSzPct val="90000"/>
              <a:buFont typeface="Arial" pitchFamily="34" charset="0"/>
              <a:buChar char="•"/>
              <a:defRPr spc="-30">
                <a:solidFill>
                  <a:srgbClr val="515151"/>
                </a:solidFill>
              </a:defRPr>
            </a:lvl3pPr>
            <a:lvl4pPr marL="1005840" indent="-182880">
              <a:lnSpc>
                <a:spcPct val="100000"/>
              </a:lnSpc>
              <a:spcBef>
                <a:spcPts val="600"/>
              </a:spcBef>
              <a:spcAft>
                <a:spcPts val="600"/>
              </a:spcAft>
              <a:buClr>
                <a:schemeClr val="tx1">
                  <a:lumMod val="75000"/>
                </a:schemeClr>
              </a:buClr>
              <a:buFont typeface="Arial" pitchFamily="34" charset="0"/>
              <a:buChar char="•"/>
              <a:defRPr sz="1600" spc="-30">
                <a:solidFill>
                  <a:srgbClr val="515151"/>
                </a:solidFill>
              </a:defRPr>
            </a:lvl4pPr>
            <a:lvl5pPr marL="1188720" indent="-137160">
              <a:lnSpc>
                <a:spcPct val="100000"/>
              </a:lnSpc>
              <a:spcBef>
                <a:spcPts val="600"/>
              </a:spcBef>
              <a:spcAft>
                <a:spcPts val="600"/>
              </a:spcAft>
              <a:buClr>
                <a:schemeClr val="tx1">
                  <a:lumMod val="75000"/>
                </a:schemeClr>
              </a:buClr>
              <a:buSzPct val="100000"/>
              <a:buFont typeface="Arial" pitchFamily="34" charset="0"/>
              <a:buChar char="•"/>
              <a:defRPr sz="1400" spc="-30" baseline="0">
                <a:solidFill>
                  <a:srgbClr val="515151"/>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pPr marL="0" indent="0" algn="ctr">
              <a:spcAft>
                <a:spcPts val="0"/>
              </a:spcAft>
              <a:buNone/>
            </a:pPr>
            <a:r>
              <a:rPr lang="en-US" b="1" dirty="0"/>
              <a:t>24/7 Access to online tutorials</a:t>
            </a:r>
          </a:p>
        </p:txBody>
      </p:sp>
    </p:spTree>
    <p:extLst>
      <p:ext uri="{BB962C8B-B14F-4D97-AF65-F5344CB8AC3E}">
        <p14:creationId xmlns:p14="http://schemas.microsoft.com/office/powerpoint/2010/main" val="423430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Typical Challenge Flow</a:t>
            </a:r>
          </a:p>
        </p:txBody>
      </p:sp>
      <p:sp>
        <p:nvSpPr>
          <p:cNvPr id="12" name="Title 2"/>
          <p:cNvSpPr txBox="1">
            <a:spLocks/>
          </p:cNvSpPr>
          <p:nvPr/>
        </p:nvSpPr>
        <p:spPr>
          <a:xfrm>
            <a:off x="571442" y="869764"/>
            <a:ext cx="2524535" cy="884845"/>
          </a:xfrm>
          <a:prstGeom prst="rect">
            <a:avLst/>
          </a:prstGeom>
        </p:spPr>
        <p:txBody>
          <a:bodyPr vert="horz" lIns="0" tIns="0" rIns="0" bIns="0" rtlCol="0" anchor="t">
            <a:noAutofit/>
          </a:bodyPr>
          <a:lstStyle>
            <a:lvl1pPr algn="l" defTabSz="457181" rtl="0" eaLnBrk="1" latinLnBrk="0" hangingPunct="1">
              <a:spcBef>
                <a:spcPct val="0"/>
              </a:spcBef>
              <a:buNone/>
              <a:defRPr sz="2600" b="1" i="0" kern="1200" cap="all">
                <a:solidFill>
                  <a:schemeClr val="tx1"/>
                </a:solidFill>
                <a:latin typeface="Arial"/>
                <a:ea typeface="+mj-ea"/>
                <a:cs typeface="Arial"/>
              </a:defRPr>
            </a:lvl1pPr>
          </a:lstStyle>
          <a:p>
            <a:endParaRPr lang="en-US" sz="1200" cap="none" spc="-30" dirty="0">
              <a:solidFill>
                <a:schemeClr val="accent1"/>
              </a:solidFill>
              <a:ea typeface="+mn-ea"/>
            </a:endParaRPr>
          </a:p>
        </p:txBody>
      </p:sp>
      <p:grpSp>
        <p:nvGrpSpPr>
          <p:cNvPr id="37" name="Group 36"/>
          <p:cNvGrpSpPr/>
          <p:nvPr/>
        </p:nvGrpSpPr>
        <p:grpSpPr>
          <a:xfrm>
            <a:off x="1631371" y="906501"/>
            <a:ext cx="1440180" cy="3687352"/>
            <a:chOff x="874713" y="2532074"/>
            <a:chExt cx="3407126" cy="3640962"/>
          </a:xfrm>
        </p:grpSpPr>
        <p:sp>
          <p:nvSpPr>
            <p:cNvPr id="36" name="Rectangle 35"/>
            <p:cNvSpPr/>
            <p:nvPr/>
          </p:nvSpPr>
          <p:spPr>
            <a:xfrm>
              <a:off x="874713" y="3061955"/>
              <a:ext cx="3407126" cy="3111081"/>
            </a:xfrm>
            <a:prstGeom prst="rect">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TextBox 24"/>
            <p:cNvSpPr txBox="1"/>
            <p:nvPr/>
          </p:nvSpPr>
          <p:spPr>
            <a:xfrm>
              <a:off x="1107852" y="3582721"/>
              <a:ext cx="3136922" cy="2338130"/>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Participants can submit ideas, comments, and vote on other’s ideas.</a:t>
              </a:r>
            </a:p>
            <a:p>
              <a:pPr marL="214304" indent="-214304">
                <a:buClr>
                  <a:schemeClr val="accent3"/>
                </a:buClr>
                <a:buFont typeface="Wingdings" panose="05000000000000000000" pitchFamily="2" charset="2"/>
                <a:buChar char="ü"/>
              </a:pPr>
              <a:r>
                <a:rPr lang="en-US" sz="1050" b="0" dirty="0"/>
                <a:t>Active Moderation starts</a:t>
              </a:r>
            </a:p>
            <a:p>
              <a:pPr marL="214304" indent="-214304">
                <a:buClr>
                  <a:schemeClr val="accent3"/>
                </a:buClr>
                <a:buFont typeface="Wingdings" panose="05000000000000000000" pitchFamily="2" charset="2"/>
                <a:buChar char="ü"/>
              </a:pPr>
              <a:r>
                <a:rPr lang="en-US" sz="1050" b="0" dirty="0"/>
                <a:t>Ideas meeting graduation criteria advance</a:t>
              </a:r>
            </a:p>
          </p:txBody>
        </p:sp>
        <p:cxnSp>
          <p:nvCxnSpPr>
            <p:cNvPr id="26" name="Straight Connector 25"/>
            <p:cNvCxnSpPr/>
            <p:nvPr/>
          </p:nvCxnSpPr>
          <p:spPr>
            <a:xfrm>
              <a:off x="874713" y="3491632"/>
              <a:ext cx="3407126" cy="0"/>
            </a:xfrm>
            <a:prstGeom prst="line">
              <a:avLst/>
            </a:prstGeom>
            <a:ln w="6350">
              <a:solidFill>
                <a:schemeClr val="accent4"/>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87808" y="3176972"/>
              <a:ext cx="3168676" cy="160449"/>
            </a:xfrm>
            <a:prstGeom prst="rect">
              <a:avLst/>
            </a:prstGeom>
            <a:noFill/>
          </p:spPr>
          <p:txBody>
            <a:bodyPr wrap="square" lIns="0" tIns="0" rIns="0" bIns="0" rtlCol="0">
              <a:spAutoFit/>
            </a:bodyPr>
            <a:lstStyle/>
            <a:p>
              <a:pPr marL="63101" indent="-63101" algn="ctr">
                <a:lnSpc>
                  <a:spcPts val="1455"/>
                </a:lnSpc>
              </a:pPr>
              <a:r>
                <a:rPr lang="en-US" sz="900" b="1" dirty="0">
                  <a:cs typeface="Arial"/>
                </a:rPr>
                <a:t>1/5 to 1/15 </a:t>
              </a:r>
            </a:p>
          </p:txBody>
        </p:sp>
        <p:sp>
          <p:nvSpPr>
            <p:cNvPr id="14" name="Rectangle 13"/>
            <p:cNvSpPr/>
            <p:nvPr/>
          </p:nvSpPr>
          <p:spPr>
            <a:xfrm>
              <a:off x="874713" y="2532074"/>
              <a:ext cx="3407126" cy="53851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Box 18"/>
            <p:cNvSpPr txBox="1"/>
            <p:nvPr/>
          </p:nvSpPr>
          <p:spPr>
            <a:xfrm>
              <a:off x="933921" y="2566905"/>
              <a:ext cx="3313387" cy="373996"/>
            </a:xfrm>
            <a:prstGeom prst="rect">
              <a:avLst/>
            </a:prstGeom>
            <a:noFill/>
          </p:spPr>
          <p:txBody>
            <a:bodyPr wrap="square" lIns="0" tIns="0" rIns="0" bIns="0" rtlCol="0">
              <a:spAutoFit/>
            </a:bodyPr>
            <a:lstStyle/>
            <a:p>
              <a:r>
                <a:rPr lang="en-US" sz="1350" b="1" dirty="0">
                  <a:solidFill>
                    <a:schemeClr val="bg1"/>
                  </a:solidFill>
                  <a:cs typeface="Arial"/>
                </a:rPr>
                <a:t>Ideation &amp; Collaboration</a:t>
              </a:r>
            </a:p>
          </p:txBody>
        </p:sp>
      </p:grpSp>
      <p:grpSp>
        <p:nvGrpSpPr>
          <p:cNvPr id="66" name="Group 65"/>
          <p:cNvGrpSpPr/>
          <p:nvPr/>
        </p:nvGrpSpPr>
        <p:grpSpPr>
          <a:xfrm>
            <a:off x="3107712" y="906500"/>
            <a:ext cx="1440180" cy="3687353"/>
            <a:chOff x="4390073" y="1497423"/>
            <a:chExt cx="3407126" cy="4675615"/>
          </a:xfrm>
        </p:grpSpPr>
        <p:sp>
          <p:nvSpPr>
            <p:cNvPr id="63" name="Rectangle 62"/>
            <p:cNvSpPr/>
            <p:nvPr/>
          </p:nvSpPr>
          <p:spPr>
            <a:xfrm>
              <a:off x="4390073" y="4914184"/>
              <a:ext cx="3407126" cy="1258854"/>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6" name="Group 45"/>
            <p:cNvGrpSpPr/>
            <p:nvPr/>
          </p:nvGrpSpPr>
          <p:grpSpPr>
            <a:xfrm>
              <a:off x="4390073" y="1497423"/>
              <a:ext cx="3407126" cy="4675614"/>
              <a:chOff x="874713" y="1497423"/>
              <a:chExt cx="3407126" cy="4675614"/>
            </a:xfrm>
          </p:grpSpPr>
          <p:sp>
            <p:nvSpPr>
              <p:cNvPr id="49" name="Rectangle 48"/>
              <p:cNvSpPr/>
              <p:nvPr/>
            </p:nvSpPr>
            <p:spPr>
              <a:xfrm>
                <a:off x="874713" y="2055548"/>
                <a:ext cx="3407126" cy="4117489"/>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1" name="TextBox 50"/>
              <p:cNvSpPr txBox="1"/>
              <p:nvPr/>
            </p:nvSpPr>
            <p:spPr>
              <a:xfrm>
                <a:off x="1068576" y="2891506"/>
                <a:ext cx="3136922" cy="3047887"/>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Participants can continue to comment and vote. Idea posting is disabled.</a:t>
                </a:r>
              </a:p>
              <a:p>
                <a:pPr marL="214304" indent="-214304">
                  <a:buClr>
                    <a:schemeClr val="accent3"/>
                  </a:buClr>
                  <a:buFont typeface="Wingdings" panose="05000000000000000000" pitchFamily="2" charset="2"/>
                  <a:buChar char="ü"/>
                </a:pPr>
                <a:r>
                  <a:rPr lang="en-US" sz="1050" b="0" dirty="0"/>
                  <a:t>Active Moderation continues</a:t>
                </a:r>
              </a:p>
              <a:p>
                <a:pPr marL="214304" indent="-214304">
                  <a:buClr>
                    <a:schemeClr val="accent3"/>
                  </a:buClr>
                  <a:buFont typeface="Wingdings" panose="05000000000000000000" pitchFamily="2" charset="2"/>
                  <a:buChar char="ü"/>
                </a:pPr>
                <a:r>
                  <a:rPr lang="en-US" sz="1050" b="0" dirty="0"/>
                  <a:t>Ideas meeting graduation criteria advance</a:t>
                </a:r>
              </a:p>
            </p:txBody>
          </p:sp>
          <p:cxnSp>
            <p:nvCxnSpPr>
              <p:cNvPr id="52" name="Straight Connector 51"/>
              <p:cNvCxnSpPr/>
              <p:nvPr/>
            </p:nvCxnSpPr>
            <p:spPr>
              <a:xfrm>
                <a:off x="874713" y="2727834"/>
                <a:ext cx="3407126" cy="0"/>
              </a:xfrm>
              <a:prstGeom prst="line">
                <a:avLst/>
              </a:prstGeom>
              <a:ln w="6350">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961842" y="2311821"/>
                <a:ext cx="3219992" cy="206044"/>
              </a:xfrm>
              <a:prstGeom prst="rect">
                <a:avLst/>
              </a:prstGeom>
              <a:noFill/>
            </p:spPr>
            <p:txBody>
              <a:bodyPr wrap="square" lIns="0" tIns="0" rIns="0" bIns="0" rtlCol="0">
                <a:spAutoFit/>
              </a:bodyPr>
              <a:lstStyle/>
              <a:p>
                <a:pPr marL="63101" indent="-63101" algn="ctr">
                  <a:lnSpc>
                    <a:spcPts val="1455"/>
                  </a:lnSpc>
                </a:pPr>
                <a:r>
                  <a:rPr lang="en-US" sz="900" b="1" dirty="0">
                    <a:cs typeface="Arial"/>
                  </a:rPr>
                  <a:t>1/16 to 1/19 </a:t>
                </a:r>
              </a:p>
            </p:txBody>
          </p:sp>
          <p:sp>
            <p:nvSpPr>
              <p:cNvPr id="47" name="Rectangle 46"/>
              <p:cNvSpPr/>
              <p:nvPr/>
            </p:nvSpPr>
            <p:spPr>
              <a:xfrm>
                <a:off x="874713" y="1497423"/>
                <a:ext cx="3407126" cy="692921"/>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8" name="TextBox 47"/>
              <p:cNvSpPr txBox="1"/>
              <p:nvPr/>
            </p:nvSpPr>
            <p:spPr>
              <a:xfrm>
                <a:off x="1107852" y="1572088"/>
                <a:ext cx="3011563" cy="240137"/>
              </a:xfrm>
              <a:prstGeom prst="rect">
                <a:avLst/>
              </a:prstGeom>
              <a:noFill/>
            </p:spPr>
            <p:txBody>
              <a:bodyPr wrap="none" lIns="0" tIns="0" rIns="0" bIns="0" rtlCol="0">
                <a:spAutoFit/>
              </a:bodyPr>
              <a:lstStyle/>
              <a:p>
                <a:r>
                  <a:rPr lang="en-US" sz="1350" b="1" dirty="0">
                    <a:solidFill>
                      <a:schemeClr val="bg1"/>
                    </a:solidFill>
                    <a:cs typeface="Arial"/>
                  </a:rPr>
                  <a:t>Ideation Closed</a:t>
                </a:r>
              </a:p>
            </p:txBody>
          </p:sp>
        </p:grpSp>
      </p:grpSp>
      <p:grpSp>
        <p:nvGrpSpPr>
          <p:cNvPr id="65" name="Group 64"/>
          <p:cNvGrpSpPr/>
          <p:nvPr/>
        </p:nvGrpSpPr>
        <p:grpSpPr>
          <a:xfrm>
            <a:off x="4576573" y="906501"/>
            <a:ext cx="1440180" cy="3687352"/>
            <a:chOff x="7915593" y="336984"/>
            <a:chExt cx="3407126" cy="5836054"/>
          </a:xfrm>
        </p:grpSpPr>
        <p:sp>
          <p:nvSpPr>
            <p:cNvPr id="64" name="Rectangle 63"/>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5" name="Group 54"/>
            <p:cNvGrpSpPr/>
            <p:nvPr/>
          </p:nvGrpSpPr>
          <p:grpSpPr>
            <a:xfrm>
              <a:off x="7915593" y="336984"/>
              <a:ext cx="3407126" cy="5836054"/>
              <a:chOff x="874713" y="336984"/>
              <a:chExt cx="3407126" cy="5836054"/>
            </a:xfrm>
          </p:grpSpPr>
          <p:sp>
            <p:nvSpPr>
              <p:cNvPr id="58" name="Rectangle 57"/>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6" name="Rectangle 55"/>
              <p:cNvSpPr/>
              <p:nvPr/>
            </p:nvSpPr>
            <p:spPr>
              <a:xfrm>
                <a:off x="874713" y="336984"/>
                <a:ext cx="3407126" cy="864897"/>
              </a:xfrm>
              <a:prstGeom prst="rect">
                <a:avLst/>
              </a:prstGeom>
              <a:solidFill>
                <a:schemeClr val="accent6"/>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0" name="TextBox 59"/>
              <p:cNvSpPr txBox="1"/>
              <p:nvPr/>
            </p:nvSpPr>
            <p:spPr>
              <a:xfrm>
                <a:off x="1107852" y="2082226"/>
                <a:ext cx="3136922" cy="3709243"/>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Voting and Commenting is disabled.</a:t>
                </a:r>
              </a:p>
              <a:p>
                <a:pPr marL="214304" indent="-214304">
                  <a:buClr>
                    <a:schemeClr val="accent3"/>
                  </a:buClr>
                  <a:buFont typeface="Wingdings" panose="05000000000000000000" pitchFamily="2" charset="2"/>
                  <a:buChar char="ü"/>
                </a:pPr>
                <a:r>
                  <a:rPr lang="en-US" sz="1050" b="0" dirty="0"/>
                  <a:t>Expert panel performs detailed review of ideas</a:t>
                </a:r>
              </a:p>
              <a:p>
                <a:pPr marL="214304" indent="-214304">
                  <a:buClr>
                    <a:schemeClr val="accent3"/>
                  </a:buClr>
                  <a:buFont typeface="Wingdings" panose="05000000000000000000" pitchFamily="2" charset="2"/>
                  <a:buChar char="ü"/>
                </a:pPr>
                <a:r>
                  <a:rPr lang="en-US" sz="1050" b="0" dirty="0"/>
                  <a:t>Ideas meeting graduation criteria advance </a:t>
                </a:r>
              </a:p>
            </p:txBody>
          </p:sp>
          <p:cxnSp>
            <p:nvCxnSpPr>
              <p:cNvPr id="61" name="Straight Connector 60"/>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951371" y="1368940"/>
                <a:ext cx="3245648" cy="257182"/>
              </a:xfrm>
              <a:prstGeom prst="rect">
                <a:avLst/>
              </a:prstGeom>
              <a:noFill/>
            </p:spPr>
            <p:txBody>
              <a:bodyPr wrap="square" lIns="0" tIns="0" rIns="0" bIns="0" rtlCol="0">
                <a:spAutoFit/>
              </a:bodyPr>
              <a:lstStyle/>
              <a:p>
                <a:pPr marL="63101" indent="-63101" algn="ctr">
                  <a:lnSpc>
                    <a:spcPts val="1455"/>
                  </a:lnSpc>
                </a:pPr>
                <a:r>
                  <a:rPr lang="en-US" sz="900" b="1" dirty="0">
                    <a:cs typeface="Arial"/>
                  </a:rPr>
                  <a:t>1/20 to 1/26 </a:t>
                </a:r>
              </a:p>
            </p:txBody>
          </p:sp>
          <p:sp>
            <p:nvSpPr>
              <p:cNvPr id="57" name="TextBox 56"/>
              <p:cNvSpPr txBox="1"/>
              <p:nvPr/>
            </p:nvSpPr>
            <p:spPr>
              <a:xfrm>
                <a:off x="1107852" y="417711"/>
                <a:ext cx="2775983" cy="299737"/>
              </a:xfrm>
              <a:prstGeom prst="rect">
                <a:avLst/>
              </a:prstGeom>
              <a:noFill/>
            </p:spPr>
            <p:txBody>
              <a:bodyPr wrap="none" lIns="0" tIns="0" rIns="0" bIns="0" rtlCol="0">
                <a:spAutoFit/>
              </a:bodyPr>
              <a:lstStyle/>
              <a:p>
                <a:r>
                  <a:rPr lang="en-US" sz="1350" b="1" dirty="0">
                    <a:solidFill>
                      <a:schemeClr val="bg1"/>
                    </a:solidFill>
                    <a:cs typeface="Arial"/>
                  </a:rPr>
                  <a:t>Expert Review</a:t>
                </a:r>
              </a:p>
            </p:txBody>
          </p:sp>
        </p:grpSp>
      </p:grpSp>
      <p:grpSp>
        <p:nvGrpSpPr>
          <p:cNvPr id="38" name="Group 37"/>
          <p:cNvGrpSpPr/>
          <p:nvPr/>
        </p:nvGrpSpPr>
        <p:grpSpPr>
          <a:xfrm>
            <a:off x="6049505" y="903251"/>
            <a:ext cx="1440180" cy="3687352"/>
            <a:chOff x="7915593" y="336984"/>
            <a:chExt cx="3407126" cy="5836054"/>
          </a:xfrm>
        </p:grpSpPr>
        <p:sp>
          <p:nvSpPr>
            <p:cNvPr id="39" name="Rectangle 38"/>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 name="Group 39"/>
            <p:cNvGrpSpPr/>
            <p:nvPr/>
          </p:nvGrpSpPr>
          <p:grpSpPr>
            <a:xfrm>
              <a:off x="7915593" y="336984"/>
              <a:ext cx="3407126" cy="5836054"/>
              <a:chOff x="874713" y="336984"/>
              <a:chExt cx="3407126" cy="5836054"/>
            </a:xfrm>
          </p:grpSpPr>
          <p:sp>
            <p:nvSpPr>
              <p:cNvPr id="41" name="Rectangle 40"/>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Rectangle 41"/>
              <p:cNvSpPr/>
              <p:nvPr/>
            </p:nvSpPr>
            <p:spPr>
              <a:xfrm>
                <a:off x="874713" y="336984"/>
                <a:ext cx="3407126" cy="864897"/>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TextBox 43"/>
              <p:cNvSpPr txBox="1"/>
              <p:nvPr/>
            </p:nvSpPr>
            <p:spPr>
              <a:xfrm>
                <a:off x="1107852" y="2082226"/>
                <a:ext cx="3136922" cy="3709243"/>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Participants prioritize ideas using pairwise.</a:t>
                </a:r>
              </a:p>
              <a:p>
                <a:pPr marL="214304" indent="-214304">
                  <a:buClr>
                    <a:schemeClr val="accent3"/>
                  </a:buClr>
                  <a:buFont typeface="Wingdings" panose="05000000000000000000" pitchFamily="2" charset="2"/>
                  <a:buChar char="ü"/>
                </a:pPr>
                <a:r>
                  <a:rPr lang="en-US" sz="1050" b="0" dirty="0"/>
                  <a:t>Winners and/or top ideas announced and awards distributed.</a:t>
                </a:r>
              </a:p>
            </p:txBody>
          </p:sp>
          <p:cxnSp>
            <p:nvCxnSpPr>
              <p:cNvPr id="45" name="Straight Connector 44"/>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951371" y="1356478"/>
                <a:ext cx="3245648" cy="257182"/>
              </a:xfrm>
              <a:prstGeom prst="rect">
                <a:avLst/>
              </a:prstGeom>
              <a:noFill/>
            </p:spPr>
            <p:txBody>
              <a:bodyPr wrap="square" lIns="0" tIns="0" rIns="0" bIns="0" rtlCol="0">
                <a:spAutoFit/>
              </a:bodyPr>
              <a:lstStyle/>
              <a:p>
                <a:pPr marL="63101" indent="-63101" algn="ctr">
                  <a:lnSpc>
                    <a:spcPts val="1455"/>
                  </a:lnSpc>
                </a:pPr>
                <a:r>
                  <a:rPr lang="en-US" sz="900" b="1" dirty="0">
                    <a:cs typeface="Arial"/>
                  </a:rPr>
                  <a:t>1/27 to 2/2</a:t>
                </a:r>
              </a:p>
            </p:txBody>
          </p:sp>
          <p:sp>
            <p:nvSpPr>
              <p:cNvPr id="67" name="TextBox 66"/>
              <p:cNvSpPr txBox="1"/>
              <p:nvPr/>
            </p:nvSpPr>
            <p:spPr>
              <a:xfrm>
                <a:off x="1107852" y="417711"/>
                <a:ext cx="1585192" cy="299737"/>
              </a:xfrm>
              <a:prstGeom prst="rect">
                <a:avLst/>
              </a:prstGeom>
              <a:noFill/>
            </p:spPr>
            <p:txBody>
              <a:bodyPr wrap="none" lIns="0" tIns="0" rIns="0" bIns="0" rtlCol="0">
                <a:spAutoFit/>
              </a:bodyPr>
              <a:lstStyle/>
              <a:p>
                <a:r>
                  <a:rPr lang="en-US" sz="1350" b="1" dirty="0">
                    <a:solidFill>
                      <a:schemeClr val="bg1"/>
                    </a:solidFill>
                    <a:cs typeface="Arial"/>
                  </a:rPr>
                  <a:t>Pairwise</a:t>
                </a:r>
              </a:p>
            </p:txBody>
          </p:sp>
        </p:grpSp>
      </p:grpSp>
      <p:grpSp>
        <p:nvGrpSpPr>
          <p:cNvPr id="70" name="Group 69"/>
          <p:cNvGrpSpPr/>
          <p:nvPr/>
        </p:nvGrpSpPr>
        <p:grpSpPr>
          <a:xfrm>
            <a:off x="7515414" y="903251"/>
            <a:ext cx="1440180" cy="3687352"/>
            <a:chOff x="7915593" y="336984"/>
            <a:chExt cx="3407126" cy="5836054"/>
          </a:xfrm>
        </p:grpSpPr>
        <p:sp>
          <p:nvSpPr>
            <p:cNvPr id="71" name="Rectangle 7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2" name="Group 71"/>
            <p:cNvGrpSpPr/>
            <p:nvPr/>
          </p:nvGrpSpPr>
          <p:grpSpPr>
            <a:xfrm>
              <a:off x="7915593" y="336984"/>
              <a:ext cx="3407126" cy="5836054"/>
              <a:chOff x="874713" y="336984"/>
              <a:chExt cx="3407126" cy="5836054"/>
            </a:xfrm>
          </p:grpSpPr>
          <p:sp>
            <p:nvSpPr>
              <p:cNvPr id="73" name="Rectangle 7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4" name="Rectangle 73"/>
              <p:cNvSpPr/>
              <p:nvPr/>
            </p:nvSpPr>
            <p:spPr>
              <a:xfrm>
                <a:off x="874713" y="336984"/>
                <a:ext cx="3407126" cy="864897"/>
              </a:xfrm>
              <a:prstGeom prst="rect">
                <a:avLst/>
              </a:prstGeom>
              <a:solidFill>
                <a:srgbClr val="FFB200"/>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6" name="TextBox 75"/>
              <p:cNvSpPr txBox="1"/>
              <p:nvPr/>
            </p:nvSpPr>
            <p:spPr>
              <a:xfrm>
                <a:off x="1107852" y="2082226"/>
                <a:ext cx="3136922" cy="3709243"/>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Prioritized ideas presented to sponsor/s.</a:t>
                </a:r>
              </a:p>
              <a:p>
                <a:pPr marL="214304" indent="-214304">
                  <a:buClr>
                    <a:schemeClr val="accent3"/>
                  </a:buClr>
                  <a:buFont typeface="Wingdings" panose="05000000000000000000" pitchFamily="2" charset="2"/>
                  <a:buChar char="ü"/>
                </a:pPr>
                <a:r>
                  <a:rPr lang="en-US" sz="1050" b="0" dirty="0"/>
                  <a:t>Sponsor assigns next steps for incubation or implementation.</a:t>
                </a:r>
              </a:p>
            </p:txBody>
          </p:sp>
          <p:cxnSp>
            <p:nvCxnSpPr>
              <p:cNvPr id="77" name="Straight Connector 76"/>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951371" y="1356478"/>
                <a:ext cx="3245648" cy="257182"/>
              </a:xfrm>
              <a:prstGeom prst="rect">
                <a:avLst/>
              </a:prstGeom>
              <a:noFill/>
            </p:spPr>
            <p:txBody>
              <a:bodyPr wrap="square" lIns="0" tIns="0" rIns="0" bIns="0" rtlCol="0">
                <a:spAutoFit/>
              </a:bodyPr>
              <a:lstStyle/>
              <a:p>
                <a:pPr marL="63101" indent="-63101" algn="ctr">
                  <a:lnSpc>
                    <a:spcPts val="1455"/>
                  </a:lnSpc>
                </a:pPr>
                <a:r>
                  <a:rPr lang="en-US" sz="900" b="1" dirty="0">
                    <a:cs typeface="Arial"/>
                  </a:rPr>
                  <a:t>1/27 to 2/2</a:t>
                </a:r>
              </a:p>
            </p:txBody>
          </p:sp>
          <p:sp>
            <p:nvSpPr>
              <p:cNvPr id="79" name="TextBox 78"/>
              <p:cNvSpPr txBox="1"/>
              <p:nvPr/>
            </p:nvSpPr>
            <p:spPr>
              <a:xfrm>
                <a:off x="1107852" y="417711"/>
                <a:ext cx="1760095" cy="299737"/>
              </a:xfrm>
              <a:prstGeom prst="rect">
                <a:avLst/>
              </a:prstGeom>
              <a:noFill/>
            </p:spPr>
            <p:txBody>
              <a:bodyPr wrap="none" lIns="0" tIns="0" rIns="0" bIns="0" rtlCol="0">
                <a:spAutoFit/>
              </a:bodyPr>
              <a:lstStyle/>
              <a:p>
                <a:r>
                  <a:rPr lang="en-US" sz="1350" b="1" dirty="0">
                    <a:solidFill>
                      <a:schemeClr val="bg1"/>
                    </a:solidFill>
                    <a:cs typeface="Arial"/>
                  </a:rPr>
                  <a:t>Selection</a:t>
                </a:r>
              </a:p>
            </p:txBody>
          </p:sp>
        </p:grpSp>
      </p:grpSp>
      <p:grpSp>
        <p:nvGrpSpPr>
          <p:cNvPr id="80" name="Group 79"/>
          <p:cNvGrpSpPr/>
          <p:nvPr/>
        </p:nvGrpSpPr>
        <p:grpSpPr>
          <a:xfrm>
            <a:off x="154785" y="903251"/>
            <a:ext cx="1440180" cy="3687352"/>
            <a:chOff x="7915593" y="336984"/>
            <a:chExt cx="3407126" cy="5836054"/>
          </a:xfrm>
        </p:grpSpPr>
        <p:sp>
          <p:nvSpPr>
            <p:cNvPr id="81" name="Rectangle 8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2" name="Group 81"/>
            <p:cNvGrpSpPr/>
            <p:nvPr/>
          </p:nvGrpSpPr>
          <p:grpSpPr>
            <a:xfrm>
              <a:off x="7915593" y="336984"/>
              <a:ext cx="3407126" cy="5836054"/>
              <a:chOff x="874713" y="336984"/>
              <a:chExt cx="3407126" cy="5836054"/>
            </a:xfrm>
          </p:grpSpPr>
          <p:sp>
            <p:nvSpPr>
              <p:cNvPr id="83" name="Rectangle 8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4" name="Rectangle 83"/>
              <p:cNvSpPr/>
              <p:nvPr/>
            </p:nvSpPr>
            <p:spPr>
              <a:xfrm>
                <a:off x="874713" y="336984"/>
                <a:ext cx="3407126" cy="864897"/>
              </a:xfrm>
              <a:prstGeom prst="rect">
                <a:avLst/>
              </a:prstGeom>
              <a:solidFill>
                <a:srgbClr val="70707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6" name="TextBox 85"/>
              <p:cNvSpPr txBox="1"/>
              <p:nvPr/>
            </p:nvSpPr>
            <p:spPr>
              <a:xfrm>
                <a:off x="1107852" y="2082226"/>
                <a:ext cx="3136922" cy="3709243"/>
              </a:xfrm>
              <a:prstGeom prst="rect">
                <a:avLst/>
              </a:prstGeom>
            </p:spPr>
            <p:txBody>
              <a:bodyPr vert="horz" lIns="0" tIns="0" rIns="68580" bIns="3429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04" indent="-214304">
                  <a:buClr>
                    <a:schemeClr val="accent3"/>
                  </a:buClr>
                  <a:buFont typeface="Wingdings" panose="05000000000000000000" pitchFamily="2" charset="2"/>
                  <a:buChar char="ü"/>
                </a:pPr>
                <a:r>
                  <a:rPr lang="en-US" sz="1050" b="0" dirty="0"/>
                  <a:t>Selected individuals seed ideas and test site.</a:t>
                </a:r>
              </a:p>
            </p:txBody>
          </p:sp>
          <p:cxnSp>
            <p:nvCxnSpPr>
              <p:cNvPr id="87" name="Straight Connector 86"/>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951371" y="1356478"/>
                <a:ext cx="3245648" cy="257182"/>
              </a:xfrm>
              <a:prstGeom prst="rect">
                <a:avLst/>
              </a:prstGeom>
              <a:noFill/>
            </p:spPr>
            <p:txBody>
              <a:bodyPr wrap="square" lIns="0" tIns="0" rIns="0" bIns="0" rtlCol="0">
                <a:spAutoFit/>
              </a:bodyPr>
              <a:lstStyle/>
              <a:p>
                <a:pPr marL="63101" indent="-63101" algn="ctr">
                  <a:lnSpc>
                    <a:spcPts val="1455"/>
                  </a:lnSpc>
                </a:pPr>
                <a:r>
                  <a:rPr lang="en-US" sz="900" b="1" dirty="0">
                    <a:cs typeface="Arial"/>
                  </a:rPr>
                  <a:t>1/1 to 1/5</a:t>
                </a:r>
              </a:p>
            </p:txBody>
          </p:sp>
          <p:sp>
            <p:nvSpPr>
              <p:cNvPr id="89" name="TextBox 88"/>
              <p:cNvSpPr txBox="1"/>
              <p:nvPr/>
            </p:nvSpPr>
            <p:spPr>
              <a:xfrm>
                <a:off x="1107852" y="417711"/>
                <a:ext cx="2245058" cy="299737"/>
              </a:xfrm>
              <a:prstGeom prst="rect">
                <a:avLst/>
              </a:prstGeom>
              <a:noFill/>
            </p:spPr>
            <p:txBody>
              <a:bodyPr wrap="none" lIns="0" tIns="0" rIns="0" bIns="0" rtlCol="0">
                <a:spAutoFit/>
              </a:bodyPr>
              <a:lstStyle/>
              <a:p>
                <a:r>
                  <a:rPr lang="en-US" sz="1350" b="1" dirty="0">
                    <a:solidFill>
                      <a:schemeClr val="bg1"/>
                    </a:solidFill>
                    <a:cs typeface="Arial"/>
                  </a:rPr>
                  <a:t>Soft Launch</a:t>
                </a:r>
              </a:p>
            </p:txBody>
          </p:sp>
        </p:grpSp>
      </p:grpSp>
    </p:spTree>
    <p:extLst>
      <p:ext uri="{BB962C8B-B14F-4D97-AF65-F5344CB8AC3E}">
        <p14:creationId xmlns:p14="http://schemas.microsoft.com/office/powerpoint/2010/main" val="361081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Challenge Question</a:t>
            </a:r>
          </a:p>
        </p:txBody>
      </p:sp>
      <p:pic>
        <p:nvPicPr>
          <p:cNvPr id="2" name="Picture 1">
            <a:extLst>
              <a:ext uri="{FF2B5EF4-FFF2-40B4-BE49-F238E27FC236}">
                <a16:creationId xmlns:a16="http://schemas.microsoft.com/office/drawing/2014/main" id="{E2478652-5321-3941-9B93-4881891CF117}"/>
              </a:ext>
            </a:extLst>
          </p:cNvPr>
          <p:cNvPicPr>
            <a:picLocks noChangeAspect="1"/>
          </p:cNvPicPr>
          <p:nvPr/>
        </p:nvPicPr>
        <p:blipFill rotWithShape="1">
          <a:blip r:embed="rId3"/>
          <a:srcRect b="34133"/>
          <a:stretch/>
        </p:blipFill>
        <p:spPr>
          <a:xfrm>
            <a:off x="867031" y="1029862"/>
            <a:ext cx="7409939" cy="3263357"/>
          </a:xfrm>
          <a:prstGeom prst="rect">
            <a:avLst/>
          </a:prstGeom>
        </p:spPr>
      </p:pic>
    </p:spTree>
    <p:extLst>
      <p:ext uri="{BB962C8B-B14F-4D97-AF65-F5344CB8AC3E}">
        <p14:creationId xmlns:p14="http://schemas.microsoft.com/office/powerpoint/2010/main" val="115810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525" b="12544"/>
          <a:stretch/>
        </p:blipFill>
        <p:spPr>
          <a:xfrm>
            <a:off x="0" y="0"/>
            <a:ext cx="9144000" cy="4540101"/>
          </a:xfrm>
          <a:prstGeom prst="rect">
            <a:avLst/>
          </a:prstGeom>
        </p:spPr>
      </p:pic>
      <p:sp>
        <p:nvSpPr>
          <p:cNvPr id="2" name="Content Placeholder 1"/>
          <p:cNvSpPr>
            <a:spLocks noGrp="1"/>
          </p:cNvSpPr>
          <p:nvPr>
            <p:ph idx="4294967295"/>
          </p:nvPr>
        </p:nvSpPr>
        <p:spPr>
          <a:xfrm>
            <a:off x="609600" y="2511973"/>
            <a:ext cx="3478924" cy="1587061"/>
          </a:xfrm>
          <a:solidFill>
            <a:srgbClr val="000000">
              <a:alpha val="74902"/>
            </a:srgbClr>
          </a:solidFill>
        </p:spPr>
        <p:txBody>
          <a:bodyPr lIns="182880" rIns="182880" anchor="ctr" anchorCtr="0">
            <a:normAutofit/>
          </a:bodyPr>
          <a:lstStyle/>
          <a:p>
            <a:pPr marL="0" indent="0">
              <a:buClr>
                <a:schemeClr val="bg1"/>
              </a:buClr>
              <a:buNone/>
            </a:pPr>
            <a:r>
              <a:rPr lang="en-US" sz="2400" dirty="0">
                <a:solidFill>
                  <a:schemeClr val="bg1"/>
                </a:solidFill>
              </a:rPr>
              <a:t>Challenge Expert Practices</a:t>
            </a:r>
            <a:endParaRPr lang="en-US" sz="1600" dirty="0">
              <a:solidFill>
                <a:schemeClr val="bg1"/>
              </a:solidFill>
            </a:endParaRPr>
          </a:p>
        </p:txBody>
      </p:sp>
    </p:spTree>
    <p:extLst>
      <p:ext uri="{BB962C8B-B14F-4D97-AF65-F5344CB8AC3E}">
        <p14:creationId xmlns:p14="http://schemas.microsoft.com/office/powerpoint/2010/main" val="258006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Principles of Challenge Expert Reviews</a:t>
            </a:r>
          </a:p>
        </p:txBody>
      </p:sp>
      <p:sp>
        <p:nvSpPr>
          <p:cNvPr id="10" name="Content Placeholder 9"/>
          <p:cNvSpPr>
            <a:spLocks noGrp="1"/>
          </p:cNvSpPr>
          <p:nvPr>
            <p:ph idx="1"/>
          </p:nvPr>
        </p:nvSpPr>
        <p:spPr>
          <a:xfrm>
            <a:off x="657226" y="1314450"/>
            <a:ext cx="4525565" cy="1714500"/>
          </a:xfrm>
        </p:spPr>
        <p:txBody>
          <a:bodyPr numCol="1">
            <a:normAutofit/>
          </a:bodyPr>
          <a:lstStyle/>
          <a:p>
            <a:r>
              <a:rPr lang="en-US" dirty="0"/>
              <a:t>Understand the Concept</a:t>
            </a:r>
          </a:p>
          <a:p>
            <a:r>
              <a:rPr lang="en-US" dirty="0"/>
              <a:t>Leverage Knowledge</a:t>
            </a:r>
          </a:p>
          <a:p>
            <a:r>
              <a:rPr lang="en-US" dirty="0"/>
              <a:t>Be transparent</a:t>
            </a:r>
          </a:p>
        </p:txBody>
      </p:sp>
      <p:sp>
        <p:nvSpPr>
          <p:cNvPr id="4" name="Slide Number Placeholder 3"/>
          <p:cNvSpPr>
            <a:spLocks noGrp="1"/>
          </p:cNvSpPr>
          <p:nvPr>
            <p:ph type="sldNum" sz="quarter" idx="12"/>
          </p:nvPr>
        </p:nvSpPr>
        <p:spPr>
          <a:xfrm>
            <a:off x="11702964" y="265696"/>
            <a:ext cx="448618" cy="208140"/>
          </a:xfrm>
          <a:prstGeom prst="rect">
            <a:avLst/>
          </a:prstGeom>
        </p:spPr>
        <p:txBody>
          <a:bodyPr vert="horz" wrap="none" lIns="0" tIns="0" rIns="0" bIns="0" numCol="1" rtlCol="0" anchor="ctr"/>
          <a:lstStyle>
            <a:defPPr>
              <a:defRPr lang="en-US"/>
            </a:defPPr>
            <a:lvl1pPr marL="0" algn="l" defTabSz="914400" rtl="0" eaLnBrk="1" latinLnBrk="0" hangingPunct="1">
              <a:defRPr lang="en-US" sz="1000" kern="120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A3B6C1-36E7-4A4D-B818-10D025947ED7}" type="slidenum">
              <a:rPr lang="en-US" smtClean="0"/>
              <a:pPr/>
              <a:t>7</a:t>
            </a:fld>
            <a:endParaRPr lang="en-US"/>
          </a:p>
        </p:txBody>
      </p:sp>
      <p:sp>
        <p:nvSpPr>
          <p:cNvPr id="12" name="Oval 11"/>
          <p:cNvSpPr/>
          <p:nvPr/>
        </p:nvSpPr>
        <p:spPr>
          <a:xfrm>
            <a:off x="5308287" y="1105956"/>
            <a:ext cx="1363283" cy="13632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1350" b="1" dirty="0"/>
              <a:t>Assess Value</a:t>
            </a:r>
            <a:endParaRPr lang="en-US" sz="525" dirty="0"/>
          </a:p>
        </p:txBody>
      </p:sp>
      <p:grpSp>
        <p:nvGrpSpPr>
          <p:cNvPr id="13" name="Group 12"/>
          <p:cNvGrpSpPr/>
          <p:nvPr/>
        </p:nvGrpSpPr>
        <p:grpSpPr>
          <a:xfrm>
            <a:off x="657226" y="2966117"/>
            <a:ext cx="7829550" cy="1317527"/>
            <a:chOff x="1522413" y="4879282"/>
            <a:chExt cx="9315405" cy="1064890"/>
          </a:xfrm>
          <a:solidFill>
            <a:schemeClr val="tx2">
              <a:lumMod val="60000"/>
              <a:lumOff val="40000"/>
            </a:schemeClr>
          </a:solidFill>
        </p:grpSpPr>
        <p:sp>
          <p:nvSpPr>
            <p:cNvPr id="26" name="Text Placeholder 16"/>
            <p:cNvSpPr txBox="1">
              <a:spLocks/>
            </p:cNvSpPr>
            <p:nvPr/>
          </p:nvSpPr>
          <p:spPr>
            <a:xfrm>
              <a:off x="1522413" y="4879282"/>
              <a:ext cx="3041171" cy="10648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000" dirty="0"/>
                <a:t>Understand the Concept</a:t>
              </a:r>
            </a:p>
            <a:p>
              <a:pPr algn="l"/>
              <a:endParaRPr lang="en-US" sz="1000" dirty="0"/>
            </a:p>
            <a:p>
              <a:pPr marL="128588" indent="-128588" algn="l">
                <a:buFont typeface="Arial"/>
                <a:buChar char="•"/>
              </a:pPr>
              <a:r>
                <a:rPr lang="en-US" sz="1000" dirty="0"/>
                <a:t>Read the entire Idea before evaluating.</a:t>
              </a:r>
            </a:p>
            <a:p>
              <a:pPr marL="128588" indent="-128588" algn="l">
                <a:buFont typeface="Arial"/>
                <a:buChar char="•"/>
              </a:pPr>
              <a:r>
                <a:rPr lang="en-US" sz="1000" dirty="0"/>
                <a:t>Reach out to the idea owner if needed.</a:t>
              </a:r>
            </a:p>
          </p:txBody>
        </p:sp>
        <p:sp>
          <p:nvSpPr>
            <p:cNvPr id="27" name="Text Placeholder 16"/>
            <p:cNvSpPr txBox="1">
              <a:spLocks/>
            </p:cNvSpPr>
            <p:nvPr/>
          </p:nvSpPr>
          <p:spPr>
            <a:xfrm>
              <a:off x="4562191" y="4879282"/>
              <a:ext cx="3054096" cy="1064890"/>
            </a:xfrm>
            <a:prstGeom prst="rect">
              <a:avLst/>
            </a:prstGeom>
            <a:grpFill/>
          </p:spPr>
          <p:txBody>
            <a:bodyPr vert="horz" lIns="137160" tIns="137160" rIns="137160" bIns="137160" numCol="1" rtlCol="0">
              <a:noAutofit/>
            </a:bodyPr>
            <a:lstStyle>
              <a:lvl1pPr marL="0" indent="0" algn="l" defTabSz="914400" rtl="0" eaLnBrk="1" latinLnBrk="0" hangingPunct="1">
                <a:lnSpc>
                  <a:spcPct val="104000"/>
                </a:lnSpc>
                <a:spcBef>
                  <a:spcPts val="1600"/>
                </a:spcBef>
                <a:buFont typeface="Arial" panose="020B0604020202020204" pitchFamily="34" charset="0"/>
                <a:buNone/>
                <a:defRPr sz="1600" b="1" kern="1200">
                  <a:solidFill>
                    <a:schemeClr val="tx2">
                      <a:lumMod val="75000"/>
                    </a:schemeClr>
                  </a:solidFill>
                  <a:latin typeface="+mn-lt"/>
                  <a:ea typeface="+mn-ea"/>
                  <a:cs typeface="+mn-cs"/>
                </a:defRPr>
              </a:lvl1pPr>
              <a:lvl2pPr marL="230188" indent="-228600" algn="l" defTabSz="914400" rtl="0" eaLnBrk="1" latinLnBrk="0" hangingPunct="1">
                <a:lnSpc>
                  <a:spcPct val="102000"/>
                </a:lnSpc>
                <a:spcBef>
                  <a:spcPts val="800"/>
                </a:spcBef>
                <a:buClr>
                  <a:schemeClr val="accent3"/>
                </a:buClr>
                <a:buSzPct val="104000"/>
                <a:buFont typeface="Wingdings" panose="05000000000000000000" pitchFamily="2" charset="2"/>
                <a:buChar char="§"/>
                <a:defRPr sz="1600" b="1" kern="1200">
                  <a:solidFill>
                    <a:schemeClr val="tx2"/>
                  </a:solidFill>
                  <a:latin typeface="+mn-lt"/>
                  <a:ea typeface="+mn-ea"/>
                  <a:cs typeface="+mn-cs"/>
                </a:defRPr>
              </a:lvl2pPr>
              <a:lvl3pPr marL="461963" indent="-228600" algn="l" defTabSz="914400" rtl="0" eaLnBrk="1" latinLnBrk="0" hangingPunct="1">
                <a:lnSpc>
                  <a:spcPct val="102000"/>
                </a:lnSpc>
                <a:spcBef>
                  <a:spcPts val="600"/>
                </a:spcBef>
                <a:buClr>
                  <a:schemeClr val="tx2"/>
                </a:buClr>
                <a:buFont typeface="Wingdings" panose="05000000000000000000" pitchFamily="2" charset="2"/>
                <a:buChar char="§"/>
                <a:defRPr sz="1600" kern="1200">
                  <a:solidFill>
                    <a:schemeClr val="tx2"/>
                  </a:solidFill>
                  <a:latin typeface="+mn-lt"/>
                  <a:ea typeface="+mn-ea"/>
                  <a:cs typeface="+mn-cs"/>
                </a:defRPr>
              </a:lvl3pPr>
              <a:lvl4pPr marL="461963"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000" b="0" dirty="0">
                  <a:solidFill>
                    <a:schemeClr val="bg1"/>
                  </a:solidFill>
                </a:rPr>
                <a:t>Leverage Knowledge</a:t>
              </a:r>
            </a:p>
            <a:p>
              <a:pPr>
                <a:lnSpc>
                  <a:spcPct val="100000"/>
                </a:lnSpc>
                <a:spcBef>
                  <a:spcPts val="0"/>
                </a:spcBef>
              </a:pPr>
              <a:endParaRPr lang="en-US" sz="1000" b="0" dirty="0">
                <a:solidFill>
                  <a:schemeClr val="bg1"/>
                </a:solidFill>
              </a:endParaRPr>
            </a:p>
            <a:p>
              <a:pPr marL="128588" indent="-128588">
                <a:lnSpc>
                  <a:spcPct val="100000"/>
                </a:lnSpc>
                <a:spcBef>
                  <a:spcPts val="0"/>
                </a:spcBef>
                <a:buFont typeface="Arial"/>
                <a:buChar char="•"/>
              </a:pPr>
              <a:r>
                <a:rPr lang="en-US" sz="1000" b="0" dirty="0">
                  <a:solidFill>
                    <a:schemeClr val="lt1"/>
                  </a:solidFill>
                </a:rPr>
                <a:t>Help the sponsor, owner, and audience understand how valuable this idea might be to the organization.</a:t>
              </a:r>
              <a:endParaRPr lang="en-US" sz="1000" b="0" dirty="0">
                <a:solidFill>
                  <a:schemeClr val="bg1"/>
                </a:solidFill>
              </a:endParaRPr>
            </a:p>
          </p:txBody>
        </p:sp>
        <p:sp>
          <p:nvSpPr>
            <p:cNvPr id="28" name="Text Placeholder 16"/>
            <p:cNvSpPr txBox="1">
              <a:spLocks/>
            </p:cNvSpPr>
            <p:nvPr/>
          </p:nvSpPr>
          <p:spPr>
            <a:xfrm>
              <a:off x="7614896" y="4879282"/>
              <a:ext cx="3222922" cy="10648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defPPr>
                <a:defRPr lang="en-US"/>
              </a:defPPr>
              <a:lvl1pP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dirty="0"/>
                <a:t>Be transparent</a:t>
              </a:r>
            </a:p>
            <a:p>
              <a:endParaRPr lang="en-US" sz="1000" dirty="0"/>
            </a:p>
            <a:p>
              <a:pPr marL="128588" indent="-128588">
                <a:buFont typeface="Arial"/>
                <a:buChar char="•"/>
              </a:pPr>
              <a:r>
                <a:rPr lang="en-US" sz="1000" dirty="0"/>
                <a:t>Stay emotionally neutral when assessing. </a:t>
              </a:r>
            </a:p>
            <a:p>
              <a:pPr marL="128588" indent="-128588">
                <a:buFont typeface="Arial"/>
                <a:buChar char="•"/>
              </a:pPr>
              <a:r>
                <a:rPr lang="en-US" sz="1000" dirty="0"/>
                <a:t>Be honest, but professional.</a:t>
              </a:r>
            </a:p>
          </p:txBody>
        </p:sp>
      </p:grpSp>
      <p:sp>
        <p:nvSpPr>
          <p:cNvPr id="22" name="Oval 21"/>
          <p:cNvSpPr/>
          <p:nvPr/>
        </p:nvSpPr>
        <p:spPr>
          <a:xfrm>
            <a:off x="7105787" y="1078098"/>
            <a:ext cx="1363283" cy="13632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37160" tIns="137160" rIns="137160" bIns="137160" numCol="1" spcCol="0" rtlCol="0" fromWordArt="0" anchor="ctr" anchorCtr="0" forceAA="0" compatLnSpc="1">
            <a:prstTxWarp prst="textNoShape">
              <a:avLst/>
            </a:prstTxWarp>
            <a:noAutofit/>
          </a:bodyPr>
          <a:lstStyle/>
          <a:p>
            <a:pPr lvl="0" algn="ctr"/>
            <a:r>
              <a:rPr lang="en-US" sz="1350" b="1" dirty="0">
                <a:solidFill>
                  <a:prstClr val="white"/>
                </a:solidFill>
              </a:rPr>
              <a:t>Narrow </a:t>
            </a:r>
          </a:p>
          <a:p>
            <a:pPr lvl="0" algn="ctr"/>
            <a:r>
              <a:rPr lang="en-US" sz="1350" b="1" dirty="0">
                <a:solidFill>
                  <a:prstClr val="white"/>
                </a:solidFill>
              </a:rPr>
              <a:t>Selections</a:t>
            </a:r>
          </a:p>
        </p:txBody>
      </p:sp>
    </p:spTree>
    <p:extLst>
      <p:ext uri="{BB962C8B-B14F-4D97-AF65-F5344CB8AC3E}">
        <p14:creationId xmlns:p14="http://schemas.microsoft.com/office/powerpoint/2010/main" val="426682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Expert Practices</a:t>
            </a:r>
          </a:p>
        </p:txBody>
      </p:sp>
      <p:sp>
        <p:nvSpPr>
          <p:cNvPr id="14" name="Content Placeholder 13"/>
          <p:cNvSpPr>
            <a:spLocks noGrp="1"/>
          </p:cNvSpPr>
          <p:nvPr>
            <p:ph idx="1"/>
          </p:nvPr>
        </p:nvSpPr>
        <p:spPr>
          <a:xfrm>
            <a:off x="657226" y="1610496"/>
            <a:ext cx="3582823" cy="961254"/>
          </a:xfrm>
        </p:spPr>
        <p:txBody>
          <a:bodyPr numCol="1">
            <a:noAutofit/>
          </a:bodyPr>
          <a:lstStyle/>
          <a:p>
            <a:pPr marL="258366" lvl="1" indent="-257175">
              <a:buClr>
                <a:schemeClr val="tx2"/>
              </a:buClr>
              <a:buFont typeface="+mj-lt"/>
              <a:buAutoNum type="arabicPeriod"/>
            </a:pPr>
            <a:r>
              <a:rPr lang="en-US" sz="1200" dirty="0"/>
              <a:t>List and begin outstanding reviews directly from the Tasks page in your Inbox. </a:t>
            </a:r>
          </a:p>
          <a:p>
            <a:pPr marL="258366" lvl="1" indent="-257175">
              <a:buClr>
                <a:schemeClr val="tx2"/>
              </a:buClr>
              <a:buFont typeface="+mj-lt"/>
              <a:buAutoNum type="arabicPeriod"/>
            </a:pPr>
            <a:r>
              <a:rPr lang="en-US" sz="1200" dirty="0"/>
              <a:t>By default, an email will also be sent when a task is assigned.</a:t>
            </a:r>
          </a:p>
        </p:txBody>
      </p:sp>
      <p:sp>
        <p:nvSpPr>
          <p:cNvPr id="26" name="TextBox 25"/>
          <p:cNvSpPr txBox="1"/>
          <p:nvPr/>
        </p:nvSpPr>
        <p:spPr>
          <a:xfrm>
            <a:off x="657227" y="861061"/>
            <a:ext cx="2570990" cy="507831"/>
          </a:xfrm>
          <a:prstGeom prst="rect">
            <a:avLst/>
          </a:prstGeom>
          <a:noFill/>
        </p:spPr>
        <p:txBody>
          <a:bodyPr wrap="square" lIns="0" tIns="0" rIns="0" bIns="0" numCol="1" rtlCol="0" anchor="t">
            <a:spAutoFit/>
          </a:bodyPr>
          <a:lstStyle/>
          <a:p>
            <a:r>
              <a:rPr lang="en-US" sz="1650" dirty="0">
                <a:solidFill>
                  <a:schemeClr val="tx2"/>
                </a:solidFill>
              </a:rPr>
              <a:t>The primary tools needed for Reviewing Ideas</a:t>
            </a:r>
          </a:p>
        </p:txBody>
      </p:sp>
      <p:pic>
        <p:nvPicPr>
          <p:cNvPr id="4" name="Picture 3">
            <a:extLst>
              <a:ext uri="{FF2B5EF4-FFF2-40B4-BE49-F238E27FC236}">
                <a16:creationId xmlns:a16="http://schemas.microsoft.com/office/drawing/2014/main" id="{C30C9475-37C8-2841-9AD9-C1956AF4F35F}"/>
              </a:ext>
            </a:extLst>
          </p:cNvPr>
          <p:cNvPicPr>
            <a:picLocks noChangeAspect="1"/>
          </p:cNvPicPr>
          <p:nvPr/>
        </p:nvPicPr>
        <p:blipFill>
          <a:blip r:embed="rId3"/>
          <a:stretch>
            <a:fillRect/>
          </a:stretch>
        </p:blipFill>
        <p:spPr>
          <a:xfrm>
            <a:off x="4730408" y="892810"/>
            <a:ext cx="3474758" cy="768391"/>
          </a:xfrm>
          <a:prstGeom prst="rect">
            <a:avLst/>
          </a:prstGeom>
        </p:spPr>
      </p:pic>
      <p:pic>
        <p:nvPicPr>
          <p:cNvPr id="5" name="Picture 4">
            <a:extLst>
              <a:ext uri="{FF2B5EF4-FFF2-40B4-BE49-F238E27FC236}">
                <a16:creationId xmlns:a16="http://schemas.microsoft.com/office/drawing/2014/main" id="{51A5AB95-0C86-5149-8639-7BA706B39DEC}"/>
              </a:ext>
            </a:extLst>
          </p:cNvPr>
          <p:cNvPicPr>
            <a:picLocks noChangeAspect="1"/>
          </p:cNvPicPr>
          <p:nvPr/>
        </p:nvPicPr>
        <p:blipFill>
          <a:blip r:embed="rId4"/>
          <a:stretch>
            <a:fillRect/>
          </a:stretch>
        </p:blipFill>
        <p:spPr>
          <a:xfrm>
            <a:off x="4730408" y="1693764"/>
            <a:ext cx="3474758" cy="2799611"/>
          </a:xfrm>
          <a:prstGeom prst="rect">
            <a:avLst/>
          </a:prstGeom>
        </p:spPr>
      </p:pic>
    </p:spTree>
    <p:extLst>
      <p:ext uri="{BB962C8B-B14F-4D97-AF65-F5344CB8AC3E}">
        <p14:creationId xmlns:p14="http://schemas.microsoft.com/office/powerpoint/2010/main" val="371271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Expert Practices</a:t>
            </a:r>
          </a:p>
        </p:txBody>
      </p:sp>
      <p:sp>
        <p:nvSpPr>
          <p:cNvPr id="14" name="Content Placeholder 13"/>
          <p:cNvSpPr>
            <a:spLocks noGrp="1"/>
          </p:cNvSpPr>
          <p:nvPr>
            <p:ph idx="1"/>
          </p:nvPr>
        </p:nvSpPr>
        <p:spPr>
          <a:xfrm>
            <a:off x="657226" y="1610496"/>
            <a:ext cx="2891119" cy="961254"/>
          </a:xfrm>
        </p:spPr>
        <p:txBody>
          <a:bodyPr numCol="1">
            <a:noAutofit/>
          </a:bodyPr>
          <a:lstStyle/>
          <a:p>
            <a:pPr marL="258366" lvl="1" indent="-257175">
              <a:buClr>
                <a:schemeClr val="tx2"/>
              </a:buClr>
              <a:buFont typeface="+mj-lt"/>
              <a:buAutoNum type="arabicPeriod"/>
            </a:pPr>
            <a:r>
              <a:rPr lang="en-US" sz="1200" dirty="0"/>
              <a:t>Review the idea, comments, and attachments.</a:t>
            </a:r>
          </a:p>
          <a:p>
            <a:pPr marL="258366" lvl="1" indent="-257175">
              <a:buClr>
                <a:schemeClr val="tx2"/>
              </a:buClr>
              <a:buFont typeface="+mj-lt"/>
              <a:buAutoNum type="arabicPeriod"/>
            </a:pPr>
            <a:r>
              <a:rPr lang="en-US" sz="1200" dirty="0"/>
              <a:t>Begin the Expert Review in the popup.</a:t>
            </a:r>
          </a:p>
          <a:p>
            <a:pPr marL="258366" lvl="1" indent="-257175">
              <a:buClr>
                <a:schemeClr val="tx2"/>
              </a:buClr>
              <a:buFont typeface="+mj-lt"/>
              <a:buAutoNum type="arabicPeriod"/>
            </a:pPr>
            <a:endParaRPr lang="en-US" sz="1200" dirty="0"/>
          </a:p>
        </p:txBody>
      </p:sp>
      <p:sp>
        <p:nvSpPr>
          <p:cNvPr id="26" name="TextBox 25"/>
          <p:cNvSpPr txBox="1"/>
          <p:nvPr/>
        </p:nvSpPr>
        <p:spPr>
          <a:xfrm>
            <a:off x="657227" y="861061"/>
            <a:ext cx="2570990" cy="507831"/>
          </a:xfrm>
          <a:prstGeom prst="rect">
            <a:avLst/>
          </a:prstGeom>
          <a:noFill/>
        </p:spPr>
        <p:txBody>
          <a:bodyPr wrap="square" lIns="0" tIns="0" rIns="0" bIns="0" numCol="1" rtlCol="0" anchor="t">
            <a:spAutoFit/>
          </a:bodyPr>
          <a:lstStyle/>
          <a:p>
            <a:r>
              <a:rPr lang="en-US" sz="1650" dirty="0">
                <a:solidFill>
                  <a:schemeClr val="tx2"/>
                </a:solidFill>
              </a:rPr>
              <a:t>The primary tools needed for Reviewing Ideas</a:t>
            </a:r>
          </a:p>
        </p:txBody>
      </p:sp>
      <p:sp>
        <p:nvSpPr>
          <p:cNvPr id="10" name="TextBox 9">
            <a:extLst>
              <a:ext uri="{FF2B5EF4-FFF2-40B4-BE49-F238E27FC236}">
                <a16:creationId xmlns:a16="http://schemas.microsoft.com/office/drawing/2014/main" id="{1CCB2221-EDF0-014F-85ED-8AE067A90E3F}"/>
              </a:ext>
            </a:extLst>
          </p:cNvPr>
          <p:cNvSpPr txBox="1"/>
          <p:nvPr/>
        </p:nvSpPr>
        <p:spPr>
          <a:xfrm>
            <a:off x="657227" y="3092574"/>
            <a:ext cx="2891118" cy="923330"/>
          </a:xfrm>
          <a:prstGeom prst="rect">
            <a:avLst/>
          </a:prstGeom>
          <a:noFill/>
        </p:spPr>
        <p:txBody>
          <a:bodyPr wrap="square" lIns="0" tIns="0" rIns="0" bIns="0" numCol="1" rtlCol="0">
            <a:spAutoFit/>
          </a:bodyPr>
          <a:lstStyle/>
          <a:p>
            <a:r>
              <a:rPr lang="en-US" sz="1200" dirty="0">
                <a:solidFill>
                  <a:schemeClr val="accent1"/>
                </a:solidFill>
              </a:rPr>
              <a:t>To ask clarifying questions of the idea owner, use the share option, @ mention to notify someone in the comment thread or use the private message feature if discretion is needed.</a:t>
            </a:r>
          </a:p>
        </p:txBody>
      </p:sp>
      <p:pic>
        <p:nvPicPr>
          <p:cNvPr id="3" name="Picture 2">
            <a:extLst>
              <a:ext uri="{FF2B5EF4-FFF2-40B4-BE49-F238E27FC236}">
                <a16:creationId xmlns:a16="http://schemas.microsoft.com/office/drawing/2014/main" id="{E1B36203-418E-2441-AFAB-4FDD8650D165}"/>
              </a:ext>
            </a:extLst>
          </p:cNvPr>
          <p:cNvPicPr>
            <a:picLocks noChangeAspect="1"/>
          </p:cNvPicPr>
          <p:nvPr/>
        </p:nvPicPr>
        <p:blipFill>
          <a:blip r:embed="rId3"/>
          <a:stretch>
            <a:fillRect/>
          </a:stretch>
        </p:blipFill>
        <p:spPr>
          <a:xfrm>
            <a:off x="3829952" y="970504"/>
            <a:ext cx="5157147" cy="3202492"/>
          </a:xfrm>
          <a:prstGeom prst="rect">
            <a:avLst/>
          </a:prstGeom>
        </p:spPr>
      </p:pic>
    </p:spTree>
    <p:extLst>
      <p:ext uri="{BB962C8B-B14F-4D97-AF65-F5344CB8AC3E}">
        <p14:creationId xmlns:p14="http://schemas.microsoft.com/office/powerpoint/2010/main" val="2526046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view-2016-05">
  <a:themeElements>
    <a:clrScheme name="Planview Corporate 2016">
      <a:dk1>
        <a:srgbClr val="333333"/>
      </a:dk1>
      <a:lt1>
        <a:srgbClr val="FFFFFF"/>
      </a:lt1>
      <a:dk2>
        <a:srgbClr val="333333"/>
      </a:dk2>
      <a:lt2>
        <a:srgbClr val="FFFFFF"/>
      </a:lt2>
      <a:accent1>
        <a:srgbClr val="618DB4"/>
      </a:accent1>
      <a:accent2>
        <a:srgbClr val="8AB98E"/>
      </a:accent2>
      <a:accent3>
        <a:srgbClr val="FBAF5F"/>
      </a:accent3>
      <a:accent4>
        <a:srgbClr val="FCDB5E"/>
      </a:accent4>
      <a:accent5>
        <a:srgbClr val="BA8AA4"/>
      </a:accent5>
      <a:accent6>
        <a:srgbClr val="D46464"/>
      </a:accent6>
      <a:hlink>
        <a:srgbClr val="0000FF"/>
      </a:hlink>
      <a:folHlink>
        <a:srgbClr val="800080"/>
      </a:folHlink>
    </a:clrScheme>
    <a:fontScheme name="Planview 2016">
      <a:majorFont>
        <a:latin typeface="Avenir LT Std 65 Medium"/>
        <a:ea typeface=""/>
        <a:cs typeface=""/>
      </a:majorFont>
      <a:minorFont>
        <a:latin typeface="Avenir LT Std 35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lanview-Corporate-Template-2018(2).potx [Read-Only]" id="{B25ED0F5-BC5B-4F86-BCD8-2A68D8F52182}" vid="{0E9C60B9-508E-4034-853A-886CD11CAE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543</TotalTime>
  <Words>1327</Words>
  <Application>Microsoft Macintosh PowerPoint</Application>
  <PresentationFormat>On-screen Show (16:9)</PresentationFormat>
  <Paragraphs>98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LT Std 35 Light</vt:lpstr>
      <vt:lpstr>Calibri</vt:lpstr>
      <vt:lpstr>Wingdings</vt:lpstr>
      <vt:lpstr>Planview-2016-05</vt:lpstr>
      <vt:lpstr>Spigit Office Hours</vt:lpstr>
      <vt:lpstr>PowerPoint Presentation</vt:lpstr>
      <vt:lpstr>Available Resources</vt:lpstr>
      <vt:lpstr>Typical Challenge Flow</vt:lpstr>
      <vt:lpstr>Challenge Question</vt:lpstr>
      <vt:lpstr>PowerPoint Presentation</vt:lpstr>
      <vt:lpstr>Principles of Challenge Expert Reviews</vt:lpstr>
      <vt:lpstr>Expert Practices</vt:lpstr>
      <vt:lpstr>Expert Practices</vt:lpstr>
      <vt:lpstr>Expert Practices</vt:lpstr>
      <vt:lpstr>Expert Practices</vt:lpstr>
      <vt:lpstr>PowerPoint Presentation</vt:lpstr>
      <vt:lpstr>Open Question and Answer Period</vt:lpstr>
    </vt:vector>
  </TitlesOfParts>
  <Company>Planview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Realizing the Resource Potential of Every Organization</dc:title>
  <dc:creator>Barron Fujimoto</dc:creator>
  <cp:lastModifiedBy>Scott Kinnear</cp:lastModifiedBy>
  <cp:revision>62</cp:revision>
  <cp:lastPrinted>2014-11-05T21:33:59Z</cp:lastPrinted>
  <dcterms:created xsi:type="dcterms:W3CDTF">2019-01-03T18:06:15Z</dcterms:created>
  <dcterms:modified xsi:type="dcterms:W3CDTF">2019-02-12T17:08:29Z</dcterms:modified>
</cp:coreProperties>
</file>