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25"/>
  </p:notesMasterIdLst>
  <p:handoutMasterIdLst>
    <p:handoutMasterId r:id="rId26"/>
  </p:handoutMasterIdLst>
  <p:sldIdLst>
    <p:sldId id="280" r:id="rId2"/>
    <p:sldId id="352" r:id="rId3"/>
    <p:sldId id="349" r:id="rId4"/>
    <p:sldId id="347" r:id="rId5"/>
    <p:sldId id="326" r:id="rId6"/>
    <p:sldId id="353" r:id="rId7"/>
    <p:sldId id="327" r:id="rId8"/>
    <p:sldId id="328" r:id="rId9"/>
    <p:sldId id="329" r:id="rId10"/>
    <p:sldId id="358" r:id="rId11"/>
    <p:sldId id="330" r:id="rId12"/>
    <p:sldId id="331" r:id="rId13"/>
    <p:sldId id="333" r:id="rId14"/>
    <p:sldId id="337" r:id="rId15"/>
    <p:sldId id="339" r:id="rId16"/>
    <p:sldId id="354" r:id="rId17"/>
    <p:sldId id="355" r:id="rId18"/>
    <p:sldId id="356" r:id="rId19"/>
    <p:sldId id="357" r:id="rId20"/>
    <p:sldId id="343" r:id="rId21"/>
    <p:sldId id="345" r:id="rId22"/>
    <p:sldId id="350" r:id="rId23"/>
    <p:sldId id="351"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333333"/>
    <a:srgbClr val="416276"/>
    <a:srgbClr val="000000"/>
    <a:srgbClr val="80BCBB"/>
    <a:srgbClr val="8AB98E"/>
    <a:srgbClr val="618DB4"/>
    <a:srgbClr val="4D8051"/>
    <a:srgbClr val="92B3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1" autoAdjust="0"/>
    <p:restoredTop sz="79863" autoAdjust="0"/>
  </p:normalViewPr>
  <p:slideViewPr>
    <p:cSldViewPr snapToGrid="0">
      <p:cViewPr varScale="1">
        <p:scale>
          <a:sx n="119" d="100"/>
          <a:sy n="119" d="100"/>
        </p:scale>
        <p:origin x="164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04" y="1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BCF8BF-5D3D-4397-A572-61DA6417770B}" type="datetimeFigureOut">
              <a:rPr lang="en-US" smtClean="0"/>
              <a:t>2/11/19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1B7F2A-8D28-41CD-94E5-ABA070EEC44B}" type="slidenum">
              <a:rPr lang="en-US" smtClean="0"/>
              <a:t>‹#›</a:t>
            </a:fld>
            <a:endParaRPr lang="en-US" dirty="0"/>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D8F432-C364-4722-ABAC-92AED4F5101F}" type="datetimeFigureOut">
              <a:rPr lang="en-US" smtClean="0"/>
              <a:t>2/11/19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6886CF-0318-48BF-9C01-65C452E6E03B}" type="slidenum">
              <a:rPr lang="en-US" smtClean="0"/>
              <a:t>‹#›</a:t>
            </a:fld>
            <a:endParaRPr lang="en-US" dirty="0"/>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afternoon, and evening. Welcome to Spigit Office Hours, my name is ___________ , the ____________ for Spigit. Today, I’m joined by _____________, responsible for ________________ at Spigit. First off, thanks for taking some some to join us today, to learn about Challenge Moderation. Before we get started, a few housekeeping items:</a:t>
            </a:r>
          </a:p>
          <a:p>
            <a:endParaRPr lang="en-US" dirty="0"/>
          </a:p>
          <a:p>
            <a:r>
              <a:rPr lang="en-US" dirty="0"/>
              <a:t>First, you may ask questions using the chat or Q&amp;A feature in the Zoom panel. Additionally, since this is a small group, I’ve opened up participant audio, so you may join the discussion directly if preferred. You should be able to mute and unmute your personal lines at will - we just ask that you stay muted when not talking  - to avoid background noise.</a:t>
            </a:r>
          </a:p>
        </p:txBody>
      </p:sp>
    </p:spTree>
    <p:extLst>
      <p:ext uri="{BB962C8B-B14F-4D97-AF65-F5344CB8AC3E}">
        <p14:creationId xmlns:p14="http://schemas.microsoft.com/office/powerpoint/2010/main" val="52890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A few more tools that will help you moderate. Consider reviewing and updating your profile so that audience members know a bit about you and how to contact you outside of the platform if needed. Also, become familiar with the inbox feature, as this is where you will receive in-app notifications and any tasks that may be assigned to you. Lastly, as a moderator, you will have increased actions available on the idea page, though the control panel widget. These actions allow you to change idea owners, move ideas between challenges and stages, close or consolidate ideas, and use the private comment thread, which is only viewable by other moderators and admins. </a:t>
            </a:r>
          </a:p>
        </p:txBody>
      </p:sp>
    </p:spTree>
    <p:extLst>
      <p:ext uri="{BB962C8B-B14F-4D97-AF65-F5344CB8AC3E}">
        <p14:creationId xmlns:p14="http://schemas.microsoft.com/office/powerpoint/2010/main" val="224429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272986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81646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389924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196518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295429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428300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359065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344880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5280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flow of this session will be as follows: I’ll review a typical challenge process and point out where moderation typically takes place. Next, we’ll dive into the details of the moderation practice and tools  and best practice to consider when moderating a challenge. I then have a few example scenarios to help put everything into context, and lastly I’ll pull up a real challenge and demonstrate some of our learnings. </a:t>
            </a:r>
          </a:p>
          <a:p>
            <a:endParaRPr lang="en-US" dirty="0"/>
          </a:p>
          <a:p>
            <a:r>
              <a:rPr lang="en-US" dirty="0"/>
              <a:t>This should take about 20 minutes or so and afterward, I’ll stick around for the remainder of the hour just in case you have any other questions pertaining to moderation or any other topics of interest. </a:t>
            </a:r>
          </a:p>
        </p:txBody>
      </p:sp>
    </p:spTree>
    <p:extLst>
      <p:ext uri="{BB962C8B-B14F-4D97-AF65-F5344CB8AC3E}">
        <p14:creationId xmlns:p14="http://schemas.microsoft.com/office/powerpoint/2010/main" val="362054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71636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251619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64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781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thing before we get started. Depending on your appetite for learning, there are additional resources available such as our Learning Center - where you have 24 by 7 access to program and technical related lessons, our Help and Support center, where you can view articles, chat with our support team, and create tickets if needed, and finally our professional services team where you can simply pay us to do the work for you.</a:t>
            </a:r>
          </a:p>
          <a:p>
            <a:endParaRPr lang="en-US" dirty="0"/>
          </a:p>
          <a:p>
            <a:r>
              <a:rPr lang="en-US" dirty="0"/>
              <a:t>OK, let’s start with an example challenge process to help set the stage.</a:t>
            </a:r>
          </a:p>
          <a:p>
            <a:endParaRPr lang="en-US" dirty="0"/>
          </a:p>
        </p:txBody>
      </p:sp>
    </p:spTree>
    <p:extLst>
      <p:ext uri="{BB962C8B-B14F-4D97-AF65-F5344CB8AC3E}">
        <p14:creationId xmlns:p14="http://schemas.microsoft.com/office/powerpoint/2010/main" val="75465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buNone/>
            </a:pPr>
            <a:r>
              <a:rPr lang="en-US" sz="2400" baseline="0" dirty="0"/>
              <a:t>This is a typical challenge flow. However it’s important to note that this process can vary depending on the use case, so be sure to connect with your Challenge Team to understand the exact timing and activities pertaining to your event. In this example, each column depicts a Phase, where various activities take place and facilitate ideation through to selection. &lt;describe the phases and where moderation starts and stops&gt;</a:t>
            </a:r>
          </a:p>
        </p:txBody>
      </p:sp>
    </p:spTree>
    <p:extLst>
      <p:ext uri="{BB962C8B-B14F-4D97-AF65-F5344CB8AC3E}">
        <p14:creationId xmlns:p14="http://schemas.microsoft.com/office/powerpoint/2010/main" val="57950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In addition to the challenge activities and timing, it’s also import to become familiar with the challenge question. The challenge question is the opportunity we’re attempting to solve and will be the guiding light for much of the moderation practice. In this example challenge question, we’re asking the audience to identify potential disrupting factors in the industry and how we might address them.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Good moderators do not necessarily need to be experts on the topic, but rather have an understanding of the overall challenge goal and objective and be strong and empathetic communicators.</a:t>
            </a:r>
          </a:p>
        </p:txBody>
      </p:sp>
    </p:spTree>
    <p:extLst>
      <p:ext uri="{BB962C8B-B14F-4D97-AF65-F5344CB8AC3E}">
        <p14:creationId xmlns:p14="http://schemas.microsoft.com/office/powerpoint/2010/main" val="10612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the objective of the challenge and when we need to be involved, let’s move on to the practice of moderation in the context of our challenge.</a:t>
            </a:r>
          </a:p>
        </p:txBody>
      </p:sp>
    </p:spTree>
    <p:extLst>
      <p:ext uri="{BB962C8B-B14F-4D97-AF65-F5344CB8AC3E}">
        <p14:creationId xmlns:p14="http://schemas.microsoft.com/office/powerpoint/2010/main" val="427625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400" i="0" dirty="0"/>
              <a:t>There are two primary goals of the moderator role: to increase the understanding of the idea and to increase the amount of perspectives applied to that idea. We achieve this through three actions:</a:t>
            </a:r>
          </a:p>
          <a:p>
            <a:pPr marL="0" indent="0">
              <a:buFont typeface="Arial"/>
              <a:buNone/>
            </a:pPr>
            <a:endParaRPr lang="en-US" sz="2400" i="0" dirty="0"/>
          </a:p>
          <a:p>
            <a:pPr marL="0" indent="0">
              <a:buFont typeface="Arial"/>
              <a:buNone/>
            </a:pPr>
            <a:r>
              <a:rPr lang="en-US" sz="2400" i="0" dirty="0"/>
              <a:t>First, helping the audience focus on challenge opportunity and the task at hand. Moderators should be watching for ideas that might be out of scope and discussing them with the challenge team to determine a response. Also, helping collaborators understand how to show support for ideas (by voting) vs. explaining why they support ideas. Additionally, moderators will help catch similar ideas and encourage the idea owners to differentiate them. </a:t>
            </a:r>
          </a:p>
          <a:p>
            <a:pPr marL="0" indent="0">
              <a:buFont typeface="Arial"/>
              <a:buNone/>
            </a:pPr>
            <a:endParaRPr lang="en-US" sz="2400" i="0" dirty="0"/>
          </a:p>
          <a:p>
            <a:pPr marL="0" indent="0">
              <a:buFont typeface="Arial"/>
              <a:buNone/>
            </a:pPr>
            <a:r>
              <a:rPr lang="en-US" sz="2400" i="0" dirty="0"/>
              <a:t>Next, moderators should be helping idea owners expand their idea. In some cases, idea owners simply wont know how to pitch or form their ideas fully. Moderators can help by asking key questions to help the owner improve their idea, increase the understanding of the concept, and articulate the value. </a:t>
            </a:r>
          </a:p>
          <a:p>
            <a:pPr marL="0" indent="0">
              <a:buFont typeface="Arial"/>
              <a:buNone/>
            </a:pPr>
            <a:endParaRPr lang="en-US" sz="2400" i="0" dirty="0"/>
          </a:p>
          <a:p>
            <a:pPr marL="0" indent="0">
              <a:buFont typeface="Arial"/>
              <a:buNone/>
            </a:pPr>
            <a:r>
              <a:rPr lang="en-US" sz="2400" i="0" dirty="0"/>
              <a:t>Lastly, Moderators can help connect people to ideas by bringing in people who many have important perspectives to add to the idea or individuals who may benefit from the potential solution. </a:t>
            </a:r>
          </a:p>
          <a:p>
            <a:pPr marL="0" indent="0">
              <a:buFont typeface="Arial"/>
              <a:buNone/>
            </a:pPr>
            <a:endParaRPr lang="en-US" sz="2400" i="0" dirty="0"/>
          </a:p>
          <a:p>
            <a:pPr marL="0" indent="0">
              <a:buFont typeface="Arial"/>
              <a:buNone/>
            </a:pPr>
            <a:r>
              <a:rPr lang="en-US" sz="2400" i="0" dirty="0"/>
              <a:t>Let’s look at the tools that enable these actions, and then review a few examples of these scenarios.</a:t>
            </a:r>
          </a:p>
        </p:txBody>
      </p:sp>
    </p:spTree>
    <p:extLst>
      <p:ext uri="{BB962C8B-B14F-4D97-AF65-F5344CB8AC3E}">
        <p14:creationId xmlns:p14="http://schemas.microsoft.com/office/powerpoint/2010/main" val="327945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400" i="0" dirty="0"/>
              <a:t>To help find the ideas that need the most help, set a goal to review X number of ideas per day and use the available sort and filter options on the ideas page to surface the ideas that have low views, comments, votes, or that you’ve not viewed before. Additionally, used the advanced search feature if you want to review ideas pertaining to a specific category or that contain specific values in the idea form. For example you may split the work with other moderators and only review those ideas that pertain to your business area, or your area of influence. </a:t>
            </a:r>
            <a:endParaRPr lang="en-US" sz="2400" dirty="0"/>
          </a:p>
        </p:txBody>
      </p:sp>
    </p:spTree>
    <p:extLst>
      <p:ext uri="{BB962C8B-B14F-4D97-AF65-F5344CB8AC3E}">
        <p14:creationId xmlns:p14="http://schemas.microsoft.com/office/powerpoint/2010/main" val="213531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Once you find an idea that needs your attention, there are a few tools to help you take action. The “share” option will allow you to send a message with a link to the idea to anyone with access to the challenge. You may also @mention someone in the comment and reply section. Both options will generate an email and an inbox message to the recipient unless disabled by the administrator. You also have the option of following the idea, which will provide you with notifications when something is updated.</a:t>
            </a:r>
          </a:p>
        </p:txBody>
      </p:sp>
    </p:spTree>
    <p:extLst>
      <p:ext uri="{BB962C8B-B14F-4D97-AF65-F5344CB8AC3E}">
        <p14:creationId xmlns:p14="http://schemas.microsoft.com/office/powerpoint/2010/main" val="105954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C04DA1-49C9-4799-88E5-1DCC919281D0}"/>
              </a:ext>
            </a:extLst>
          </p:cNvPr>
          <p:cNvPicPr>
            <a:picLocks noChangeAspect="1"/>
          </p:cNvPicPr>
          <p:nvPr userDrawn="1"/>
        </p:nvPicPr>
        <p:blipFill>
          <a:blip r:embed="rId2"/>
          <a:stretch>
            <a:fillRect/>
          </a:stretch>
        </p:blipFill>
        <p:spPr>
          <a:xfrm>
            <a:off x="5339" y="0"/>
            <a:ext cx="9133321" cy="2714626"/>
          </a:xfrm>
          <a:prstGeom prst="rect">
            <a:avLst/>
          </a:prstGeom>
        </p:spPr>
      </p:pic>
      <p:sp>
        <p:nvSpPr>
          <p:cNvPr id="2" name="Title 1"/>
          <p:cNvSpPr>
            <a:spLocks noGrp="1"/>
          </p:cNvSpPr>
          <p:nvPr>
            <p:ph type="ctrTitle"/>
          </p:nvPr>
        </p:nvSpPr>
        <p:spPr>
          <a:xfrm>
            <a:off x="334765" y="2840687"/>
            <a:ext cx="8439912" cy="646331"/>
          </a:xfrm>
        </p:spPr>
        <p:txBody>
          <a:bodyPr anchor="b">
            <a:spAutoFit/>
          </a:bodyPr>
          <a:lstStyle>
            <a:lvl1pPr algn="l">
              <a:lnSpc>
                <a:spcPts val="3600"/>
              </a:lnSpc>
              <a:defRPr sz="2800" cap="none" baseline="0">
                <a:solidFill>
                  <a:srgbClr val="51515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34766" y="3507200"/>
            <a:ext cx="8439912" cy="575663"/>
          </a:xfrm>
        </p:spPr>
        <p:txBody>
          <a:bodyPr anchor="b" anchorCtr="0">
            <a:normAutofit/>
          </a:bodyPr>
          <a:lstStyle>
            <a:lvl1pPr marL="0" indent="0" algn="l">
              <a:buNone/>
              <a:defRPr sz="2000" spc="-50" baseline="0">
                <a:solidFill>
                  <a:srgbClr val="5151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34768" y="4104085"/>
            <a:ext cx="4325937" cy="632222"/>
          </a:xfrm>
        </p:spPr>
        <p:txBody>
          <a:bodyPr>
            <a:noAutofit/>
          </a:bodyPr>
          <a:lstStyle>
            <a:lvl1pPr marL="0" indent="0">
              <a:lnSpc>
                <a:spcPct val="100000"/>
              </a:lnSpc>
              <a:spcBef>
                <a:spcPts val="0"/>
              </a:spcBef>
              <a:spcAft>
                <a:spcPts val="0"/>
              </a:spcAft>
              <a:buNone/>
              <a:defRPr sz="1400">
                <a:solidFill>
                  <a:srgbClr val="333333"/>
                </a:solidFill>
              </a:defRPr>
            </a:lvl1pPr>
          </a:lstStyle>
          <a:p>
            <a:pPr lvl="0"/>
            <a:r>
              <a:rPr lang="en-US" dirty="0"/>
              <a:t>Presenter's Name</a:t>
            </a:r>
          </a:p>
        </p:txBody>
      </p:sp>
      <p:pic>
        <p:nvPicPr>
          <p:cNvPr id="8" name="Picture 7"/>
          <p:cNvPicPr>
            <a:picLocks noChangeAspect="1"/>
          </p:cNvPicPr>
          <p:nvPr/>
        </p:nvPicPr>
        <p:blipFill>
          <a:blip r:embed="rId3"/>
          <a:stretch>
            <a:fillRect/>
          </a:stretch>
        </p:blipFill>
        <p:spPr>
          <a:xfrm>
            <a:off x="6961080" y="4423719"/>
            <a:ext cx="1740709" cy="504019"/>
          </a:xfrm>
          <a:prstGeom prst="rect">
            <a:avLst/>
          </a:prstGeom>
        </p:spPr>
      </p:pic>
    </p:spTree>
    <p:extLst>
      <p:ext uri="{BB962C8B-B14F-4D97-AF65-F5344CB8AC3E}">
        <p14:creationId xmlns:p14="http://schemas.microsoft.com/office/powerpoint/2010/main" val="30374084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AE509-B7F6-43C2-85F8-2D67B8FBDB91}"/>
              </a:ext>
            </a:extLst>
          </p:cNvPr>
          <p:cNvPicPr>
            <a:picLocks noChangeAspect="1"/>
          </p:cNvPicPr>
          <p:nvPr userDrawn="1"/>
        </p:nvPicPr>
        <p:blipFill>
          <a:blip r:embed="rId2"/>
          <a:stretch>
            <a:fillRect/>
          </a:stretch>
        </p:blipFill>
        <p:spPr>
          <a:xfrm>
            <a:off x="7692081" y="4684328"/>
            <a:ext cx="1175045" cy="340232"/>
          </a:xfrm>
          <a:prstGeom prst="rect">
            <a:avLst/>
          </a:prstGeom>
        </p:spPr>
      </p:pic>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30">
                <a:solidFill>
                  <a:srgbClr val="515151"/>
                </a:solidFill>
              </a:defRPr>
            </a:lvl1pPr>
            <a:lvl2pPr>
              <a:lnSpc>
                <a:spcPct val="100000"/>
              </a:lnSpc>
              <a:spcBef>
                <a:spcPts val="600"/>
              </a:spcBef>
              <a:spcAft>
                <a:spcPts val="0"/>
              </a:spcAft>
              <a:buClr>
                <a:schemeClr val="tx1">
                  <a:lumMod val="75000"/>
                </a:schemeClr>
              </a:buClr>
              <a:defRPr spc="-30">
                <a:solidFill>
                  <a:srgbClr val="515151"/>
                </a:solidFill>
              </a:defRPr>
            </a:lvl2pPr>
            <a:lvl3pPr>
              <a:lnSpc>
                <a:spcPct val="100000"/>
              </a:lnSpc>
              <a:spcBef>
                <a:spcPts val="600"/>
              </a:spcBef>
              <a:spcAft>
                <a:spcPts val="0"/>
              </a:spcAft>
              <a:buClr>
                <a:schemeClr val="tx1">
                  <a:lumMod val="75000"/>
                </a:schemeClr>
              </a:buClr>
              <a:defRPr sz="1800" spc="-30">
                <a:solidFill>
                  <a:srgbClr val="515151"/>
                </a:solidFill>
              </a:defRPr>
            </a:lvl3pPr>
            <a:lvl4pPr>
              <a:lnSpc>
                <a:spcPct val="100000"/>
              </a:lnSpc>
              <a:spcBef>
                <a:spcPts val="600"/>
              </a:spcBef>
              <a:spcAft>
                <a:spcPts val="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a:solidFill>
                  <a:srgbClr val="515151"/>
                </a:solidFill>
              </a:defRPr>
            </a:lvl1pPr>
          </a:lstStyle>
          <a:p>
            <a:r>
              <a:rPr lang="en-US"/>
              <a:t>Click to edit Master title style</a:t>
            </a:r>
            <a:endParaRPr lang="en-US" dirty="0"/>
          </a:p>
        </p:txBody>
      </p:sp>
    </p:spTree>
    <p:extLst>
      <p:ext uri="{BB962C8B-B14F-4D97-AF65-F5344CB8AC3E}">
        <p14:creationId xmlns:p14="http://schemas.microsoft.com/office/powerpoint/2010/main" val="367427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a:solidFill>
                  <a:srgbClr val="51515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8913CB93-5174-4F18-B92F-68E7053980F1}"/>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284587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EDAB1E-9C39-432E-85B1-960E8EED17A3}"/>
              </a:ext>
            </a:extLst>
          </p:cNvPr>
          <p:cNvPicPr>
            <a:picLocks noChangeAspect="1"/>
          </p:cNvPicPr>
          <p:nvPr userDrawn="1"/>
        </p:nvPicPr>
        <p:blipFill>
          <a:blip r:embed="rId2"/>
          <a:stretch>
            <a:fillRect/>
          </a:stretch>
        </p:blipFill>
        <p:spPr>
          <a:xfrm>
            <a:off x="7692081" y="4684328"/>
            <a:ext cx="1175045" cy="340232"/>
          </a:xfrm>
          <a:prstGeom prst="rect">
            <a:avLst/>
          </a:prstGeom>
        </p:spPr>
      </p:pic>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rgbClr val="51515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2706624"/>
            <a:ext cx="8439912" cy="640080"/>
          </a:xfrm>
        </p:spPr>
        <p:txBody>
          <a:bodyPr lIns="91440" tIns="91440" rIns="91440" bIns="91440">
            <a:normAutofit/>
          </a:bodyPr>
          <a:lstStyle>
            <a:lvl1pPr marL="0" indent="0" algn="ctr">
              <a:lnSpc>
                <a:spcPct val="100000"/>
              </a:lnSpc>
              <a:spcBef>
                <a:spcPts val="600"/>
              </a:spcBef>
              <a:spcAft>
                <a:spcPts val="600"/>
              </a:spcAft>
              <a:buClr>
                <a:schemeClr val="tx1">
                  <a:lumMod val="75000"/>
                </a:schemeClr>
              </a:buClr>
              <a:buNone/>
              <a:defRPr sz="2000" spc="-30">
                <a:solidFill>
                  <a:srgbClr val="515151"/>
                </a:solidFill>
              </a:defRPr>
            </a:lvl1pPr>
            <a:lvl2pPr>
              <a:lnSpc>
                <a:spcPct val="100000"/>
              </a:lnSpc>
              <a:spcBef>
                <a:spcPts val="600"/>
              </a:spcBef>
              <a:spcAft>
                <a:spcPts val="600"/>
              </a:spcAft>
              <a:buClr>
                <a:schemeClr val="tx1">
                  <a:lumMod val="75000"/>
                </a:schemeClr>
              </a:buClr>
              <a:defRPr spc="-30">
                <a:solidFill>
                  <a:srgbClr val="515151"/>
                </a:solidFill>
              </a:defRPr>
            </a:lvl2pPr>
            <a:lvl3pPr>
              <a:lnSpc>
                <a:spcPct val="100000"/>
              </a:lnSpc>
              <a:spcBef>
                <a:spcPts val="600"/>
              </a:spcBef>
              <a:spcAft>
                <a:spcPts val="600"/>
              </a:spcAft>
              <a:buClr>
                <a:schemeClr val="tx1">
                  <a:lumMod val="75000"/>
                </a:schemeClr>
              </a:buClr>
              <a:defRPr sz="1800" spc="-30">
                <a:solidFill>
                  <a:srgbClr val="515151"/>
                </a:solidFill>
              </a:defRPr>
            </a:lvl3pPr>
            <a:lvl4pPr>
              <a:lnSpc>
                <a:spcPct val="100000"/>
              </a:lnSpc>
              <a:spcBef>
                <a:spcPts val="600"/>
              </a:spcBef>
              <a:spcAft>
                <a:spcPts val="60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p:txBody>
      </p:sp>
      <p:sp>
        <p:nvSpPr>
          <p:cNvPr id="11" name="Title Placeholder 1"/>
          <p:cNvSpPr>
            <a:spLocks noGrp="1"/>
          </p:cNvSpPr>
          <p:nvPr>
            <p:ph type="title"/>
          </p:nvPr>
        </p:nvSpPr>
        <p:spPr>
          <a:xfrm>
            <a:off x="338328" y="1947671"/>
            <a:ext cx="8439912" cy="649224"/>
          </a:xfrm>
          <a:prstGeom prst="rect">
            <a:avLst/>
          </a:prstGeom>
        </p:spPr>
        <p:txBody>
          <a:bodyPr vert="horz" lIns="91440" tIns="91440" rIns="91440" bIns="91440" rtlCol="0" anchor="b" anchorCtr="0">
            <a:noAutofit/>
          </a:bodyPr>
          <a:lstStyle>
            <a:lvl1pPr>
              <a:defRPr sz="2800">
                <a:solidFill>
                  <a:srgbClr val="51515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18EE3E5B-393A-43DC-86A1-EFDBF4577B68}"/>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33167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FAE4A55-29E0-4365-8A10-71AAC70D203A}"/>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337407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012F9-4962-41F7-BDD5-E8BFB1E2C321}"/>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73000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1272" y="1171857"/>
            <a:ext cx="6670040" cy="1413748"/>
          </a:xfrm>
        </p:spPr>
        <p:txBody>
          <a:bodyPr lIns="0" rIns="0" numCol="1" anchor="t" anchorCtr="0">
            <a:noAutofit/>
          </a:bodyPr>
          <a:lstStyle>
            <a:lvl1pPr algn="l">
              <a:defRPr sz="33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1272" y="3217720"/>
            <a:ext cx="6312362" cy="1014845"/>
          </a:xfrm>
        </p:spPr>
        <p:txBody>
          <a:bodyPr numCol="1">
            <a:noAutofit/>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887857" y="4743463"/>
            <a:ext cx="913241" cy="271144"/>
          </a:xfrm>
          <a:prstGeom prst="rect">
            <a:avLst/>
          </a:prstGeom>
        </p:spPr>
      </p:pic>
    </p:spTree>
    <p:extLst>
      <p:ext uri="{BB962C8B-B14F-4D97-AF65-F5344CB8AC3E}">
        <p14:creationId xmlns:p14="http://schemas.microsoft.com/office/powerpoint/2010/main" val="279192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543051"/>
            <a:ext cx="4629150" cy="2852738"/>
          </a:xfrm>
        </p:spPr>
        <p:txBody>
          <a:bodyPr numCol="1">
            <a:no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56206" y="1543050"/>
            <a:ext cx="2747747" cy="2858691"/>
          </a:xfrm>
        </p:spPr>
        <p:txBody>
          <a:bodyPr numCol="1">
            <a:noAutofit/>
          </a:bodyPr>
          <a:lstStyle>
            <a:lvl1pPr marL="0" indent="0">
              <a:lnSpc>
                <a:spcPct val="120000"/>
              </a:lnSpc>
              <a:buNone/>
              <a:defRPr sz="1200" b="1" spc="-8"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50790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152401" y="4927738"/>
            <a:ext cx="2228495" cy="200055"/>
          </a:xfrm>
          <a:prstGeom prst="rect">
            <a:avLst/>
          </a:prstGeom>
          <a:noFill/>
        </p:spPr>
        <p:txBody>
          <a:bodyPr wrap="none" rtlCol="0">
            <a:spAutoFit/>
          </a:bodyPr>
          <a:lstStyle/>
          <a:p>
            <a:r>
              <a:rPr lang="en-US" sz="700" dirty="0">
                <a:solidFill>
                  <a:schemeClr val="tx1">
                    <a:lumMod val="60000"/>
                    <a:lumOff val="40000"/>
                  </a:schemeClr>
                </a:solidFill>
              </a:rPr>
              <a:t>© 2019 Planview, Inc.     |</a:t>
            </a:r>
            <a:r>
              <a:rPr lang="en-US" sz="700" baseline="0" dirty="0">
                <a:solidFill>
                  <a:schemeClr val="tx1">
                    <a:lumMod val="60000"/>
                    <a:lumOff val="40000"/>
                  </a:schemeClr>
                </a:solidFill>
              </a:rPr>
              <a:t>      </a:t>
            </a:r>
            <a:fld id="{76BA2F34-BB44-4E0A-B2F1-0EA6499A13DF}" type="slidenum">
              <a:rPr lang="en-US" sz="700" smtClean="0">
                <a:solidFill>
                  <a:schemeClr val="tx1">
                    <a:lumMod val="60000"/>
                    <a:lumOff val="40000"/>
                  </a:schemeClr>
                </a:solidFill>
              </a:rPr>
              <a:t>‹#›</a:t>
            </a:fld>
            <a:r>
              <a:rPr lang="en-US" sz="700" baseline="0" dirty="0">
                <a:solidFill>
                  <a:schemeClr val="tx1">
                    <a:lumMod val="60000"/>
                    <a:lumOff val="40000"/>
                  </a:schemeClr>
                </a:solidFill>
              </a:rPr>
              <a:t>      </a:t>
            </a:r>
            <a:r>
              <a:rPr lang="en-US" sz="700" dirty="0">
                <a:solidFill>
                  <a:schemeClr val="tx1">
                    <a:lumMod val="60000"/>
                    <a:lumOff val="40000"/>
                  </a:schemeClr>
                </a:solidFill>
              </a:rPr>
              <a:t>|      Confidential </a:t>
            </a:r>
          </a:p>
        </p:txBody>
      </p:sp>
    </p:spTree>
    <p:extLst>
      <p:ext uri="{BB962C8B-B14F-4D97-AF65-F5344CB8AC3E}">
        <p14:creationId xmlns:p14="http://schemas.microsoft.com/office/powerpoint/2010/main" val="340802529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8" r:id="rId8"/>
    <p:sldLayoutId id="2147483769" r:id="rId9"/>
  </p:sldLayoutIdLst>
  <p:hf sldNum="0" hdr="0" ftr="0" dt="0"/>
  <p:txStyles>
    <p:titleStyle>
      <a:lvl1pPr algn="ctr" defTabSz="914400" rtl="0" eaLnBrk="1" latinLnBrk="0" hangingPunct="1">
        <a:lnSpc>
          <a:spcPts val="2800"/>
        </a:lnSpc>
        <a:spcBef>
          <a:spcPct val="0"/>
        </a:spcBef>
        <a:buNone/>
        <a:defRPr sz="3200" kern="1200" spc="-50" baseline="0">
          <a:solidFill>
            <a:srgbClr val="515151"/>
          </a:solidFill>
          <a:latin typeface="+mn-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Spigit Office Hours</a:t>
            </a:r>
          </a:p>
        </p:txBody>
      </p:sp>
      <p:sp>
        <p:nvSpPr>
          <p:cNvPr id="5" name="Subtitle 4"/>
          <p:cNvSpPr>
            <a:spLocks noGrp="1"/>
          </p:cNvSpPr>
          <p:nvPr>
            <p:ph type="subTitle" idx="1"/>
          </p:nvPr>
        </p:nvSpPr>
        <p:spPr/>
        <p:txBody>
          <a:bodyPr/>
          <a:lstStyle/>
          <a:p>
            <a:r>
              <a:rPr lang="en-US" dirty="0"/>
              <a:t>Challenge Moderation</a:t>
            </a:r>
          </a:p>
        </p:txBody>
      </p:sp>
    </p:spTree>
    <p:extLst>
      <p:ext uri="{BB962C8B-B14F-4D97-AF65-F5344CB8AC3E}">
        <p14:creationId xmlns:p14="http://schemas.microsoft.com/office/powerpoint/2010/main" val="242678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Moderation Practices</a:t>
            </a:r>
          </a:p>
        </p:txBody>
      </p:sp>
      <p:sp>
        <p:nvSpPr>
          <p:cNvPr id="14" name="Content Placeholder 13"/>
          <p:cNvSpPr>
            <a:spLocks noGrp="1"/>
          </p:cNvSpPr>
          <p:nvPr>
            <p:ph idx="1"/>
          </p:nvPr>
        </p:nvSpPr>
        <p:spPr>
          <a:xfrm>
            <a:off x="657226" y="1610496"/>
            <a:ext cx="3582823" cy="961254"/>
          </a:xfrm>
        </p:spPr>
        <p:txBody>
          <a:bodyPr numCol="1">
            <a:noAutofit/>
          </a:bodyPr>
          <a:lstStyle/>
          <a:p>
            <a:pPr marL="258366" lvl="1" indent="-257175">
              <a:buClr>
                <a:schemeClr val="tx2"/>
              </a:buClr>
              <a:buFont typeface="+mj-lt"/>
              <a:buAutoNum type="arabicPeriod"/>
            </a:pPr>
            <a:r>
              <a:rPr lang="en-US" sz="1200" dirty="0"/>
              <a:t>Profile</a:t>
            </a:r>
          </a:p>
          <a:p>
            <a:pPr marL="258366" lvl="1" indent="-257175">
              <a:buClr>
                <a:schemeClr val="tx2"/>
              </a:buClr>
              <a:buFont typeface="+mj-lt"/>
              <a:buAutoNum type="arabicPeriod"/>
            </a:pPr>
            <a:r>
              <a:rPr lang="en-US" sz="1200" dirty="0"/>
              <a:t>Inbox</a:t>
            </a:r>
          </a:p>
          <a:p>
            <a:pPr marL="258366" lvl="1" indent="-257175">
              <a:buClr>
                <a:schemeClr val="tx2"/>
              </a:buClr>
              <a:buFont typeface="+mj-lt"/>
              <a:buAutoNum type="arabicPeriod"/>
            </a:pPr>
            <a:r>
              <a:rPr lang="en-US" sz="1200" dirty="0"/>
              <a:t>Control Panel</a:t>
            </a:r>
          </a:p>
        </p:txBody>
      </p:sp>
      <p:sp>
        <p:nvSpPr>
          <p:cNvPr id="26" name="TextBox 25"/>
          <p:cNvSpPr txBox="1"/>
          <p:nvPr/>
        </p:nvSpPr>
        <p:spPr>
          <a:xfrm>
            <a:off x="657227" y="861061"/>
            <a:ext cx="2570990" cy="507831"/>
          </a:xfrm>
          <a:prstGeom prst="rect">
            <a:avLst/>
          </a:prstGeom>
          <a:noFill/>
        </p:spPr>
        <p:txBody>
          <a:bodyPr wrap="square" lIns="0" tIns="0" rIns="0" bIns="0" numCol="1" rtlCol="0" anchor="t">
            <a:spAutoFit/>
          </a:bodyPr>
          <a:lstStyle/>
          <a:p>
            <a:r>
              <a:rPr lang="en-US" sz="1650" dirty="0">
                <a:solidFill>
                  <a:schemeClr val="tx2"/>
                </a:solidFill>
              </a:rPr>
              <a:t>Additional tools supporting Moderation</a:t>
            </a:r>
          </a:p>
        </p:txBody>
      </p:sp>
      <p:sp>
        <p:nvSpPr>
          <p:cNvPr id="8" name="TextBox 7"/>
          <p:cNvSpPr txBox="1"/>
          <p:nvPr/>
        </p:nvSpPr>
        <p:spPr>
          <a:xfrm>
            <a:off x="657226" y="2953322"/>
            <a:ext cx="2891118" cy="553998"/>
          </a:xfrm>
          <a:prstGeom prst="rect">
            <a:avLst/>
          </a:prstGeom>
          <a:noFill/>
        </p:spPr>
        <p:txBody>
          <a:bodyPr wrap="square" lIns="0" tIns="0" rIns="0" bIns="0" numCol="1" rtlCol="0">
            <a:spAutoFit/>
          </a:bodyPr>
          <a:lstStyle/>
          <a:p>
            <a:r>
              <a:rPr lang="en-US" sz="1200" dirty="0">
                <a:solidFill>
                  <a:schemeClr val="accent1"/>
                </a:solidFill>
              </a:rPr>
              <a:t>Discuss control panel options with your Challenge Lead to ensure a consistent process is followed.</a:t>
            </a:r>
          </a:p>
        </p:txBody>
      </p:sp>
      <p:pic>
        <p:nvPicPr>
          <p:cNvPr id="4" name="Picture 3">
            <a:extLst>
              <a:ext uri="{FF2B5EF4-FFF2-40B4-BE49-F238E27FC236}">
                <a16:creationId xmlns:a16="http://schemas.microsoft.com/office/drawing/2014/main" id="{DF53EEA3-29F8-CE45-A8B0-A9ACE01C0005}"/>
              </a:ext>
            </a:extLst>
          </p:cNvPr>
          <p:cNvPicPr>
            <a:picLocks noChangeAspect="1"/>
          </p:cNvPicPr>
          <p:nvPr/>
        </p:nvPicPr>
        <p:blipFill>
          <a:blip r:embed="rId3"/>
          <a:stretch>
            <a:fillRect/>
          </a:stretch>
        </p:blipFill>
        <p:spPr>
          <a:xfrm>
            <a:off x="4626501" y="812673"/>
            <a:ext cx="3860272" cy="3533004"/>
          </a:xfrm>
          <a:prstGeom prst="rect">
            <a:avLst/>
          </a:prstGeom>
        </p:spPr>
      </p:pic>
    </p:spTree>
    <p:extLst>
      <p:ext uri="{BB962C8B-B14F-4D97-AF65-F5344CB8AC3E}">
        <p14:creationId xmlns:p14="http://schemas.microsoft.com/office/powerpoint/2010/main" val="412196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Scenarios</a:t>
            </a:r>
          </a:p>
        </p:txBody>
      </p:sp>
      <p:sp>
        <p:nvSpPr>
          <p:cNvPr id="7" name="Subtitle 6"/>
          <p:cNvSpPr>
            <a:spLocks noGrp="1"/>
          </p:cNvSpPr>
          <p:nvPr>
            <p:ph type="subTitle" idx="1"/>
          </p:nvPr>
        </p:nvSpPr>
        <p:spPr/>
        <p:txBody>
          <a:bodyPr/>
          <a:lstStyle/>
          <a:p>
            <a:r>
              <a:rPr lang="en-US" dirty="0"/>
              <a:t>Note: examples are fictional</a:t>
            </a:r>
          </a:p>
        </p:txBody>
      </p:sp>
    </p:spTree>
    <p:extLst>
      <p:ext uri="{BB962C8B-B14F-4D97-AF65-F5344CB8AC3E}">
        <p14:creationId xmlns:p14="http://schemas.microsoft.com/office/powerpoint/2010/main" val="219986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1: the case of the well-formed idea</a:t>
            </a:r>
          </a:p>
        </p:txBody>
      </p:sp>
      <p:sp>
        <p:nvSpPr>
          <p:cNvPr id="9" name="Content Placeholder 8"/>
          <p:cNvSpPr>
            <a:spLocks noGrp="1"/>
          </p:cNvSpPr>
          <p:nvPr>
            <p:ph idx="1"/>
          </p:nvPr>
        </p:nvSpPr>
        <p:spPr>
          <a:xfrm>
            <a:off x="636746" y="1170702"/>
            <a:ext cx="8141494" cy="3023408"/>
          </a:xfrm>
        </p:spPr>
        <p:txBody>
          <a:bodyPr>
            <a:noAutofit/>
          </a:bodyPr>
          <a:lstStyle/>
          <a:p>
            <a:pPr marL="0" indent="0">
              <a:buNone/>
            </a:pPr>
            <a:r>
              <a:rPr lang="en-US" sz="2800" dirty="0"/>
              <a:t>The Idea </a:t>
            </a:r>
          </a:p>
          <a:p>
            <a:pPr marL="0" indent="0">
              <a:buNone/>
            </a:pPr>
            <a:endParaRPr lang="en-US" sz="1800" dirty="0"/>
          </a:p>
          <a:p>
            <a:pPr marL="0" indent="0">
              <a:lnSpc>
                <a:spcPct val="120000"/>
              </a:lnSpc>
              <a:buNone/>
            </a:pPr>
            <a:r>
              <a:rPr lang="en-US" sz="1600" dirty="0"/>
              <a:t>Engineering change orders for work being done at the East Bend Generating Station often arrive without notice. We learn about them seemingly by accident. This often causes the operators to redo work, using additional resources unnecessarily. What if we were to use System X to make all pending and approved change orders available to the plant staff, so they could get a sense of what’s coming down the pike?</a:t>
            </a:r>
          </a:p>
        </p:txBody>
      </p:sp>
      <p:sp>
        <p:nvSpPr>
          <p:cNvPr id="2" name="Rectangle 1">
            <a:extLst>
              <a:ext uri="{FF2B5EF4-FFF2-40B4-BE49-F238E27FC236}">
                <a16:creationId xmlns:a16="http://schemas.microsoft.com/office/drawing/2014/main" id="{DA376F29-F98C-0243-ABB8-1D36F14AC839}"/>
              </a:ext>
            </a:extLst>
          </p:cNvPr>
          <p:cNvSpPr/>
          <p:nvPr/>
        </p:nvSpPr>
        <p:spPr>
          <a:xfrm>
            <a:off x="2445911" y="4182807"/>
            <a:ext cx="4487639" cy="369332"/>
          </a:xfrm>
          <a:prstGeom prst="rect">
            <a:avLst/>
          </a:prstGeom>
        </p:spPr>
        <p:txBody>
          <a:bodyPr wrap="none">
            <a:spAutoFit/>
          </a:bodyPr>
          <a:lstStyle/>
          <a:p>
            <a:r>
              <a:rPr lang="en-US" b="1" dirty="0">
                <a:solidFill>
                  <a:schemeClr val="accent2"/>
                </a:solidFill>
              </a:rPr>
              <a:t>What action might the moderator take?</a:t>
            </a:r>
          </a:p>
        </p:txBody>
      </p:sp>
    </p:spTree>
    <p:extLst>
      <p:ext uri="{BB962C8B-B14F-4D97-AF65-F5344CB8AC3E}">
        <p14:creationId xmlns:p14="http://schemas.microsoft.com/office/powerpoint/2010/main" val="249137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946205" y="1296559"/>
            <a:ext cx="7354957" cy="2858691"/>
          </a:xfrm>
        </p:spPr>
        <p:txBody>
          <a:bodyPr/>
          <a:lstStyle/>
          <a:p>
            <a:pPr marL="257175" indent="-257175">
              <a:buAutoNum type="arabicParenBoth"/>
            </a:pPr>
            <a:r>
              <a:rPr lang="en-US" sz="1800" dirty="0"/>
              <a:t>Pick “share” or @mention in the comments section.</a:t>
            </a:r>
          </a:p>
          <a:p>
            <a:pPr marL="257175" indent="-257175">
              <a:buAutoNum type="arabicParenBoth"/>
            </a:pPr>
            <a:r>
              <a:rPr lang="en-US" sz="1800" dirty="0"/>
              <a:t>Identify a potentially interested party working at another Station.</a:t>
            </a:r>
          </a:p>
          <a:p>
            <a:pPr marL="257175" indent="-257175">
              <a:buAutoNum type="arabicParenBoth"/>
            </a:pPr>
            <a:r>
              <a:rPr lang="en-US" sz="1800" dirty="0"/>
              <a:t>Type…</a:t>
            </a:r>
          </a:p>
          <a:p>
            <a:pPr lvl="1"/>
            <a:r>
              <a:rPr lang="en-US" sz="1400" dirty="0"/>
              <a:t>“Might the following idea might have some relevancy at the </a:t>
            </a:r>
            <a:r>
              <a:rPr lang="en-US" sz="1400" dirty="0" err="1"/>
              <a:t>Beckjord</a:t>
            </a:r>
            <a:r>
              <a:rPr lang="en-US" sz="1400" dirty="0"/>
              <a:t> station? Are you having similar experiences? Please review and comment when you have a chance.”</a:t>
            </a:r>
          </a:p>
        </p:txBody>
      </p:sp>
      <p:sp>
        <p:nvSpPr>
          <p:cNvPr id="2" name="Title 1"/>
          <p:cNvSpPr>
            <a:spLocks noGrp="1"/>
          </p:cNvSpPr>
          <p:nvPr>
            <p:ph type="title"/>
          </p:nvPr>
        </p:nvSpPr>
        <p:spPr/>
        <p:txBody>
          <a:bodyPr/>
          <a:lstStyle/>
          <a:p>
            <a:r>
              <a:rPr lang="en-US" dirty="0"/>
              <a:t>Scenario 1: a moderator action</a:t>
            </a:r>
          </a:p>
        </p:txBody>
      </p:sp>
    </p:spTree>
    <p:extLst>
      <p:ext uri="{BB962C8B-B14F-4D97-AF65-F5344CB8AC3E}">
        <p14:creationId xmlns:p14="http://schemas.microsoft.com/office/powerpoint/2010/main" val="120228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2: The case of the facile response</a:t>
            </a:r>
          </a:p>
        </p:txBody>
      </p:sp>
      <p:sp>
        <p:nvSpPr>
          <p:cNvPr id="9" name="Content Placeholder 8"/>
          <p:cNvSpPr>
            <a:spLocks noGrp="1"/>
          </p:cNvSpPr>
          <p:nvPr>
            <p:ph idx="1"/>
          </p:nvPr>
        </p:nvSpPr>
        <p:spPr>
          <a:xfrm>
            <a:off x="657225" y="889054"/>
            <a:ext cx="8141494" cy="3023408"/>
          </a:xfrm>
        </p:spPr>
        <p:txBody>
          <a:bodyPr>
            <a:noAutofit/>
          </a:bodyPr>
          <a:lstStyle/>
          <a:p>
            <a:pPr marL="0" indent="0">
              <a:buNone/>
            </a:pPr>
            <a:r>
              <a:rPr lang="en-US" sz="2800" dirty="0"/>
              <a:t>The Idea </a:t>
            </a:r>
          </a:p>
          <a:p>
            <a:pPr marL="0" indent="0">
              <a:buNone/>
            </a:pPr>
            <a:endParaRPr lang="en-US" sz="1800" dirty="0"/>
          </a:p>
          <a:p>
            <a:pPr marL="0" indent="0">
              <a:buNone/>
            </a:pPr>
            <a:r>
              <a:rPr lang="en-US" sz="1600" dirty="0"/>
              <a:t>The contractors at Firm XYZ are unreliable. They neglect basic safety procedures. What if we were to rebid the services that Firm XYZ provides us in the hopes we can on-board a new, better service provider? Knowingly or not, Firm XYZ exposes our company and its employees to a lot of liability. This idea would mitigate that risk.</a:t>
            </a:r>
          </a:p>
        </p:txBody>
      </p:sp>
      <p:sp>
        <p:nvSpPr>
          <p:cNvPr id="6" name="Content Placeholder 8"/>
          <p:cNvSpPr txBox="1">
            <a:spLocks/>
          </p:cNvSpPr>
          <p:nvPr/>
        </p:nvSpPr>
        <p:spPr>
          <a:xfrm>
            <a:off x="742950" y="3114784"/>
            <a:ext cx="7970043" cy="874059"/>
          </a:xfrm>
          <a:prstGeom prst="rect">
            <a:avLst/>
          </a:prstGeom>
        </p:spPr>
        <p:txBody>
          <a:bodyPr vert="horz" lIns="0" tIns="0" rIns="68580" bIns="34290" numCol="1" rtlCol="0">
            <a:noAutofit/>
          </a:bodyPr>
          <a:lst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Audience Comment</a:t>
            </a:r>
          </a:p>
          <a:p>
            <a:pPr marL="0" indent="0">
              <a:buNone/>
            </a:pPr>
            <a:r>
              <a:rPr lang="en-US" sz="1350" b="0" dirty="0"/>
              <a:t>Great idea! Let’s go for it ASAP!</a:t>
            </a:r>
          </a:p>
        </p:txBody>
      </p:sp>
      <p:sp>
        <p:nvSpPr>
          <p:cNvPr id="8" name="Rectangle 7">
            <a:extLst>
              <a:ext uri="{FF2B5EF4-FFF2-40B4-BE49-F238E27FC236}">
                <a16:creationId xmlns:a16="http://schemas.microsoft.com/office/drawing/2014/main" id="{CE709960-3A34-C547-8241-956E53197712}"/>
              </a:ext>
            </a:extLst>
          </p:cNvPr>
          <p:cNvSpPr/>
          <p:nvPr/>
        </p:nvSpPr>
        <p:spPr>
          <a:xfrm>
            <a:off x="2445911" y="4182807"/>
            <a:ext cx="4487639" cy="369332"/>
          </a:xfrm>
          <a:prstGeom prst="rect">
            <a:avLst/>
          </a:prstGeom>
        </p:spPr>
        <p:txBody>
          <a:bodyPr wrap="none">
            <a:spAutoFit/>
          </a:bodyPr>
          <a:lstStyle/>
          <a:p>
            <a:r>
              <a:rPr lang="en-US" b="1" dirty="0">
                <a:solidFill>
                  <a:schemeClr val="accent2"/>
                </a:solidFill>
              </a:rPr>
              <a:t>What action might the moderator take?</a:t>
            </a:r>
          </a:p>
        </p:txBody>
      </p:sp>
    </p:spTree>
    <p:extLst>
      <p:ext uri="{BB962C8B-B14F-4D97-AF65-F5344CB8AC3E}">
        <p14:creationId xmlns:p14="http://schemas.microsoft.com/office/powerpoint/2010/main" val="291524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714251" y="1238134"/>
            <a:ext cx="7715497" cy="2858691"/>
          </a:xfrm>
        </p:spPr>
        <p:txBody>
          <a:bodyPr/>
          <a:lstStyle/>
          <a:p>
            <a:pPr marL="257175" indent="-257175">
              <a:buAutoNum type="arabicParenBoth"/>
            </a:pPr>
            <a:r>
              <a:rPr lang="en-US" sz="1800" dirty="0"/>
              <a:t>Pick “Join the Conversation” under the comment.</a:t>
            </a:r>
          </a:p>
          <a:p>
            <a:pPr marL="257175" indent="-257175">
              <a:buAutoNum type="arabicParenBoth"/>
            </a:pPr>
            <a:r>
              <a:rPr lang="en-US" sz="1800" dirty="0"/>
              <a:t>Type…</a:t>
            </a:r>
          </a:p>
          <a:p>
            <a:pPr lvl="1"/>
            <a:r>
              <a:rPr lang="en-US" sz="1800" dirty="0"/>
              <a:t>“Thank you for sharing your enthusiastic response. Please show your support by voting for this idea. Can you offer further perspective, based on your direct experience working with contractors, on why you feel this is a great idea?</a:t>
            </a:r>
          </a:p>
        </p:txBody>
      </p:sp>
      <p:sp>
        <p:nvSpPr>
          <p:cNvPr id="2" name="Title 1"/>
          <p:cNvSpPr>
            <a:spLocks noGrp="1"/>
          </p:cNvSpPr>
          <p:nvPr>
            <p:ph type="title"/>
          </p:nvPr>
        </p:nvSpPr>
        <p:spPr/>
        <p:txBody>
          <a:bodyPr/>
          <a:lstStyle/>
          <a:p>
            <a:r>
              <a:rPr lang="en-US" sz="2800" dirty="0"/>
              <a:t>Scenario 2: a moderator action</a:t>
            </a:r>
          </a:p>
        </p:txBody>
      </p:sp>
    </p:spTree>
    <p:extLst>
      <p:ext uri="{BB962C8B-B14F-4D97-AF65-F5344CB8AC3E}">
        <p14:creationId xmlns:p14="http://schemas.microsoft.com/office/powerpoint/2010/main" val="362479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3: The case of a call for help</a:t>
            </a:r>
          </a:p>
        </p:txBody>
      </p:sp>
      <p:sp>
        <p:nvSpPr>
          <p:cNvPr id="9" name="Content Placeholder 8"/>
          <p:cNvSpPr>
            <a:spLocks noGrp="1"/>
          </p:cNvSpPr>
          <p:nvPr>
            <p:ph idx="1"/>
          </p:nvPr>
        </p:nvSpPr>
        <p:spPr>
          <a:xfrm>
            <a:off x="657225" y="889054"/>
            <a:ext cx="8141494" cy="3023408"/>
          </a:xfrm>
        </p:spPr>
        <p:txBody>
          <a:bodyPr>
            <a:noAutofit/>
          </a:bodyPr>
          <a:lstStyle/>
          <a:p>
            <a:pPr marL="0" indent="0">
              <a:buNone/>
            </a:pPr>
            <a:r>
              <a:rPr lang="en-US" sz="2800" dirty="0"/>
              <a:t>The Idea </a:t>
            </a:r>
          </a:p>
          <a:p>
            <a:pPr marL="0" indent="0">
              <a:buNone/>
            </a:pPr>
            <a:endParaRPr lang="en-US" sz="1400" dirty="0"/>
          </a:p>
          <a:p>
            <a:pPr marL="0" lvl="0" indent="0">
              <a:buClr>
                <a:srgbClr val="333333">
                  <a:lumMod val="75000"/>
                </a:srgbClr>
              </a:buClr>
              <a:buNone/>
            </a:pPr>
            <a:r>
              <a:rPr lang="en-US" sz="1600" dirty="0"/>
              <a:t>When we start maintenance projects, it seems as if we pay a lot of attention to the near-term, but not the total, long-term cost of the work. our company is around for the long-term. What if we got the managerial accountants to look at some of our larger maintenance projects? I’ve just started learning about total cost accounting in my part-time MBA program, but I would need some help exploring the idea, fully. </a:t>
            </a:r>
          </a:p>
        </p:txBody>
      </p:sp>
      <p:sp>
        <p:nvSpPr>
          <p:cNvPr id="8" name="Rectangle 7">
            <a:extLst>
              <a:ext uri="{FF2B5EF4-FFF2-40B4-BE49-F238E27FC236}">
                <a16:creationId xmlns:a16="http://schemas.microsoft.com/office/drawing/2014/main" id="{CE709960-3A34-C547-8241-956E53197712}"/>
              </a:ext>
            </a:extLst>
          </p:cNvPr>
          <p:cNvSpPr/>
          <p:nvPr/>
        </p:nvSpPr>
        <p:spPr>
          <a:xfrm>
            <a:off x="2445911" y="4182807"/>
            <a:ext cx="4487639" cy="369332"/>
          </a:xfrm>
          <a:prstGeom prst="rect">
            <a:avLst/>
          </a:prstGeom>
        </p:spPr>
        <p:txBody>
          <a:bodyPr wrap="none">
            <a:spAutoFit/>
          </a:bodyPr>
          <a:lstStyle/>
          <a:p>
            <a:r>
              <a:rPr lang="en-US" b="1" dirty="0">
                <a:solidFill>
                  <a:schemeClr val="accent2"/>
                </a:solidFill>
              </a:rPr>
              <a:t>What action might the moderator take?</a:t>
            </a:r>
          </a:p>
        </p:txBody>
      </p:sp>
    </p:spTree>
    <p:extLst>
      <p:ext uri="{BB962C8B-B14F-4D97-AF65-F5344CB8AC3E}">
        <p14:creationId xmlns:p14="http://schemas.microsoft.com/office/powerpoint/2010/main" val="247309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714251" y="1238134"/>
            <a:ext cx="7715497" cy="2858691"/>
          </a:xfrm>
        </p:spPr>
        <p:txBody>
          <a:bodyPr/>
          <a:lstStyle/>
          <a:p>
            <a:pPr marL="257175" lvl="0" indent="-257175">
              <a:buClr>
                <a:srgbClr val="333333">
                  <a:lumMod val="75000"/>
                </a:srgbClr>
              </a:buClr>
              <a:buFont typeface="Arial" pitchFamily="34" charset="0"/>
              <a:buAutoNum type="arabicParenBoth"/>
            </a:pPr>
            <a:r>
              <a:rPr lang="en-US" sz="1800" dirty="0"/>
              <a:t>Pick “share”</a:t>
            </a:r>
          </a:p>
          <a:p>
            <a:pPr marL="257175" lvl="0" indent="-257175">
              <a:buClr>
                <a:srgbClr val="333333">
                  <a:lumMod val="75000"/>
                </a:srgbClr>
              </a:buClr>
              <a:buFont typeface="Arial" pitchFamily="34" charset="0"/>
              <a:buAutoNum type="arabicParenBoth"/>
            </a:pPr>
            <a:r>
              <a:rPr lang="en-US" sz="1800" dirty="0"/>
              <a:t>Find a couple managerial accountants in the directory</a:t>
            </a:r>
          </a:p>
          <a:p>
            <a:pPr marL="257175" lvl="0" indent="-257175">
              <a:buClr>
                <a:srgbClr val="333333">
                  <a:lumMod val="75000"/>
                </a:srgbClr>
              </a:buClr>
              <a:buFont typeface="Arial" pitchFamily="34" charset="0"/>
              <a:buAutoNum type="arabicParenBoth"/>
            </a:pPr>
            <a:r>
              <a:rPr lang="en-US" sz="1800" dirty="0"/>
              <a:t>Type…</a:t>
            </a:r>
          </a:p>
          <a:p>
            <a:pPr lvl="1">
              <a:buClr>
                <a:srgbClr val="333333">
                  <a:lumMod val="75000"/>
                </a:srgbClr>
              </a:buClr>
            </a:pPr>
            <a:r>
              <a:rPr lang="en-US" sz="1800" dirty="0"/>
              <a:t>“Hello, I would very much value your perspective on this idea. The contributor has an idea for improvement, but she is rather green in applying what she’s learned to the real world. What do you think?”</a:t>
            </a:r>
          </a:p>
        </p:txBody>
      </p:sp>
      <p:sp>
        <p:nvSpPr>
          <p:cNvPr id="2" name="Title 1"/>
          <p:cNvSpPr>
            <a:spLocks noGrp="1"/>
          </p:cNvSpPr>
          <p:nvPr>
            <p:ph type="title"/>
          </p:nvPr>
        </p:nvSpPr>
        <p:spPr/>
        <p:txBody>
          <a:bodyPr/>
          <a:lstStyle/>
          <a:p>
            <a:r>
              <a:rPr lang="en-US" sz="2800" dirty="0"/>
              <a:t>Scenario 3: a moderator action</a:t>
            </a:r>
          </a:p>
        </p:txBody>
      </p:sp>
    </p:spTree>
    <p:extLst>
      <p:ext uri="{BB962C8B-B14F-4D97-AF65-F5344CB8AC3E}">
        <p14:creationId xmlns:p14="http://schemas.microsoft.com/office/powerpoint/2010/main" val="138584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4: the case of the duplicate idea</a:t>
            </a:r>
          </a:p>
        </p:txBody>
      </p:sp>
      <p:sp>
        <p:nvSpPr>
          <p:cNvPr id="6" name="Rectangle 5">
            <a:extLst>
              <a:ext uri="{FF2B5EF4-FFF2-40B4-BE49-F238E27FC236}">
                <a16:creationId xmlns:a16="http://schemas.microsoft.com/office/drawing/2014/main" id="{0429E76D-6FF1-4342-96AE-F478725C5C8B}"/>
              </a:ext>
            </a:extLst>
          </p:cNvPr>
          <p:cNvSpPr/>
          <p:nvPr/>
        </p:nvSpPr>
        <p:spPr>
          <a:xfrm>
            <a:off x="2445911" y="4182807"/>
            <a:ext cx="4487639" cy="369332"/>
          </a:xfrm>
          <a:prstGeom prst="rect">
            <a:avLst/>
          </a:prstGeom>
        </p:spPr>
        <p:txBody>
          <a:bodyPr wrap="none">
            <a:spAutoFit/>
          </a:bodyPr>
          <a:lstStyle/>
          <a:p>
            <a:r>
              <a:rPr lang="en-US" b="1" dirty="0">
                <a:solidFill>
                  <a:schemeClr val="accent2"/>
                </a:solidFill>
              </a:rPr>
              <a:t>What action might the moderator take?</a:t>
            </a:r>
          </a:p>
        </p:txBody>
      </p:sp>
      <p:sp>
        <p:nvSpPr>
          <p:cNvPr id="8" name="Content Placeholder 8">
            <a:extLst>
              <a:ext uri="{FF2B5EF4-FFF2-40B4-BE49-F238E27FC236}">
                <a16:creationId xmlns:a16="http://schemas.microsoft.com/office/drawing/2014/main" id="{344E8071-8EB0-C048-BD7D-138F4DB042B2}"/>
              </a:ext>
            </a:extLst>
          </p:cNvPr>
          <p:cNvSpPr>
            <a:spLocks noGrp="1"/>
          </p:cNvSpPr>
          <p:nvPr>
            <p:ph idx="1"/>
          </p:nvPr>
        </p:nvSpPr>
        <p:spPr>
          <a:xfrm>
            <a:off x="657225" y="889054"/>
            <a:ext cx="8141494" cy="3023408"/>
          </a:xfrm>
        </p:spPr>
        <p:txBody>
          <a:bodyPr>
            <a:noAutofit/>
          </a:bodyPr>
          <a:lstStyle/>
          <a:p>
            <a:pPr marL="0" indent="0">
              <a:buNone/>
            </a:pPr>
            <a:r>
              <a:rPr lang="en-US" sz="2800" dirty="0"/>
              <a:t>The Idea </a:t>
            </a:r>
          </a:p>
          <a:p>
            <a:pPr marL="0" indent="0">
              <a:buNone/>
            </a:pPr>
            <a:endParaRPr lang="en-US" sz="1400" dirty="0"/>
          </a:p>
          <a:p>
            <a:pPr marL="0" lvl="0" indent="0">
              <a:buClr>
                <a:srgbClr val="333333">
                  <a:lumMod val="75000"/>
                </a:srgbClr>
              </a:buClr>
              <a:buNone/>
            </a:pPr>
            <a:r>
              <a:rPr lang="en-US" sz="1600" dirty="0"/>
              <a:t>When we start maintenance projects, it seems as if we pay a lot of attention to the near-term, but not the total, long-term cost of the work. our company is around for the long-term. What if we got the managerial accountants to look at some of our larger maintenance projects? I’ve just started learning about total cost accounting in my part-time MBA program, but I would need some help exploring the idea, fully. </a:t>
            </a:r>
          </a:p>
        </p:txBody>
      </p:sp>
    </p:spTree>
    <p:extLst>
      <p:ext uri="{BB962C8B-B14F-4D97-AF65-F5344CB8AC3E}">
        <p14:creationId xmlns:p14="http://schemas.microsoft.com/office/powerpoint/2010/main" val="266036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775861" y="1142404"/>
            <a:ext cx="7564846" cy="3183106"/>
          </a:xfrm>
        </p:spPr>
        <p:txBody>
          <a:bodyPr/>
          <a:lstStyle/>
          <a:p>
            <a:pPr marL="257175" indent="-257175">
              <a:buAutoNum type="arabicParenBoth"/>
            </a:pPr>
            <a:r>
              <a:rPr lang="en-US" sz="1800" dirty="0"/>
              <a:t>Pick “share” and respond to the idea owner.</a:t>
            </a:r>
          </a:p>
          <a:p>
            <a:pPr marL="257175" indent="-257175">
              <a:buAutoNum type="arabicParenBoth"/>
            </a:pPr>
            <a:r>
              <a:rPr lang="en-US" sz="1800" dirty="0"/>
              <a:t>Type…</a:t>
            </a:r>
          </a:p>
          <a:p>
            <a:pPr lvl="1"/>
            <a:r>
              <a:rPr lang="en-US" sz="1800" dirty="0"/>
              <a:t>“Hello, thank you for sharing your perspective. I believe your idea may be similar to &lt;insert link to duplicate idea&gt;. If you truly believe your idea is different from the idea above, can you please edit the idea and provide some key differentiations?</a:t>
            </a:r>
          </a:p>
          <a:p>
            <a:pPr marL="0" lvl="1">
              <a:lnSpc>
                <a:spcPct val="120000"/>
              </a:lnSpc>
              <a:spcBef>
                <a:spcPts val="1200"/>
              </a:spcBef>
            </a:pPr>
            <a:r>
              <a:rPr lang="en-US" sz="1800" b="1" spc="-8" dirty="0">
                <a:solidFill>
                  <a:schemeClr val="tx2">
                    <a:lumMod val="75000"/>
                  </a:schemeClr>
                </a:solidFill>
              </a:rPr>
              <a:t>(3) Follow up…</a:t>
            </a:r>
          </a:p>
          <a:p>
            <a:pPr lvl="1"/>
            <a:r>
              <a:rPr lang="en-US" sz="1800" dirty="0"/>
              <a:t>If the contributor has second thoughts, then you can go back to the challenge team to have them consolidate ideas and work with the idea owner.</a:t>
            </a:r>
          </a:p>
          <a:p>
            <a:pPr lvl="1"/>
            <a:endParaRPr lang="en-US" sz="1800" dirty="0"/>
          </a:p>
        </p:txBody>
      </p:sp>
      <p:sp>
        <p:nvSpPr>
          <p:cNvPr id="2" name="Title 1"/>
          <p:cNvSpPr>
            <a:spLocks noGrp="1"/>
          </p:cNvSpPr>
          <p:nvPr>
            <p:ph type="title"/>
          </p:nvPr>
        </p:nvSpPr>
        <p:spPr/>
        <p:txBody>
          <a:bodyPr/>
          <a:lstStyle/>
          <a:p>
            <a:r>
              <a:rPr lang="en-US" sz="2800" dirty="0"/>
              <a:t>Scenario 4: a moderator action</a:t>
            </a:r>
          </a:p>
        </p:txBody>
      </p:sp>
    </p:spTree>
    <p:extLst>
      <p:ext uri="{BB962C8B-B14F-4D97-AF65-F5344CB8AC3E}">
        <p14:creationId xmlns:p14="http://schemas.microsoft.com/office/powerpoint/2010/main" val="243615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9912"/>
          <a:stretch/>
        </p:blipFill>
        <p:spPr>
          <a:xfrm>
            <a:off x="0" y="-21021"/>
            <a:ext cx="9144000" cy="4486695"/>
          </a:xfrm>
          <a:prstGeom prst="rect">
            <a:avLst/>
          </a:prstGeom>
        </p:spPr>
      </p:pic>
      <p:sp>
        <p:nvSpPr>
          <p:cNvPr id="2" name="Content Placeholder 1"/>
          <p:cNvSpPr>
            <a:spLocks noGrp="1"/>
          </p:cNvSpPr>
          <p:nvPr>
            <p:ph idx="4294967295"/>
          </p:nvPr>
        </p:nvSpPr>
        <p:spPr>
          <a:xfrm>
            <a:off x="609600" y="2052085"/>
            <a:ext cx="3478924" cy="2046950"/>
          </a:xfrm>
          <a:solidFill>
            <a:srgbClr val="000000">
              <a:alpha val="74902"/>
            </a:srgbClr>
          </a:solidFill>
        </p:spPr>
        <p:txBody>
          <a:bodyPr lIns="182880" rIns="182880" anchor="ctr" anchorCtr="0">
            <a:normAutofit fontScale="70000" lnSpcReduction="20000"/>
          </a:bodyPr>
          <a:lstStyle/>
          <a:p>
            <a:pPr marL="0" indent="0">
              <a:buClr>
                <a:schemeClr val="bg1"/>
              </a:buClr>
              <a:buNone/>
            </a:pPr>
            <a:r>
              <a:rPr lang="en-US" sz="2900" dirty="0">
                <a:solidFill>
                  <a:schemeClr val="bg1"/>
                </a:solidFill>
              </a:rPr>
              <a:t>AGENDA:</a:t>
            </a:r>
          </a:p>
          <a:p>
            <a:pPr>
              <a:buClr>
                <a:schemeClr val="bg1"/>
              </a:buClr>
            </a:pPr>
            <a:r>
              <a:rPr lang="en-US" sz="2400" dirty="0">
                <a:solidFill>
                  <a:schemeClr val="bg1"/>
                </a:solidFill>
              </a:rPr>
              <a:t>Challenge Overview</a:t>
            </a:r>
          </a:p>
          <a:p>
            <a:pPr>
              <a:buClr>
                <a:schemeClr val="bg1"/>
              </a:buClr>
            </a:pPr>
            <a:r>
              <a:rPr lang="en-US" sz="2400" dirty="0">
                <a:solidFill>
                  <a:schemeClr val="bg1"/>
                </a:solidFill>
              </a:rPr>
              <a:t>Challenge Moderation Practice</a:t>
            </a:r>
          </a:p>
          <a:p>
            <a:pPr>
              <a:buClr>
                <a:schemeClr val="bg1"/>
              </a:buClr>
            </a:pPr>
            <a:r>
              <a:rPr lang="en-US" sz="2400" dirty="0">
                <a:solidFill>
                  <a:schemeClr val="bg1"/>
                </a:solidFill>
              </a:rPr>
              <a:t>Example Scenarios</a:t>
            </a:r>
          </a:p>
          <a:p>
            <a:pPr>
              <a:buClr>
                <a:schemeClr val="bg1"/>
              </a:buClr>
            </a:pPr>
            <a:r>
              <a:rPr lang="en-US" sz="2400" dirty="0">
                <a:solidFill>
                  <a:schemeClr val="bg1"/>
                </a:solidFill>
              </a:rPr>
              <a:t>Demonstration</a:t>
            </a:r>
          </a:p>
          <a:p>
            <a:pPr>
              <a:buClr>
                <a:schemeClr val="bg1"/>
              </a:buClr>
            </a:pPr>
            <a:r>
              <a:rPr lang="en-US" sz="2400" dirty="0">
                <a:solidFill>
                  <a:schemeClr val="bg1"/>
                </a:solidFill>
              </a:rPr>
              <a:t>Q&amp;A</a:t>
            </a:r>
          </a:p>
        </p:txBody>
      </p:sp>
    </p:spTree>
    <p:extLst>
      <p:ext uri="{BB962C8B-B14F-4D97-AF65-F5344CB8AC3E}">
        <p14:creationId xmlns:p14="http://schemas.microsoft.com/office/powerpoint/2010/main" val="423940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5: the case of the off-topic idea</a:t>
            </a:r>
          </a:p>
        </p:txBody>
      </p:sp>
      <p:sp>
        <p:nvSpPr>
          <p:cNvPr id="9" name="Content Placeholder 8"/>
          <p:cNvSpPr>
            <a:spLocks noGrp="1"/>
          </p:cNvSpPr>
          <p:nvPr>
            <p:ph idx="1"/>
          </p:nvPr>
        </p:nvSpPr>
        <p:spPr>
          <a:xfrm>
            <a:off x="657225" y="857250"/>
            <a:ext cx="8141494" cy="3023408"/>
          </a:xfrm>
        </p:spPr>
        <p:txBody>
          <a:bodyPr>
            <a:noAutofit/>
          </a:bodyPr>
          <a:lstStyle/>
          <a:p>
            <a:pPr marL="0" indent="0">
              <a:buNone/>
            </a:pPr>
            <a:r>
              <a:rPr lang="en-US" sz="2800" dirty="0"/>
              <a:t>The Idea </a:t>
            </a:r>
          </a:p>
          <a:p>
            <a:pPr marL="0" indent="0">
              <a:buNone/>
            </a:pPr>
            <a:endParaRPr lang="en-US" sz="1600" b="0" dirty="0"/>
          </a:p>
          <a:p>
            <a:pPr marL="0" indent="0">
              <a:buNone/>
            </a:pPr>
            <a:r>
              <a:rPr lang="en-US" sz="1600" b="0" dirty="0"/>
              <a:t>The cafeteria at the Wabash River Station used to have pizza Fridays. I really liked the pizza. Now, there are no more pizza Fridays.  Let’s bring them back!</a:t>
            </a:r>
          </a:p>
        </p:txBody>
      </p:sp>
      <p:sp>
        <p:nvSpPr>
          <p:cNvPr id="6" name="Rectangle 5">
            <a:extLst>
              <a:ext uri="{FF2B5EF4-FFF2-40B4-BE49-F238E27FC236}">
                <a16:creationId xmlns:a16="http://schemas.microsoft.com/office/drawing/2014/main" id="{0429E76D-6FF1-4342-96AE-F478725C5C8B}"/>
              </a:ext>
            </a:extLst>
          </p:cNvPr>
          <p:cNvSpPr/>
          <p:nvPr/>
        </p:nvSpPr>
        <p:spPr>
          <a:xfrm>
            <a:off x="2445911" y="4182807"/>
            <a:ext cx="4487639" cy="369332"/>
          </a:xfrm>
          <a:prstGeom prst="rect">
            <a:avLst/>
          </a:prstGeom>
        </p:spPr>
        <p:txBody>
          <a:bodyPr wrap="none">
            <a:spAutoFit/>
          </a:bodyPr>
          <a:lstStyle/>
          <a:p>
            <a:r>
              <a:rPr lang="en-US" b="1" dirty="0">
                <a:solidFill>
                  <a:schemeClr val="accent2"/>
                </a:solidFill>
              </a:rPr>
              <a:t>What action might the moderator take?</a:t>
            </a:r>
          </a:p>
        </p:txBody>
      </p:sp>
    </p:spTree>
    <p:extLst>
      <p:ext uri="{BB962C8B-B14F-4D97-AF65-F5344CB8AC3E}">
        <p14:creationId xmlns:p14="http://schemas.microsoft.com/office/powerpoint/2010/main" val="80062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775861" y="1142404"/>
            <a:ext cx="7564846" cy="3183106"/>
          </a:xfrm>
        </p:spPr>
        <p:txBody>
          <a:bodyPr/>
          <a:lstStyle/>
          <a:p>
            <a:pPr marL="257175" indent="-257175">
              <a:buAutoNum type="arabicParenBoth"/>
            </a:pPr>
            <a:r>
              <a:rPr lang="en-US" sz="1800" dirty="0"/>
              <a:t>Pick “comment”</a:t>
            </a:r>
          </a:p>
          <a:p>
            <a:pPr marL="257175" indent="-257175">
              <a:buAutoNum type="arabicParenBoth"/>
            </a:pPr>
            <a:r>
              <a:rPr lang="en-US" sz="1800" dirty="0"/>
              <a:t>Type…</a:t>
            </a:r>
          </a:p>
          <a:p>
            <a:pPr lvl="1"/>
            <a:r>
              <a:rPr lang="en-US" sz="1800" dirty="0"/>
              <a:t>“Hello, thank you for sharing your perspective on the challenge question, ‘How might we maximize the likelihood that you reach your potential at work?’ Please advise – do you believe that your idea directly addresses the question in an authentic way?”</a:t>
            </a:r>
          </a:p>
          <a:p>
            <a:pPr marL="0" lvl="1">
              <a:lnSpc>
                <a:spcPct val="120000"/>
              </a:lnSpc>
              <a:spcBef>
                <a:spcPts val="1200"/>
              </a:spcBef>
            </a:pPr>
            <a:r>
              <a:rPr lang="en-US" sz="1800" b="1" spc="-8" dirty="0">
                <a:solidFill>
                  <a:schemeClr val="tx2">
                    <a:lumMod val="75000"/>
                  </a:schemeClr>
                </a:solidFill>
              </a:rPr>
              <a:t>(3) Follow up…</a:t>
            </a:r>
          </a:p>
          <a:p>
            <a:pPr lvl="1"/>
            <a:r>
              <a:rPr lang="en-US" sz="1800" dirty="0"/>
              <a:t>If the contributor has second thoughts, then you can go back to the challenge team to have them delete the idea.</a:t>
            </a:r>
          </a:p>
          <a:p>
            <a:pPr lvl="1"/>
            <a:endParaRPr lang="en-US" sz="1800" dirty="0"/>
          </a:p>
        </p:txBody>
      </p:sp>
      <p:sp>
        <p:nvSpPr>
          <p:cNvPr id="2" name="Title 1"/>
          <p:cNvSpPr>
            <a:spLocks noGrp="1"/>
          </p:cNvSpPr>
          <p:nvPr>
            <p:ph type="title"/>
          </p:nvPr>
        </p:nvSpPr>
        <p:spPr/>
        <p:txBody>
          <a:bodyPr/>
          <a:lstStyle/>
          <a:p>
            <a:r>
              <a:rPr lang="en-US" sz="2800" dirty="0"/>
              <a:t>Scenario 5: a moderator action</a:t>
            </a:r>
          </a:p>
        </p:txBody>
      </p:sp>
    </p:spTree>
    <p:extLst>
      <p:ext uri="{BB962C8B-B14F-4D97-AF65-F5344CB8AC3E}">
        <p14:creationId xmlns:p14="http://schemas.microsoft.com/office/powerpoint/2010/main" val="19166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12544"/>
          <a:stretch/>
        </p:blipFill>
        <p:spPr>
          <a:xfrm>
            <a:off x="0" y="0"/>
            <a:ext cx="9144000" cy="4540101"/>
          </a:xfrm>
          <a:prstGeom prst="rect">
            <a:avLst/>
          </a:prstGeom>
        </p:spPr>
      </p:pic>
      <p:sp>
        <p:nvSpPr>
          <p:cNvPr id="2" name="Content Placeholder 1"/>
          <p:cNvSpPr>
            <a:spLocks noGrp="1"/>
          </p:cNvSpPr>
          <p:nvPr>
            <p:ph idx="4294967295"/>
          </p:nvPr>
        </p:nvSpPr>
        <p:spPr>
          <a:xfrm>
            <a:off x="609600" y="2511973"/>
            <a:ext cx="3478924" cy="1587061"/>
          </a:xfrm>
          <a:solidFill>
            <a:srgbClr val="000000">
              <a:alpha val="74902"/>
            </a:srgbClr>
          </a:solidFill>
        </p:spPr>
        <p:txBody>
          <a:bodyPr lIns="182880" rIns="182880" anchor="ctr" anchorCtr="0">
            <a:normAutofit/>
          </a:bodyPr>
          <a:lstStyle/>
          <a:p>
            <a:pPr marL="0" indent="0">
              <a:buClr>
                <a:schemeClr val="bg1"/>
              </a:buClr>
              <a:buNone/>
            </a:pPr>
            <a:r>
              <a:rPr lang="en-US" sz="2400" dirty="0">
                <a:solidFill>
                  <a:schemeClr val="bg1"/>
                </a:solidFill>
              </a:rPr>
              <a:t>Demonstration</a:t>
            </a:r>
            <a:endParaRPr lang="en-US" sz="1600" dirty="0">
              <a:solidFill>
                <a:schemeClr val="bg1"/>
              </a:solidFill>
            </a:endParaRPr>
          </a:p>
        </p:txBody>
      </p:sp>
    </p:spTree>
    <p:extLst>
      <p:ext uri="{BB962C8B-B14F-4D97-AF65-F5344CB8AC3E}">
        <p14:creationId xmlns:p14="http://schemas.microsoft.com/office/powerpoint/2010/main" val="66097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Open Question and Answer Period</a:t>
            </a:r>
          </a:p>
        </p:txBody>
      </p:sp>
      <p:sp>
        <p:nvSpPr>
          <p:cNvPr id="6" name="Subtitle 5">
            <a:extLst>
              <a:ext uri="{FF2B5EF4-FFF2-40B4-BE49-F238E27FC236}">
                <a16:creationId xmlns:a16="http://schemas.microsoft.com/office/drawing/2014/main" id="{F817051D-B2C9-BA4D-BD1C-D3A5AF57DCA1}"/>
              </a:ext>
            </a:extLst>
          </p:cNvPr>
          <p:cNvSpPr>
            <a:spLocks noGrp="1"/>
          </p:cNvSpPr>
          <p:nvPr>
            <p:ph type="subTitle" idx="1"/>
          </p:nvPr>
        </p:nvSpPr>
        <p:spPr/>
        <p:txBody>
          <a:bodyPr/>
          <a:lstStyle/>
          <a:p>
            <a:r>
              <a:rPr lang="en-US" dirty="0"/>
              <a:t>Use the ‘Raise Hand’ or ‘Q&amp;A’ feature to ask a question.</a:t>
            </a:r>
          </a:p>
        </p:txBody>
      </p:sp>
    </p:spTree>
    <p:extLst>
      <p:ext uri="{BB962C8B-B14F-4D97-AF65-F5344CB8AC3E}">
        <p14:creationId xmlns:p14="http://schemas.microsoft.com/office/powerpoint/2010/main" val="245866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Resources</a:t>
            </a:r>
          </a:p>
        </p:txBody>
      </p:sp>
      <p:sp>
        <p:nvSpPr>
          <p:cNvPr id="3" name="Content Placeholder 1"/>
          <p:cNvSpPr txBox="1">
            <a:spLocks/>
          </p:cNvSpPr>
          <p:nvPr/>
        </p:nvSpPr>
        <p:spPr>
          <a:xfrm>
            <a:off x="594360" y="1982677"/>
            <a:ext cx="2432948" cy="2641875"/>
          </a:xfrm>
          <a:prstGeom prst="rect">
            <a:avLst/>
          </a:prstGeom>
        </p:spPr>
        <p:txBody>
          <a:bodyPr vert="horz" lIns="91440" tIns="91440" rIns="91440" bIns="91440" rtlCol="0">
            <a:noAutofit/>
          </a:bodyPr>
          <a:lst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200" dirty="0"/>
          </a:p>
        </p:txBody>
      </p:sp>
      <p:sp>
        <p:nvSpPr>
          <p:cNvPr id="4" name="Rectangle 3"/>
          <p:cNvSpPr/>
          <p:nvPr/>
        </p:nvSpPr>
        <p:spPr>
          <a:xfrm>
            <a:off x="594360" y="1005840"/>
            <a:ext cx="2416048" cy="774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Learning Center</a:t>
            </a:r>
          </a:p>
        </p:txBody>
      </p:sp>
      <p:sp>
        <p:nvSpPr>
          <p:cNvPr id="5" name="Rectangle 4"/>
          <p:cNvSpPr/>
          <p:nvPr/>
        </p:nvSpPr>
        <p:spPr>
          <a:xfrm>
            <a:off x="3365567" y="1005840"/>
            <a:ext cx="241604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Help Center &amp; Support</a:t>
            </a:r>
          </a:p>
        </p:txBody>
      </p:sp>
      <p:sp>
        <p:nvSpPr>
          <p:cNvPr id="6" name="Rectangle 5"/>
          <p:cNvSpPr/>
          <p:nvPr/>
        </p:nvSpPr>
        <p:spPr>
          <a:xfrm>
            <a:off x="6136774" y="1005840"/>
            <a:ext cx="2416048" cy="774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Professional Services</a:t>
            </a:r>
          </a:p>
        </p:txBody>
      </p:sp>
      <p:sp>
        <p:nvSpPr>
          <p:cNvPr id="7" name="Content Placeholder 1"/>
          <p:cNvSpPr txBox="1">
            <a:spLocks/>
          </p:cNvSpPr>
          <p:nvPr/>
        </p:nvSpPr>
        <p:spPr>
          <a:xfrm>
            <a:off x="3365567"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Tutorials, Chat, and Break/fix</a:t>
            </a:r>
          </a:p>
          <a:p>
            <a:pPr marL="0" indent="0" algn="ctr">
              <a:spcAft>
                <a:spcPts val="0"/>
              </a:spcAft>
              <a:buNone/>
            </a:pPr>
            <a:endParaRPr lang="en-US" b="1" dirty="0"/>
          </a:p>
        </p:txBody>
      </p:sp>
      <p:sp>
        <p:nvSpPr>
          <p:cNvPr id="9" name="Content Placeholder 1"/>
          <p:cNvSpPr txBox="1">
            <a:spLocks/>
          </p:cNvSpPr>
          <p:nvPr/>
        </p:nvSpPr>
        <p:spPr>
          <a:xfrm>
            <a:off x="6136774"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We’ll do it for you</a:t>
            </a:r>
          </a:p>
          <a:p>
            <a:pPr marL="0" indent="0" algn="ctr">
              <a:spcAft>
                <a:spcPts val="0"/>
              </a:spcAft>
              <a:buNone/>
            </a:pPr>
            <a:endParaRPr lang="en-US" dirty="0"/>
          </a:p>
          <a:p>
            <a:pPr algn="ctr">
              <a:spcAft>
                <a:spcPts val="0"/>
              </a:spcAft>
            </a:pPr>
            <a:endParaRPr lang="en-US" dirty="0"/>
          </a:p>
          <a:p>
            <a:pPr marL="0" indent="0" algn="ctr">
              <a:spcAft>
                <a:spcPts val="0"/>
              </a:spcAft>
              <a:buNone/>
            </a:pPr>
            <a:endParaRPr lang="en-US" dirty="0"/>
          </a:p>
        </p:txBody>
      </p:sp>
      <p:sp>
        <p:nvSpPr>
          <p:cNvPr id="10" name="Content Placeholder 1">
            <a:extLst>
              <a:ext uri="{FF2B5EF4-FFF2-40B4-BE49-F238E27FC236}">
                <a16:creationId xmlns:a16="http://schemas.microsoft.com/office/drawing/2014/main" id="{7C62C78B-499D-3A45-BDB2-470F197C8B6C}"/>
              </a:ext>
            </a:extLst>
          </p:cNvPr>
          <p:cNvSpPr txBox="1">
            <a:spLocks/>
          </p:cNvSpPr>
          <p:nvPr/>
        </p:nvSpPr>
        <p:spPr>
          <a:xfrm>
            <a:off x="591178"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24/7 Access to online tutorials</a:t>
            </a:r>
          </a:p>
        </p:txBody>
      </p:sp>
    </p:spTree>
    <p:extLst>
      <p:ext uri="{BB962C8B-B14F-4D97-AF65-F5344CB8AC3E}">
        <p14:creationId xmlns:p14="http://schemas.microsoft.com/office/powerpoint/2010/main" val="423430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Typical Challenge Flow</a:t>
            </a:r>
          </a:p>
        </p:txBody>
      </p:sp>
      <p:sp>
        <p:nvSpPr>
          <p:cNvPr id="12" name="Title 2"/>
          <p:cNvSpPr txBox="1">
            <a:spLocks/>
          </p:cNvSpPr>
          <p:nvPr/>
        </p:nvSpPr>
        <p:spPr>
          <a:xfrm>
            <a:off x="571442" y="869764"/>
            <a:ext cx="2524535" cy="884845"/>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200" cap="none" spc="-30" dirty="0">
              <a:solidFill>
                <a:schemeClr val="accent1"/>
              </a:solidFill>
              <a:ea typeface="+mn-ea"/>
            </a:endParaRPr>
          </a:p>
        </p:txBody>
      </p:sp>
      <p:grpSp>
        <p:nvGrpSpPr>
          <p:cNvPr id="37" name="Group 36"/>
          <p:cNvGrpSpPr/>
          <p:nvPr/>
        </p:nvGrpSpPr>
        <p:grpSpPr>
          <a:xfrm>
            <a:off x="1631371" y="906501"/>
            <a:ext cx="1440180" cy="3687352"/>
            <a:chOff x="874713" y="2532074"/>
            <a:chExt cx="3407126"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TextBox 24"/>
            <p:cNvSpPr txBox="1"/>
            <p:nvPr/>
          </p:nvSpPr>
          <p:spPr>
            <a:xfrm>
              <a:off x="1107852" y="3582721"/>
              <a:ext cx="3136922" cy="2338130"/>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can submit ideas, comments, and vote on other’s ideas.</a:t>
              </a:r>
            </a:p>
            <a:p>
              <a:pPr marL="214304" indent="-214304">
                <a:buClr>
                  <a:schemeClr val="accent3"/>
                </a:buClr>
                <a:buFont typeface="Wingdings" panose="05000000000000000000" pitchFamily="2" charset="2"/>
                <a:buChar char="ü"/>
              </a:pPr>
              <a:r>
                <a:rPr lang="en-US" sz="1050" b="0" dirty="0"/>
                <a:t>Active Moderation starts</a:t>
              </a:r>
            </a:p>
            <a:p>
              <a:pPr marL="214304" indent="-214304">
                <a:buClr>
                  <a:schemeClr val="accent3"/>
                </a:buClr>
                <a:buFont typeface="Wingdings" panose="05000000000000000000" pitchFamily="2" charset="2"/>
                <a:buChar char="ü"/>
              </a:pPr>
              <a:r>
                <a:rPr lang="en-US" sz="1050" b="0" dirty="0"/>
                <a:t>Ideas meeting graduation criteria advance</a:t>
              </a:r>
            </a:p>
          </p:txBody>
        </p:sp>
        <p:cxnSp>
          <p:nvCxnSpPr>
            <p:cNvPr id="26" name="Straight Connector 25"/>
            <p:cNvCxnSpPr/>
            <p:nvPr/>
          </p:nvCxnSpPr>
          <p:spPr>
            <a:xfrm>
              <a:off x="874713" y="3491632"/>
              <a:ext cx="3407126" cy="0"/>
            </a:xfrm>
            <a:prstGeom prst="line">
              <a:avLst/>
            </a:prstGeom>
            <a:ln w="635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87808" y="3176972"/>
              <a:ext cx="3168676" cy="160449"/>
            </a:xfrm>
            <a:prstGeom prst="rect">
              <a:avLst/>
            </a:prstGeom>
            <a:noFill/>
          </p:spPr>
          <p:txBody>
            <a:bodyPr wrap="square" lIns="0" tIns="0" rIns="0" bIns="0" rtlCol="0">
              <a:spAutoFit/>
            </a:bodyPr>
            <a:lstStyle/>
            <a:p>
              <a:pPr marL="63101" indent="-63101" algn="ctr">
                <a:lnSpc>
                  <a:spcPts val="1455"/>
                </a:lnSpc>
              </a:pPr>
              <a:r>
                <a:rPr lang="en-US" sz="900" b="1" dirty="0">
                  <a:cs typeface="Arial"/>
                </a:rPr>
                <a:t>1/5 to 1/15 </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933921" y="2566905"/>
              <a:ext cx="3313387" cy="373996"/>
            </a:xfrm>
            <a:prstGeom prst="rect">
              <a:avLst/>
            </a:prstGeom>
            <a:noFill/>
          </p:spPr>
          <p:txBody>
            <a:bodyPr wrap="square" lIns="0" tIns="0" rIns="0" bIns="0" rtlCol="0">
              <a:spAutoFit/>
            </a:bodyPr>
            <a:lstStyle/>
            <a:p>
              <a:r>
                <a:rPr lang="en-US" sz="1350" b="1" dirty="0">
                  <a:solidFill>
                    <a:schemeClr val="bg1"/>
                  </a:solidFill>
                  <a:cs typeface="Arial"/>
                </a:rPr>
                <a:t>Ideation &amp; Collaboration</a:t>
              </a:r>
            </a:p>
          </p:txBody>
        </p:sp>
      </p:grpSp>
      <p:grpSp>
        <p:nvGrpSpPr>
          <p:cNvPr id="66" name="Group 65"/>
          <p:cNvGrpSpPr/>
          <p:nvPr/>
        </p:nvGrpSpPr>
        <p:grpSpPr>
          <a:xfrm>
            <a:off x="3107712" y="906500"/>
            <a:ext cx="1440180" cy="3687353"/>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1068576" y="2891506"/>
                <a:ext cx="3136922" cy="3047887"/>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can continue to comment and vote. Idea posting is disabled.</a:t>
                </a:r>
              </a:p>
              <a:p>
                <a:pPr marL="214304" indent="-214304">
                  <a:buClr>
                    <a:schemeClr val="accent3"/>
                  </a:buClr>
                  <a:buFont typeface="Wingdings" panose="05000000000000000000" pitchFamily="2" charset="2"/>
                  <a:buChar char="ü"/>
                </a:pPr>
                <a:r>
                  <a:rPr lang="en-US" sz="1050" b="0" dirty="0"/>
                  <a:t>Active Moderation continues</a:t>
                </a:r>
              </a:p>
              <a:p>
                <a:pPr marL="214304" indent="-214304">
                  <a:buClr>
                    <a:schemeClr val="accent3"/>
                  </a:buClr>
                  <a:buFont typeface="Wingdings" panose="05000000000000000000" pitchFamily="2" charset="2"/>
                  <a:buChar char="ü"/>
                </a:pPr>
                <a:r>
                  <a:rPr lang="en-US" sz="1050" b="0" dirty="0"/>
                  <a:t>Ideas meeting graduation criteria advance</a:t>
                </a:r>
              </a:p>
            </p:txBody>
          </p:sp>
          <p:cxnSp>
            <p:nvCxnSpPr>
              <p:cNvPr id="52" name="Straight Connector 51"/>
              <p:cNvCxnSpPr/>
              <p:nvPr/>
            </p:nvCxnSpPr>
            <p:spPr>
              <a:xfrm>
                <a:off x="874713" y="2727834"/>
                <a:ext cx="3407126" cy="0"/>
              </a:xfrm>
              <a:prstGeom prst="line">
                <a:avLst/>
              </a:prstGeom>
              <a:ln w="635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1842" y="2311821"/>
                <a:ext cx="3219992" cy="206044"/>
              </a:xfrm>
              <a:prstGeom prst="rect">
                <a:avLst/>
              </a:prstGeom>
              <a:noFill/>
            </p:spPr>
            <p:txBody>
              <a:bodyPr wrap="square" lIns="0" tIns="0" rIns="0" bIns="0" rtlCol="0">
                <a:spAutoFit/>
              </a:bodyPr>
              <a:lstStyle/>
              <a:p>
                <a:pPr marL="63101" indent="-63101" algn="ctr">
                  <a:lnSpc>
                    <a:spcPts val="1455"/>
                  </a:lnSpc>
                </a:pPr>
                <a:r>
                  <a:rPr lang="en-US" sz="900" b="1" dirty="0">
                    <a:cs typeface="Arial"/>
                  </a:rPr>
                  <a:t>1/16 to 1/19 </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8" name="TextBox 47"/>
              <p:cNvSpPr txBox="1"/>
              <p:nvPr/>
            </p:nvSpPr>
            <p:spPr>
              <a:xfrm>
                <a:off x="1107852" y="1572088"/>
                <a:ext cx="3011563" cy="240137"/>
              </a:xfrm>
              <a:prstGeom prst="rect">
                <a:avLst/>
              </a:prstGeom>
              <a:noFill/>
            </p:spPr>
            <p:txBody>
              <a:bodyPr wrap="none" lIns="0" tIns="0" rIns="0" bIns="0" rtlCol="0">
                <a:spAutoFit/>
              </a:bodyPr>
              <a:lstStyle/>
              <a:p>
                <a:r>
                  <a:rPr lang="en-US" sz="1350" b="1" dirty="0">
                    <a:solidFill>
                      <a:schemeClr val="bg1"/>
                    </a:solidFill>
                    <a:cs typeface="Arial"/>
                  </a:rPr>
                  <a:t>Ideation Closed</a:t>
                </a:r>
              </a:p>
            </p:txBody>
          </p:sp>
        </p:grpSp>
      </p:grpSp>
      <p:grpSp>
        <p:nvGrpSpPr>
          <p:cNvPr id="65" name="Group 64"/>
          <p:cNvGrpSpPr/>
          <p:nvPr/>
        </p:nvGrpSpPr>
        <p:grpSpPr>
          <a:xfrm>
            <a:off x="4576573" y="906501"/>
            <a:ext cx="1440180" cy="3687352"/>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0" name="TextBox 59"/>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Voting and Commenting is disabled.</a:t>
                </a:r>
              </a:p>
              <a:p>
                <a:pPr marL="214304" indent="-214304">
                  <a:buClr>
                    <a:schemeClr val="accent3"/>
                  </a:buClr>
                  <a:buFont typeface="Wingdings" panose="05000000000000000000" pitchFamily="2" charset="2"/>
                  <a:buChar char="ü"/>
                </a:pPr>
                <a:r>
                  <a:rPr lang="en-US" sz="1050" b="0" dirty="0"/>
                  <a:t>Expert panel performs detailed review of ideas</a:t>
                </a:r>
              </a:p>
              <a:p>
                <a:pPr marL="214304" indent="-214304">
                  <a:buClr>
                    <a:schemeClr val="accent3"/>
                  </a:buClr>
                  <a:buFont typeface="Wingdings" panose="05000000000000000000" pitchFamily="2" charset="2"/>
                  <a:buChar char="ü"/>
                </a:pPr>
                <a:r>
                  <a:rPr lang="en-US" sz="1050" b="0" dirty="0"/>
                  <a:t>Ideas meeting graduation criteria advance </a:t>
                </a:r>
              </a:p>
            </p:txBody>
          </p:sp>
          <p:cxnSp>
            <p:nvCxnSpPr>
              <p:cNvPr id="61" name="Straight Connector 60"/>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51371" y="1368940"/>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1/20 to 1/26 </a:t>
                </a:r>
              </a:p>
            </p:txBody>
          </p:sp>
          <p:sp>
            <p:nvSpPr>
              <p:cNvPr id="57" name="TextBox 56"/>
              <p:cNvSpPr txBox="1"/>
              <p:nvPr/>
            </p:nvSpPr>
            <p:spPr>
              <a:xfrm>
                <a:off x="1107852" y="417711"/>
                <a:ext cx="2775983" cy="299737"/>
              </a:xfrm>
              <a:prstGeom prst="rect">
                <a:avLst/>
              </a:prstGeom>
              <a:noFill/>
            </p:spPr>
            <p:txBody>
              <a:bodyPr wrap="none" lIns="0" tIns="0" rIns="0" bIns="0" rtlCol="0">
                <a:spAutoFit/>
              </a:bodyPr>
              <a:lstStyle/>
              <a:p>
                <a:r>
                  <a:rPr lang="en-US" sz="1350" b="1" dirty="0">
                    <a:solidFill>
                      <a:schemeClr val="bg1"/>
                    </a:solidFill>
                    <a:cs typeface="Arial"/>
                  </a:rPr>
                  <a:t>Expert Review</a:t>
                </a:r>
              </a:p>
            </p:txBody>
          </p:sp>
        </p:grpSp>
      </p:grpSp>
      <p:grpSp>
        <p:nvGrpSpPr>
          <p:cNvPr id="38" name="Group 37"/>
          <p:cNvGrpSpPr/>
          <p:nvPr/>
        </p:nvGrpSpPr>
        <p:grpSpPr>
          <a:xfrm>
            <a:off x="6049505" y="903251"/>
            <a:ext cx="1440180" cy="3687352"/>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TextBox 43"/>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prioritize ideas using pairwise.</a:t>
                </a:r>
              </a:p>
              <a:p>
                <a:pPr marL="214304" indent="-214304">
                  <a:buClr>
                    <a:schemeClr val="accent3"/>
                  </a:buClr>
                  <a:buFont typeface="Wingdings" panose="05000000000000000000" pitchFamily="2" charset="2"/>
                  <a:buChar char="ü"/>
                </a:pPr>
                <a:r>
                  <a:rPr lang="en-US" sz="1050" b="0" dirty="0"/>
                  <a:t>Winners and/or top ideas announced and awards distributed.</a:t>
                </a:r>
              </a:p>
            </p:txBody>
          </p:sp>
          <p:cxnSp>
            <p:nvCxnSpPr>
              <p:cNvPr id="45" name="Straight Connector 44"/>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1/27 to 2/2</a:t>
                </a:r>
              </a:p>
            </p:txBody>
          </p:sp>
          <p:sp>
            <p:nvSpPr>
              <p:cNvPr id="67" name="TextBox 66"/>
              <p:cNvSpPr txBox="1"/>
              <p:nvPr/>
            </p:nvSpPr>
            <p:spPr>
              <a:xfrm>
                <a:off x="1107852" y="417711"/>
                <a:ext cx="1585192" cy="299737"/>
              </a:xfrm>
              <a:prstGeom prst="rect">
                <a:avLst/>
              </a:prstGeom>
              <a:noFill/>
            </p:spPr>
            <p:txBody>
              <a:bodyPr wrap="none" lIns="0" tIns="0" rIns="0" bIns="0" rtlCol="0">
                <a:spAutoFit/>
              </a:bodyPr>
              <a:lstStyle/>
              <a:p>
                <a:r>
                  <a:rPr lang="en-US" sz="1350" b="1" dirty="0">
                    <a:solidFill>
                      <a:schemeClr val="bg1"/>
                    </a:solidFill>
                    <a:cs typeface="Arial"/>
                  </a:rPr>
                  <a:t>Pairwise</a:t>
                </a:r>
              </a:p>
            </p:txBody>
          </p:sp>
        </p:grpSp>
      </p:grpSp>
      <p:grpSp>
        <p:nvGrpSpPr>
          <p:cNvPr id="70" name="Group 69"/>
          <p:cNvGrpSpPr/>
          <p:nvPr/>
        </p:nvGrpSpPr>
        <p:grpSpPr>
          <a:xfrm>
            <a:off x="7515414" y="903251"/>
            <a:ext cx="1440180" cy="3687352"/>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6" name="TextBox 75"/>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Prioritized ideas presented to sponsor/s.</a:t>
                </a:r>
              </a:p>
              <a:p>
                <a:pPr marL="214304" indent="-214304">
                  <a:buClr>
                    <a:schemeClr val="accent3"/>
                  </a:buClr>
                  <a:buFont typeface="Wingdings" panose="05000000000000000000" pitchFamily="2" charset="2"/>
                  <a:buChar char="ü"/>
                </a:pPr>
                <a:r>
                  <a:rPr lang="en-US" sz="1050" b="0" dirty="0"/>
                  <a:t>Sponsor assigns next steps for incubation or implementation.</a:t>
                </a:r>
              </a:p>
            </p:txBody>
          </p:sp>
          <p:cxnSp>
            <p:nvCxnSpPr>
              <p:cNvPr id="77" name="Straight Connector 7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1/27 to 2/2</a:t>
                </a:r>
              </a:p>
            </p:txBody>
          </p:sp>
          <p:sp>
            <p:nvSpPr>
              <p:cNvPr id="79" name="TextBox 78"/>
              <p:cNvSpPr txBox="1"/>
              <p:nvPr/>
            </p:nvSpPr>
            <p:spPr>
              <a:xfrm>
                <a:off x="1107852" y="417711"/>
                <a:ext cx="1760095" cy="299737"/>
              </a:xfrm>
              <a:prstGeom prst="rect">
                <a:avLst/>
              </a:prstGeom>
              <a:noFill/>
            </p:spPr>
            <p:txBody>
              <a:bodyPr wrap="none" lIns="0" tIns="0" rIns="0" bIns="0" rtlCol="0">
                <a:spAutoFit/>
              </a:bodyPr>
              <a:lstStyle/>
              <a:p>
                <a:r>
                  <a:rPr lang="en-US" sz="1350" b="1" dirty="0">
                    <a:solidFill>
                      <a:schemeClr val="bg1"/>
                    </a:solidFill>
                    <a:cs typeface="Arial"/>
                  </a:rPr>
                  <a:t>Selection</a:t>
                </a:r>
              </a:p>
            </p:txBody>
          </p:sp>
        </p:grpSp>
      </p:grpSp>
      <p:grpSp>
        <p:nvGrpSpPr>
          <p:cNvPr id="80" name="Group 79"/>
          <p:cNvGrpSpPr/>
          <p:nvPr/>
        </p:nvGrpSpPr>
        <p:grpSpPr>
          <a:xfrm>
            <a:off x="154785" y="903251"/>
            <a:ext cx="1440180" cy="3687352"/>
            <a:chOff x="7915593" y="336984"/>
            <a:chExt cx="3407126" cy="5836054"/>
          </a:xfrm>
        </p:grpSpPr>
        <p:sp>
          <p:nvSpPr>
            <p:cNvPr id="81" name="Rectangle 8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2" name="Group 81"/>
            <p:cNvGrpSpPr/>
            <p:nvPr/>
          </p:nvGrpSpPr>
          <p:grpSpPr>
            <a:xfrm>
              <a:off x="7915593" y="336984"/>
              <a:ext cx="3407126" cy="5836054"/>
              <a:chOff x="874713" y="336984"/>
              <a:chExt cx="3407126" cy="5836054"/>
            </a:xfrm>
          </p:grpSpPr>
          <p:sp>
            <p:nvSpPr>
              <p:cNvPr id="83" name="Rectangle 8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Rectangle 83"/>
              <p:cNvSpPr/>
              <p:nvPr/>
            </p:nvSpPr>
            <p:spPr>
              <a:xfrm>
                <a:off x="874713" y="336984"/>
                <a:ext cx="3407126" cy="864897"/>
              </a:xfrm>
              <a:prstGeom prst="rect">
                <a:avLst/>
              </a:prstGeom>
              <a:solidFill>
                <a:srgbClr val="70707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TextBox 85"/>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Selected individuals seed ideas and test site.</a:t>
                </a:r>
              </a:p>
            </p:txBody>
          </p:sp>
          <p:cxnSp>
            <p:nvCxnSpPr>
              <p:cNvPr id="87" name="Straight Connector 8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1/1 to 1/5</a:t>
                </a:r>
              </a:p>
            </p:txBody>
          </p:sp>
          <p:sp>
            <p:nvSpPr>
              <p:cNvPr id="89" name="TextBox 88"/>
              <p:cNvSpPr txBox="1"/>
              <p:nvPr/>
            </p:nvSpPr>
            <p:spPr>
              <a:xfrm>
                <a:off x="1107852" y="417711"/>
                <a:ext cx="2245058" cy="299737"/>
              </a:xfrm>
              <a:prstGeom prst="rect">
                <a:avLst/>
              </a:prstGeom>
              <a:noFill/>
            </p:spPr>
            <p:txBody>
              <a:bodyPr wrap="none" lIns="0" tIns="0" rIns="0" bIns="0" rtlCol="0">
                <a:spAutoFit/>
              </a:bodyPr>
              <a:lstStyle/>
              <a:p>
                <a:r>
                  <a:rPr lang="en-US" sz="1350" b="1" dirty="0">
                    <a:solidFill>
                      <a:schemeClr val="bg1"/>
                    </a:solidFill>
                    <a:cs typeface="Arial"/>
                  </a:rPr>
                  <a:t>Soft Launch</a:t>
                </a:r>
              </a:p>
            </p:txBody>
          </p:sp>
        </p:grpSp>
      </p:grpSp>
    </p:spTree>
    <p:extLst>
      <p:ext uri="{BB962C8B-B14F-4D97-AF65-F5344CB8AC3E}">
        <p14:creationId xmlns:p14="http://schemas.microsoft.com/office/powerpoint/2010/main" val="361081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pic>
        <p:nvPicPr>
          <p:cNvPr id="2" name="Picture 1">
            <a:extLst>
              <a:ext uri="{FF2B5EF4-FFF2-40B4-BE49-F238E27FC236}">
                <a16:creationId xmlns:a16="http://schemas.microsoft.com/office/drawing/2014/main" id="{E2478652-5321-3941-9B93-4881891CF117}"/>
              </a:ext>
            </a:extLst>
          </p:cNvPr>
          <p:cNvPicPr>
            <a:picLocks noChangeAspect="1"/>
          </p:cNvPicPr>
          <p:nvPr/>
        </p:nvPicPr>
        <p:blipFill rotWithShape="1">
          <a:blip r:embed="rId3"/>
          <a:srcRect b="34133"/>
          <a:stretch/>
        </p:blipFill>
        <p:spPr>
          <a:xfrm>
            <a:off x="867031" y="1029862"/>
            <a:ext cx="7409939" cy="3263357"/>
          </a:xfrm>
          <a:prstGeom prst="rect">
            <a:avLst/>
          </a:prstGeom>
        </p:spPr>
      </p:pic>
    </p:spTree>
    <p:extLst>
      <p:ext uri="{BB962C8B-B14F-4D97-AF65-F5344CB8AC3E}">
        <p14:creationId xmlns:p14="http://schemas.microsoft.com/office/powerpoint/2010/main" val="115810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12544"/>
          <a:stretch/>
        </p:blipFill>
        <p:spPr>
          <a:xfrm>
            <a:off x="0" y="0"/>
            <a:ext cx="9144000" cy="4540101"/>
          </a:xfrm>
          <a:prstGeom prst="rect">
            <a:avLst/>
          </a:prstGeom>
        </p:spPr>
      </p:pic>
      <p:sp>
        <p:nvSpPr>
          <p:cNvPr id="2" name="Content Placeholder 1"/>
          <p:cNvSpPr>
            <a:spLocks noGrp="1"/>
          </p:cNvSpPr>
          <p:nvPr>
            <p:ph idx="4294967295"/>
          </p:nvPr>
        </p:nvSpPr>
        <p:spPr>
          <a:xfrm>
            <a:off x="609600" y="2511973"/>
            <a:ext cx="3478924" cy="1587061"/>
          </a:xfrm>
          <a:solidFill>
            <a:srgbClr val="000000">
              <a:alpha val="74902"/>
            </a:srgbClr>
          </a:solidFill>
        </p:spPr>
        <p:txBody>
          <a:bodyPr lIns="182880" rIns="182880" anchor="ctr" anchorCtr="0">
            <a:normAutofit/>
          </a:bodyPr>
          <a:lstStyle/>
          <a:p>
            <a:pPr marL="0" indent="0">
              <a:buClr>
                <a:schemeClr val="bg1"/>
              </a:buClr>
              <a:buNone/>
            </a:pPr>
            <a:r>
              <a:rPr lang="en-US" sz="2400" dirty="0">
                <a:solidFill>
                  <a:schemeClr val="bg1"/>
                </a:solidFill>
              </a:rPr>
              <a:t>Challenge Moderation Practices</a:t>
            </a:r>
            <a:endParaRPr lang="en-US" sz="1600" dirty="0">
              <a:solidFill>
                <a:schemeClr val="bg1"/>
              </a:solidFill>
            </a:endParaRPr>
          </a:p>
        </p:txBody>
      </p:sp>
    </p:spTree>
    <p:extLst>
      <p:ext uri="{BB962C8B-B14F-4D97-AF65-F5344CB8AC3E}">
        <p14:creationId xmlns:p14="http://schemas.microsoft.com/office/powerpoint/2010/main" val="258006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Moderation</a:t>
            </a:r>
          </a:p>
        </p:txBody>
      </p:sp>
      <p:sp>
        <p:nvSpPr>
          <p:cNvPr id="10" name="Content Placeholder 9"/>
          <p:cNvSpPr>
            <a:spLocks noGrp="1"/>
          </p:cNvSpPr>
          <p:nvPr>
            <p:ph idx="1"/>
          </p:nvPr>
        </p:nvSpPr>
        <p:spPr>
          <a:xfrm>
            <a:off x="657226" y="1314450"/>
            <a:ext cx="4525565" cy="1714500"/>
          </a:xfrm>
        </p:spPr>
        <p:txBody>
          <a:bodyPr numCol="1">
            <a:normAutofit fontScale="92500"/>
          </a:bodyPr>
          <a:lstStyle/>
          <a:p>
            <a:r>
              <a:rPr lang="en-US" dirty="0"/>
              <a:t>Focus – Focus the audience</a:t>
            </a:r>
          </a:p>
          <a:p>
            <a:r>
              <a:rPr lang="en-US" dirty="0"/>
              <a:t>Catalyst – Expand the thinking</a:t>
            </a:r>
          </a:p>
          <a:p>
            <a:r>
              <a:rPr lang="en-US" dirty="0"/>
              <a:t>Nexus – Expand the influence</a:t>
            </a:r>
          </a:p>
        </p:txBody>
      </p:sp>
      <p:sp>
        <p:nvSpPr>
          <p:cNvPr id="12" name="Oval 11"/>
          <p:cNvSpPr/>
          <p:nvPr/>
        </p:nvSpPr>
        <p:spPr>
          <a:xfrm>
            <a:off x="5308287" y="1105956"/>
            <a:ext cx="1363283" cy="1363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350" b="1" dirty="0"/>
              <a:t>Increase</a:t>
            </a:r>
          </a:p>
          <a:p>
            <a:pPr algn="ctr"/>
            <a:r>
              <a:rPr lang="en-US" sz="1350" b="1" dirty="0"/>
              <a:t>Understanding</a:t>
            </a:r>
            <a:endParaRPr lang="en-US" sz="525" dirty="0"/>
          </a:p>
        </p:txBody>
      </p:sp>
      <p:sp>
        <p:nvSpPr>
          <p:cNvPr id="26" name="Text Placeholder 16"/>
          <p:cNvSpPr txBox="1">
            <a:spLocks/>
          </p:cNvSpPr>
          <p:nvPr/>
        </p:nvSpPr>
        <p:spPr>
          <a:xfrm>
            <a:off x="657226" y="2855056"/>
            <a:ext cx="2556089" cy="17145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900" dirty="0"/>
              <a:t>FOCUS THE AUDIENCE</a:t>
            </a:r>
          </a:p>
          <a:p>
            <a:pPr algn="l"/>
            <a:endParaRPr lang="en-US" sz="900" dirty="0"/>
          </a:p>
          <a:p>
            <a:pPr marL="128588" indent="-128588" algn="l">
              <a:buFont typeface="Arial"/>
              <a:buChar char="•"/>
            </a:pPr>
            <a:r>
              <a:rPr lang="en-US" sz="1000" dirty="0"/>
              <a:t>Identify and report out of scope ideas to the Challenge Lead.</a:t>
            </a:r>
          </a:p>
          <a:p>
            <a:pPr marL="128588" indent="-128588" algn="l">
              <a:buFont typeface="Arial"/>
              <a:buChar char="•"/>
            </a:pPr>
            <a:r>
              <a:rPr lang="en-US" sz="1000" dirty="0"/>
              <a:t>Help participants understand comments are for building, voting is for showing support.</a:t>
            </a:r>
          </a:p>
          <a:p>
            <a:pPr marL="128588" indent="-128588" algn="l">
              <a:buFont typeface="Arial"/>
              <a:buChar char="•"/>
            </a:pPr>
            <a:r>
              <a:rPr lang="en-US" sz="1000" dirty="0"/>
              <a:t>Help differentiate between similar ideas and/or report to admin for merging.</a:t>
            </a:r>
          </a:p>
        </p:txBody>
      </p:sp>
      <p:sp>
        <p:nvSpPr>
          <p:cNvPr id="27" name="Text Placeholder 16"/>
          <p:cNvSpPr txBox="1">
            <a:spLocks/>
          </p:cNvSpPr>
          <p:nvPr/>
        </p:nvSpPr>
        <p:spPr>
          <a:xfrm>
            <a:off x="3212144" y="2855056"/>
            <a:ext cx="2566952" cy="1714500"/>
          </a:xfrm>
          <a:prstGeom prst="rect">
            <a:avLst/>
          </a:prstGeom>
          <a:solidFill>
            <a:srgbClr val="515151"/>
          </a:solidFill>
        </p:spPr>
        <p:txBody>
          <a:bodyPr vert="horz" lIns="137160" tIns="137160" rIns="137160" bIns="13716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900" b="0" dirty="0">
                <a:solidFill>
                  <a:schemeClr val="bg1"/>
                </a:solidFill>
              </a:rPr>
              <a:t>EXPAND THE CONCEPT</a:t>
            </a:r>
          </a:p>
          <a:p>
            <a:pPr>
              <a:lnSpc>
                <a:spcPct val="100000"/>
              </a:lnSpc>
              <a:spcBef>
                <a:spcPts val="0"/>
              </a:spcBef>
            </a:pPr>
            <a:endParaRPr lang="en-US" sz="900" b="0" dirty="0">
              <a:solidFill>
                <a:schemeClr val="bg1"/>
              </a:solidFill>
            </a:endParaRPr>
          </a:p>
          <a:p>
            <a:pPr marL="128588" indent="-128588">
              <a:lnSpc>
                <a:spcPct val="100000"/>
              </a:lnSpc>
              <a:spcBef>
                <a:spcPts val="0"/>
              </a:spcBef>
              <a:buFont typeface="Arial"/>
              <a:buChar char="•"/>
            </a:pPr>
            <a:r>
              <a:rPr lang="en-US" sz="1000" b="0" dirty="0">
                <a:solidFill>
                  <a:schemeClr val="lt1"/>
                </a:solidFill>
              </a:rPr>
              <a:t>Help the innovator increase understanding among the audience.</a:t>
            </a:r>
          </a:p>
          <a:p>
            <a:pPr marL="128588" indent="-128588">
              <a:lnSpc>
                <a:spcPct val="100000"/>
              </a:lnSpc>
              <a:spcBef>
                <a:spcPts val="0"/>
              </a:spcBef>
              <a:buFont typeface="Arial"/>
              <a:buChar char="•"/>
            </a:pPr>
            <a:r>
              <a:rPr lang="en-US" sz="1000" b="0" dirty="0">
                <a:solidFill>
                  <a:schemeClr val="lt1"/>
                </a:solidFill>
              </a:rPr>
              <a:t>Help uncover opportunities for expansion in different areas or the idea/business.</a:t>
            </a:r>
          </a:p>
          <a:p>
            <a:pPr marL="128588" indent="-128588">
              <a:lnSpc>
                <a:spcPct val="100000"/>
              </a:lnSpc>
              <a:spcBef>
                <a:spcPts val="0"/>
              </a:spcBef>
              <a:buFont typeface="Arial"/>
              <a:buChar char="•"/>
            </a:pPr>
            <a:r>
              <a:rPr lang="en-US" sz="1000" b="0" dirty="0">
                <a:solidFill>
                  <a:schemeClr val="lt1"/>
                </a:solidFill>
              </a:rPr>
              <a:t>What is the primary advantage of this idea over the current state?</a:t>
            </a:r>
            <a:endParaRPr lang="en-US" sz="1000" b="0" dirty="0">
              <a:solidFill>
                <a:schemeClr val="bg1"/>
              </a:solidFill>
            </a:endParaRPr>
          </a:p>
        </p:txBody>
      </p:sp>
      <p:sp>
        <p:nvSpPr>
          <p:cNvPr id="28" name="Text Placeholder 16"/>
          <p:cNvSpPr txBox="1">
            <a:spLocks/>
          </p:cNvSpPr>
          <p:nvPr/>
        </p:nvSpPr>
        <p:spPr>
          <a:xfrm>
            <a:off x="5777927" y="2855056"/>
            <a:ext cx="2691143" cy="17145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a:t>EXPAND THE INFLUENCE</a:t>
            </a:r>
          </a:p>
          <a:p>
            <a:endParaRPr lang="en-US" sz="900" dirty="0"/>
          </a:p>
          <a:p>
            <a:pPr marL="128588" indent="-128588">
              <a:buFont typeface="Arial"/>
              <a:buChar char="•"/>
            </a:pPr>
            <a:r>
              <a:rPr lang="en-US" sz="1000" dirty="0"/>
              <a:t>To members with related interests.</a:t>
            </a:r>
          </a:p>
          <a:p>
            <a:pPr marL="128588" indent="-128588">
              <a:buFont typeface="Arial"/>
              <a:buChar char="•"/>
            </a:pPr>
            <a:r>
              <a:rPr lang="en-US" sz="1000" dirty="0"/>
              <a:t>To members with valuable perspectives.</a:t>
            </a:r>
          </a:p>
        </p:txBody>
      </p:sp>
      <p:sp>
        <p:nvSpPr>
          <p:cNvPr id="22" name="Oval 21"/>
          <p:cNvSpPr/>
          <p:nvPr/>
        </p:nvSpPr>
        <p:spPr>
          <a:xfrm>
            <a:off x="7105787" y="1078098"/>
            <a:ext cx="1363283" cy="1363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7160" tIns="137160" rIns="137160" bIns="137160" numCol="1" spcCol="0" rtlCol="0" fromWordArt="0" anchor="ctr" anchorCtr="0" forceAA="0" compatLnSpc="1">
            <a:prstTxWarp prst="textNoShape">
              <a:avLst/>
            </a:prstTxWarp>
            <a:noAutofit/>
          </a:bodyPr>
          <a:lstStyle/>
          <a:p>
            <a:pPr lvl="0" algn="ctr"/>
            <a:r>
              <a:rPr lang="en-US" sz="1350" b="1" dirty="0">
                <a:solidFill>
                  <a:prstClr val="white"/>
                </a:solidFill>
              </a:rPr>
              <a:t>Increase</a:t>
            </a:r>
          </a:p>
          <a:p>
            <a:pPr lvl="0" algn="ctr"/>
            <a:r>
              <a:rPr lang="en-US" sz="1350" b="1" dirty="0">
                <a:solidFill>
                  <a:prstClr val="white"/>
                </a:solidFill>
              </a:rPr>
              <a:t>Perspectives</a:t>
            </a:r>
            <a:endParaRPr lang="en-US" sz="525" dirty="0">
              <a:solidFill>
                <a:prstClr val="white"/>
              </a:solidFill>
            </a:endParaRPr>
          </a:p>
        </p:txBody>
      </p:sp>
    </p:spTree>
    <p:extLst>
      <p:ext uri="{BB962C8B-B14F-4D97-AF65-F5344CB8AC3E}">
        <p14:creationId xmlns:p14="http://schemas.microsoft.com/office/powerpoint/2010/main" val="111391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2B1DA-CCD7-0842-AA67-C72738F70150}"/>
              </a:ext>
            </a:extLst>
          </p:cNvPr>
          <p:cNvPicPr>
            <a:picLocks noChangeAspect="1"/>
          </p:cNvPicPr>
          <p:nvPr/>
        </p:nvPicPr>
        <p:blipFill>
          <a:blip r:embed="rId3"/>
          <a:stretch>
            <a:fillRect/>
          </a:stretch>
        </p:blipFill>
        <p:spPr>
          <a:xfrm>
            <a:off x="3628776" y="916485"/>
            <a:ext cx="5257800" cy="4000500"/>
          </a:xfrm>
          <a:prstGeom prst="rect">
            <a:avLst/>
          </a:prstGeom>
        </p:spPr>
      </p:pic>
      <p:sp>
        <p:nvSpPr>
          <p:cNvPr id="10" name="Text Placeholder 9"/>
          <p:cNvSpPr>
            <a:spLocks noGrp="1"/>
          </p:cNvSpPr>
          <p:nvPr>
            <p:ph type="body" sz="half" idx="2"/>
          </p:nvPr>
        </p:nvSpPr>
        <p:spPr/>
        <p:txBody>
          <a:bodyPr/>
          <a:lstStyle/>
          <a:p>
            <a:r>
              <a:rPr lang="en-US" dirty="0"/>
              <a:t>Set a goal for yourself to look at X number of ideas that have not received a lot of engagement to date (e.g., as a function of views, comments, and votes). Use the sorting and filtering features to assist.</a:t>
            </a:r>
          </a:p>
        </p:txBody>
      </p:sp>
      <p:sp>
        <p:nvSpPr>
          <p:cNvPr id="2" name="Title 1"/>
          <p:cNvSpPr>
            <a:spLocks noGrp="1"/>
          </p:cNvSpPr>
          <p:nvPr>
            <p:ph type="title"/>
          </p:nvPr>
        </p:nvSpPr>
        <p:spPr>
          <a:xfrm>
            <a:off x="338328" y="288036"/>
            <a:ext cx="8439912" cy="543154"/>
          </a:xfrm>
        </p:spPr>
        <p:txBody>
          <a:bodyPr/>
          <a:lstStyle/>
          <a:p>
            <a:r>
              <a:rPr lang="en-US" sz="2800" dirty="0"/>
              <a:t>Moderation Practices</a:t>
            </a:r>
          </a:p>
        </p:txBody>
      </p:sp>
    </p:spTree>
    <p:extLst>
      <p:ext uri="{BB962C8B-B14F-4D97-AF65-F5344CB8AC3E}">
        <p14:creationId xmlns:p14="http://schemas.microsoft.com/office/powerpoint/2010/main" val="276742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Moderation Practices</a:t>
            </a:r>
          </a:p>
        </p:txBody>
      </p:sp>
      <p:sp>
        <p:nvSpPr>
          <p:cNvPr id="14" name="Content Placeholder 13"/>
          <p:cNvSpPr>
            <a:spLocks noGrp="1"/>
          </p:cNvSpPr>
          <p:nvPr>
            <p:ph idx="1"/>
          </p:nvPr>
        </p:nvSpPr>
        <p:spPr>
          <a:xfrm>
            <a:off x="657226" y="1610496"/>
            <a:ext cx="3582823" cy="961254"/>
          </a:xfrm>
        </p:spPr>
        <p:txBody>
          <a:bodyPr numCol="1">
            <a:noAutofit/>
          </a:bodyPr>
          <a:lstStyle/>
          <a:p>
            <a:pPr marL="258366" lvl="1" indent="-257175">
              <a:buClr>
                <a:schemeClr val="tx2"/>
              </a:buClr>
              <a:buFont typeface="+mj-lt"/>
              <a:buAutoNum type="arabicPeriod"/>
            </a:pPr>
            <a:r>
              <a:rPr lang="en-US" sz="1200" dirty="0"/>
              <a:t>Share </a:t>
            </a:r>
          </a:p>
          <a:p>
            <a:pPr marL="258366" lvl="1" indent="-257175">
              <a:buClr>
                <a:schemeClr val="tx2"/>
              </a:buClr>
              <a:buFont typeface="+mj-lt"/>
              <a:buAutoNum type="arabicPeriod"/>
            </a:pPr>
            <a:r>
              <a:rPr lang="en-US" sz="1200" dirty="0"/>
              <a:t>Comment</a:t>
            </a:r>
          </a:p>
          <a:p>
            <a:pPr marL="258366" lvl="1" indent="-257175">
              <a:buClr>
                <a:schemeClr val="tx2"/>
              </a:buClr>
              <a:buFont typeface="+mj-lt"/>
              <a:buAutoNum type="arabicPeriod"/>
            </a:pPr>
            <a:r>
              <a:rPr lang="en-US" sz="1200" dirty="0"/>
              <a:t>Follow</a:t>
            </a:r>
          </a:p>
        </p:txBody>
      </p:sp>
      <p:sp>
        <p:nvSpPr>
          <p:cNvPr id="26" name="TextBox 25"/>
          <p:cNvSpPr txBox="1"/>
          <p:nvPr/>
        </p:nvSpPr>
        <p:spPr>
          <a:xfrm>
            <a:off x="657227" y="861061"/>
            <a:ext cx="2570990" cy="507831"/>
          </a:xfrm>
          <a:prstGeom prst="rect">
            <a:avLst/>
          </a:prstGeom>
          <a:noFill/>
        </p:spPr>
        <p:txBody>
          <a:bodyPr wrap="square" lIns="0" tIns="0" rIns="0" bIns="0" numCol="1" rtlCol="0" anchor="t">
            <a:spAutoFit/>
          </a:bodyPr>
          <a:lstStyle/>
          <a:p>
            <a:r>
              <a:rPr lang="en-US" sz="1650" dirty="0">
                <a:solidFill>
                  <a:schemeClr val="tx2"/>
                </a:solidFill>
              </a:rPr>
              <a:t>The primary tools needed for Moderation</a:t>
            </a:r>
          </a:p>
        </p:txBody>
      </p:sp>
      <p:sp>
        <p:nvSpPr>
          <p:cNvPr id="8" name="TextBox 7"/>
          <p:cNvSpPr txBox="1"/>
          <p:nvPr/>
        </p:nvSpPr>
        <p:spPr>
          <a:xfrm>
            <a:off x="657226" y="2953322"/>
            <a:ext cx="2891118" cy="369332"/>
          </a:xfrm>
          <a:prstGeom prst="rect">
            <a:avLst/>
          </a:prstGeom>
          <a:noFill/>
        </p:spPr>
        <p:txBody>
          <a:bodyPr wrap="square" lIns="0" tIns="0" rIns="0" bIns="0" numCol="1" rtlCol="0">
            <a:spAutoFit/>
          </a:bodyPr>
          <a:lstStyle/>
          <a:p>
            <a:r>
              <a:rPr lang="en-US" sz="1200" dirty="0">
                <a:solidFill>
                  <a:schemeClr val="accent1"/>
                </a:solidFill>
              </a:rPr>
              <a:t>Use @ mentions to notify someone in the comment thread.</a:t>
            </a:r>
          </a:p>
        </p:txBody>
      </p:sp>
      <p:pic>
        <p:nvPicPr>
          <p:cNvPr id="3" name="Picture 2">
            <a:extLst>
              <a:ext uri="{FF2B5EF4-FFF2-40B4-BE49-F238E27FC236}">
                <a16:creationId xmlns:a16="http://schemas.microsoft.com/office/drawing/2014/main" id="{CF846FF1-77C4-B243-92CD-7A884AC4FCDD}"/>
              </a:ext>
            </a:extLst>
          </p:cNvPr>
          <p:cNvPicPr>
            <a:picLocks noChangeAspect="1"/>
          </p:cNvPicPr>
          <p:nvPr/>
        </p:nvPicPr>
        <p:blipFill>
          <a:blip r:embed="rId3"/>
          <a:stretch>
            <a:fillRect/>
          </a:stretch>
        </p:blipFill>
        <p:spPr>
          <a:xfrm>
            <a:off x="4219573" y="892463"/>
            <a:ext cx="4267200" cy="3403600"/>
          </a:xfrm>
          <a:prstGeom prst="rect">
            <a:avLst/>
          </a:prstGeom>
        </p:spPr>
      </p:pic>
    </p:spTree>
    <p:extLst>
      <p:ext uri="{BB962C8B-B14F-4D97-AF65-F5344CB8AC3E}">
        <p14:creationId xmlns:p14="http://schemas.microsoft.com/office/powerpoint/2010/main" val="3712715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2016-05">
  <a:themeElements>
    <a:clrScheme name="Planview Corporate 2016">
      <a:dk1>
        <a:srgbClr val="333333"/>
      </a:dk1>
      <a:lt1>
        <a:srgbClr val="FFFFFF"/>
      </a:lt1>
      <a:dk2>
        <a:srgbClr val="333333"/>
      </a:dk2>
      <a:lt2>
        <a:srgbClr val="FFFFFF"/>
      </a:lt2>
      <a:accent1>
        <a:srgbClr val="618DB4"/>
      </a:accent1>
      <a:accent2>
        <a:srgbClr val="8AB98E"/>
      </a:accent2>
      <a:accent3>
        <a:srgbClr val="FBAF5F"/>
      </a:accent3>
      <a:accent4>
        <a:srgbClr val="FCDB5E"/>
      </a:accent4>
      <a:accent5>
        <a:srgbClr val="BA8AA4"/>
      </a:accent5>
      <a:accent6>
        <a:srgbClr val="D46464"/>
      </a:accent6>
      <a:hlink>
        <a:srgbClr val="0000FF"/>
      </a:hlink>
      <a:folHlink>
        <a:srgbClr val="800080"/>
      </a:folHlink>
    </a:clrScheme>
    <a:fontScheme name="Planview 201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Corporate-Template-2018(2).potx [Read-Only]" id="{B25ED0F5-BC5B-4F86-BCD8-2A68D8F52182}" vid="{0E9C60B9-508E-4034-853A-886CD11CA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430</TotalTime>
  <Words>2371</Words>
  <Application>Microsoft Macintosh PowerPoint</Application>
  <PresentationFormat>On-screen Show (16:9)</PresentationFormat>
  <Paragraphs>165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LT Std 35 Light</vt:lpstr>
      <vt:lpstr>Calibri</vt:lpstr>
      <vt:lpstr>Wingdings</vt:lpstr>
      <vt:lpstr>Planview-2016-05</vt:lpstr>
      <vt:lpstr>Spigit Office Hours</vt:lpstr>
      <vt:lpstr>PowerPoint Presentation</vt:lpstr>
      <vt:lpstr>Available Resources</vt:lpstr>
      <vt:lpstr>Typical Challenge Flow</vt:lpstr>
      <vt:lpstr>Challenge Question</vt:lpstr>
      <vt:lpstr>PowerPoint Presentation</vt:lpstr>
      <vt:lpstr>Principles of Challenge Moderation</vt:lpstr>
      <vt:lpstr>Moderation Practices</vt:lpstr>
      <vt:lpstr>Moderation Practices</vt:lpstr>
      <vt:lpstr>Moderation Practices</vt:lpstr>
      <vt:lpstr>Scenarios</vt:lpstr>
      <vt:lpstr>Scenario 1: the case of the well-formed idea</vt:lpstr>
      <vt:lpstr>Scenario 1: a moderator action</vt:lpstr>
      <vt:lpstr>Scenario 2: The case of the facile response</vt:lpstr>
      <vt:lpstr>Scenario 2: a moderator action</vt:lpstr>
      <vt:lpstr>Scenario 3: The case of a call for help</vt:lpstr>
      <vt:lpstr>Scenario 3: a moderator action</vt:lpstr>
      <vt:lpstr>Scenario 4: the case of the duplicate idea</vt:lpstr>
      <vt:lpstr>Scenario 4: a moderator action</vt:lpstr>
      <vt:lpstr>Scenario 5: the case of the off-topic idea</vt:lpstr>
      <vt:lpstr>Scenario 5: a moderator action</vt:lpstr>
      <vt:lpstr>PowerPoint Presentation</vt:lpstr>
      <vt:lpstr>Open Question and Answer Period</vt:lpstr>
    </vt:vector>
  </TitlesOfParts>
  <Company>Planview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Realizing the Resource Potential of Every Organization</dc:title>
  <dc:creator>Barron Fujimoto</dc:creator>
  <cp:lastModifiedBy>Scott Kinnear</cp:lastModifiedBy>
  <cp:revision>45</cp:revision>
  <cp:lastPrinted>2014-11-05T21:33:59Z</cp:lastPrinted>
  <dcterms:created xsi:type="dcterms:W3CDTF">2019-01-03T18:06:15Z</dcterms:created>
  <dcterms:modified xsi:type="dcterms:W3CDTF">2019-02-11T23:01:53Z</dcterms:modified>
</cp:coreProperties>
</file>