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2" r:id="rId2"/>
    <p:sldId id="299" r:id="rId3"/>
    <p:sldId id="324" r:id="rId4"/>
    <p:sldId id="339" r:id="rId5"/>
    <p:sldId id="338" r:id="rId6"/>
    <p:sldId id="350" r:id="rId7"/>
    <p:sldId id="347" r:id="rId8"/>
    <p:sldId id="349" r:id="rId9"/>
    <p:sldId id="342" r:id="rId10"/>
    <p:sldId id="343" r:id="rId11"/>
    <p:sldId id="341" r:id="rId12"/>
    <p:sldId id="346" r:id="rId13"/>
    <p:sldId id="345" r:id="rId14"/>
    <p:sldId id="340" r:id="rId15"/>
    <p:sldId id="344" r:id="rId16"/>
    <p:sldId id="326" r:id="rId17"/>
    <p:sldId id="348" r:id="rId18"/>
    <p:sldId id="351" r:id="rId19"/>
    <p:sldId id="3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79303" autoAdjust="0"/>
  </p:normalViewPr>
  <p:slideViewPr>
    <p:cSldViewPr>
      <p:cViewPr varScale="1">
        <p:scale>
          <a:sx n="61" d="100"/>
          <a:sy n="61" d="100"/>
        </p:scale>
        <p:origin x="165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955" y="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D2A44-31B2-4685-8B67-4F16D6EFFF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77E3D-2CA9-4A03-ACBF-F8E28E6FF8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4A29-B576-4370-8189-DCE38D4D1A6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BF43-E173-4922-B523-EA2CA1D1CE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3F8C8-F1BC-4E6D-86B0-1529715EB7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5A05B-C981-4075-BB49-5FEEDCD1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533400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048000"/>
            <a:ext cx="5943600" cy="55626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7200" y="8763000"/>
            <a:ext cx="4724400" cy="1143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74589" y="8763000"/>
            <a:ext cx="826211" cy="1143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A8A687C-D669-4948-9E53-59CC27F95C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29200" y="609600"/>
            <a:ext cx="1257279" cy="374849"/>
            <a:chOff x="3103563" y="2538413"/>
            <a:chExt cx="5984876" cy="1784350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103563" y="2538413"/>
              <a:ext cx="1836738" cy="1784350"/>
            </a:xfrm>
            <a:custGeom>
              <a:avLst/>
              <a:gdLst>
                <a:gd name="T0" fmla="*/ 151 w 489"/>
                <a:gd name="T1" fmla="*/ 473 h 473"/>
                <a:gd name="T2" fmla="*/ 311 w 489"/>
                <a:gd name="T3" fmla="*/ 473 h 473"/>
                <a:gd name="T4" fmla="*/ 335 w 489"/>
                <a:gd name="T5" fmla="*/ 432 h 473"/>
                <a:gd name="T6" fmla="*/ 307 w 489"/>
                <a:gd name="T7" fmla="*/ 383 h 473"/>
                <a:gd name="T8" fmla="*/ 151 w 489"/>
                <a:gd name="T9" fmla="*/ 473 h 473"/>
                <a:gd name="T10" fmla="*/ 240 w 489"/>
                <a:gd name="T11" fmla="*/ 292 h 473"/>
                <a:gd name="T12" fmla="*/ 226 w 489"/>
                <a:gd name="T13" fmla="*/ 290 h 473"/>
                <a:gd name="T14" fmla="*/ 136 w 489"/>
                <a:gd name="T15" fmla="*/ 447 h 473"/>
                <a:gd name="T16" fmla="*/ 292 w 489"/>
                <a:gd name="T17" fmla="*/ 357 h 473"/>
                <a:gd name="T18" fmla="*/ 254 w 489"/>
                <a:gd name="T19" fmla="*/ 290 h 473"/>
                <a:gd name="T20" fmla="*/ 240 w 489"/>
                <a:gd name="T21" fmla="*/ 292 h 473"/>
                <a:gd name="T22" fmla="*/ 333 w 489"/>
                <a:gd name="T23" fmla="*/ 368 h 473"/>
                <a:gd name="T24" fmla="*/ 361 w 489"/>
                <a:gd name="T25" fmla="*/ 417 h 473"/>
                <a:gd name="T26" fmla="*/ 410 w 489"/>
                <a:gd name="T27" fmla="*/ 416 h 473"/>
                <a:gd name="T28" fmla="*/ 489 w 489"/>
                <a:gd name="T29" fmla="*/ 278 h 473"/>
                <a:gd name="T30" fmla="*/ 333 w 489"/>
                <a:gd name="T31" fmla="*/ 368 h 473"/>
                <a:gd name="T32" fmla="*/ 24 w 489"/>
                <a:gd name="T33" fmla="*/ 252 h 473"/>
                <a:gd name="T34" fmla="*/ 0 w 489"/>
                <a:gd name="T35" fmla="*/ 294 h 473"/>
                <a:gd name="T36" fmla="*/ 80 w 489"/>
                <a:gd name="T37" fmla="*/ 432 h 473"/>
                <a:gd name="T38" fmla="*/ 80 w 489"/>
                <a:gd name="T39" fmla="*/ 252 h 473"/>
                <a:gd name="T40" fmla="*/ 24 w 489"/>
                <a:gd name="T41" fmla="*/ 252 h 473"/>
                <a:gd name="T42" fmla="*/ 110 w 489"/>
                <a:gd name="T43" fmla="*/ 252 h 473"/>
                <a:gd name="T44" fmla="*/ 110 w 489"/>
                <a:gd name="T45" fmla="*/ 432 h 473"/>
                <a:gd name="T46" fmla="*/ 200 w 489"/>
                <a:gd name="T47" fmla="*/ 275 h 473"/>
                <a:gd name="T48" fmla="*/ 187 w 489"/>
                <a:gd name="T49" fmla="*/ 252 h 473"/>
                <a:gd name="T50" fmla="*/ 110 w 489"/>
                <a:gd name="T51" fmla="*/ 252 h 473"/>
                <a:gd name="T52" fmla="*/ 293 w 489"/>
                <a:gd name="T53" fmla="*/ 252 h 473"/>
                <a:gd name="T54" fmla="*/ 280 w 489"/>
                <a:gd name="T55" fmla="*/ 275 h 473"/>
                <a:gd name="T56" fmla="*/ 318 w 489"/>
                <a:gd name="T57" fmla="*/ 342 h 473"/>
                <a:gd name="T58" fmla="*/ 474 w 489"/>
                <a:gd name="T59" fmla="*/ 252 h 473"/>
                <a:gd name="T60" fmla="*/ 293 w 489"/>
                <a:gd name="T61" fmla="*/ 252 h 473"/>
                <a:gd name="T62" fmla="*/ 280 w 489"/>
                <a:gd name="T63" fmla="*/ 198 h 473"/>
                <a:gd name="T64" fmla="*/ 293 w 489"/>
                <a:gd name="T65" fmla="*/ 222 h 473"/>
                <a:gd name="T66" fmla="*/ 474 w 489"/>
                <a:gd name="T67" fmla="*/ 222 h 473"/>
                <a:gd name="T68" fmla="*/ 318 w 489"/>
                <a:gd name="T69" fmla="*/ 131 h 473"/>
                <a:gd name="T70" fmla="*/ 280 w 489"/>
                <a:gd name="T71" fmla="*/ 198 h 473"/>
                <a:gd name="T72" fmla="*/ 333 w 489"/>
                <a:gd name="T73" fmla="*/ 105 h 473"/>
                <a:gd name="T74" fmla="*/ 489 w 489"/>
                <a:gd name="T75" fmla="*/ 196 h 473"/>
                <a:gd name="T76" fmla="*/ 410 w 489"/>
                <a:gd name="T77" fmla="*/ 57 h 473"/>
                <a:gd name="T78" fmla="*/ 361 w 489"/>
                <a:gd name="T79" fmla="*/ 57 h 473"/>
                <a:gd name="T80" fmla="*/ 333 w 489"/>
                <a:gd name="T81" fmla="*/ 105 h 473"/>
                <a:gd name="T82" fmla="*/ 0 w 489"/>
                <a:gd name="T83" fmla="*/ 180 h 473"/>
                <a:gd name="T84" fmla="*/ 24 w 489"/>
                <a:gd name="T85" fmla="*/ 222 h 473"/>
                <a:gd name="T86" fmla="*/ 80 w 489"/>
                <a:gd name="T87" fmla="*/ 222 h 473"/>
                <a:gd name="T88" fmla="*/ 80 w 489"/>
                <a:gd name="T89" fmla="*/ 41 h 473"/>
                <a:gd name="T90" fmla="*/ 0 w 489"/>
                <a:gd name="T91" fmla="*/ 180 h 473"/>
                <a:gd name="T92" fmla="*/ 110 w 489"/>
                <a:gd name="T93" fmla="*/ 222 h 473"/>
                <a:gd name="T94" fmla="*/ 187 w 489"/>
                <a:gd name="T95" fmla="*/ 222 h 473"/>
                <a:gd name="T96" fmla="*/ 200 w 489"/>
                <a:gd name="T97" fmla="*/ 198 h 473"/>
                <a:gd name="T98" fmla="*/ 110 w 489"/>
                <a:gd name="T99" fmla="*/ 41 h 473"/>
                <a:gd name="T100" fmla="*/ 110 w 489"/>
                <a:gd name="T101" fmla="*/ 222 h 473"/>
                <a:gd name="T102" fmla="*/ 226 w 489"/>
                <a:gd name="T103" fmla="*/ 183 h 473"/>
                <a:gd name="T104" fmla="*/ 240 w 489"/>
                <a:gd name="T105" fmla="*/ 181 h 473"/>
                <a:gd name="T106" fmla="*/ 254 w 489"/>
                <a:gd name="T107" fmla="*/ 183 h 473"/>
                <a:gd name="T108" fmla="*/ 292 w 489"/>
                <a:gd name="T109" fmla="*/ 116 h 473"/>
                <a:gd name="T110" fmla="*/ 136 w 489"/>
                <a:gd name="T111" fmla="*/ 26 h 473"/>
                <a:gd name="T112" fmla="*/ 226 w 489"/>
                <a:gd name="T113" fmla="*/ 183 h 473"/>
                <a:gd name="T114" fmla="*/ 151 w 489"/>
                <a:gd name="T115" fmla="*/ 0 h 473"/>
                <a:gd name="T116" fmla="*/ 307 w 489"/>
                <a:gd name="T117" fmla="*/ 90 h 473"/>
                <a:gd name="T118" fmla="*/ 335 w 489"/>
                <a:gd name="T119" fmla="*/ 42 h 473"/>
                <a:gd name="T120" fmla="*/ 311 w 489"/>
                <a:gd name="T121" fmla="*/ 0 h 473"/>
                <a:gd name="T122" fmla="*/ 151 w 489"/>
                <a:gd name="T1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" h="473">
                  <a:moveTo>
                    <a:pt x="151" y="473"/>
                  </a:moveTo>
                  <a:cubicBezTo>
                    <a:pt x="311" y="473"/>
                    <a:pt x="311" y="473"/>
                    <a:pt x="311" y="473"/>
                  </a:cubicBezTo>
                  <a:cubicBezTo>
                    <a:pt x="314" y="457"/>
                    <a:pt x="323" y="443"/>
                    <a:pt x="335" y="432"/>
                  </a:cubicBezTo>
                  <a:cubicBezTo>
                    <a:pt x="307" y="383"/>
                    <a:pt x="307" y="383"/>
                    <a:pt x="307" y="383"/>
                  </a:cubicBezTo>
                  <a:lnTo>
                    <a:pt x="151" y="473"/>
                  </a:lnTo>
                  <a:close/>
                  <a:moveTo>
                    <a:pt x="240" y="292"/>
                  </a:moveTo>
                  <a:cubicBezTo>
                    <a:pt x="235" y="292"/>
                    <a:pt x="231" y="291"/>
                    <a:pt x="226" y="290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292" y="357"/>
                    <a:pt x="292" y="357"/>
                    <a:pt x="292" y="357"/>
                  </a:cubicBezTo>
                  <a:cubicBezTo>
                    <a:pt x="254" y="290"/>
                    <a:pt x="254" y="290"/>
                    <a:pt x="254" y="290"/>
                  </a:cubicBezTo>
                  <a:cubicBezTo>
                    <a:pt x="249" y="291"/>
                    <a:pt x="245" y="292"/>
                    <a:pt x="240" y="292"/>
                  </a:cubicBezTo>
                  <a:moveTo>
                    <a:pt x="333" y="368"/>
                  </a:moveTo>
                  <a:cubicBezTo>
                    <a:pt x="361" y="417"/>
                    <a:pt x="361" y="417"/>
                    <a:pt x="361" y="417"/>
                  </a:cubicBezTo>
                  <a:cubicBezTo>
                    <a:pt x="377" y="411"/>
                    <a:pt x="394" y="411"/>
                    <a:pt x="410" y="416"/>
                  </a:cubicBezTo>
                  <a:cubicBezTo>
                    <a:pt x="489" y="278"/>
                    <a:pt x="489" y="278"/>
                    <a:pt x="489" y="278"/>
                  </a:cubicBezTo>
                  <a:lnTo>
                    <a:pt x="333" y="368"/>
                  </a:lnTo>
                  <a:close/>
                  <a:moveTo>
                    <a:pt x="24" y="252"/>
                  </a:moveTo>
                  <a:cubicBezTo>
                    <a:pt x="20" y="268"/>
                    <a:pt x="12" y="283"/>
                    <a:pt x="0" y="294"/>
                  </a:cubicBezTo>
                  <a:cubicBezTo>
                    <a:pt x="80" y="432"/>
                    <a:pt x="80" y="432"/>
                    <a:pt x="80" y="432"/>
                  </a:cubicBezTo>
                  <a:cubicBezTo>
                    <a:pt x="80" y="252"/>
                    <a:pt x="80" y="252"/>
                    <a:pt x="80" y="252"/>
                  </a:cubicBezTo>
                  <a:lnTo>
                    <a:pt x="24" y="252"/>
                  </a:lnTo>
                  <a:close/>
                  <a:moveTo>
                    <a:pt x="110" y="252"/>
                  </a:moveTo>
                  <a:cubicBezTo>
                    <a:pt x="110" y="432"/>
                    <a:pt x="110" y="432"/>
                    <a:pt x="110" y="432"/>
                  </a:cubicBezTo>
                  <a:cubicBezTo>
                    <a:pt x="200" y="275"/>
                    <a:pt x="200" y="275"/>
                    <a:pt x="200" y="275"/>
                  </a:cubicBezTo>
                  <a:cubicBezTo>
                    <a:pt x="194" y="269"/>
                    <a:pt x="189" y="261"/>
                    <a:pt x="187" y="252"/>
                  </a:cubicBezTo>
                  <a:lnTo>
                    <a:pt x="110" y="252"/>
                  </a:lnTo>
                  <a:close/>
                  <a:moveTo>
                    <a:pt x="293" y="252"/>
                  </a:moveTo>
                  <a:cubicBezTo>
                    <a:pt x="291" y="261"/>
                    <a:pt x="286" y="269"/>
                    <a:pt x="280" y="275"/>
                  </a:cubicBezTo>
                  <a:cubicBezTo>
                    <a:pt x="318" y="342"/>
                    <a:pt x="318" y="342"/>
                    <a:pt x="318" y="342"/>
                  </a:cubicBezTo>
                  <a:cubicBezTo>
                    <a:pt x="474" y="252"/>
                    <a:pt x="474" y="252"/>
                    <a:pt x="474" y="252"/>
                  </a:cubicBezTo>
                  <a:lnTo>
                    <a:pt x="293" y="252"/>
                  </a:lnTo>
                  <a:close/>
                  <a:moveTo>
                    <a:pt x="280" y="198"/>
                  </a:moveTo>
                  <a:cubicBezTo>
                    <a:pt x="286" y="205"/>
                    <a:pt x="291" y="213"/>
                    <a:pt x="293" y="222"/>
                  </a:cubicBezTo>
                  <a:cubicBezTo>
                    <a:pt x="474" y="222"/>
                    <a:pt x="474" y="222"/>
                    <a:pt x="474" y="222"/>
                  </a:cubicBezTo>
                  <a:cubicBezTo>
                    <a:pt x="318" y="131"/>
                    <a:pt x="318" y="131"/>
                    <a:pt x="318" y="131"/>
                  </a:cubicBezTo>
                  <a:lnTo>
                    <a:pt x="280" y="198"/>
                  </a:lnTo>
                  <a:close/>
                  <a:moveTo>
                    <a:pt x="333" y="105"/>
                  </a:moveTo>
                  <a:cubicBezTo>
                    <a:pt x="489" y="196"/>
                    <a:pt x="489" y="196"/>
                    <a:pt x="489" y="196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394" y="62"/>
                    <a:pt x="377" y="62"/>
                    <a:pt x="361" y="57"/>
                  </a:cubicBezTo>
                  <a:lnTo>
                    <a:pt x="333" y="105"/>
                  </a:lnTo>
                  <a:close/>
                  <a:moveTo>
                    <a:pt x="0" y="180"/>
                  </a:moveTo>
                  <a:cubicBezTo>
                    <a:pt x="12" y="190"/>
                    <a:pt x="20" y="205"/>
                    <a:pt x="24" y="222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0" y="180"/>
                  </a:lnTo>
                  <a:close/>
                  <a:moveTo>
                    <a:pt x="110" y="222"/>
                  </a:moveTo>
                  <a:cubicBezTo>
                    <a:pt x="187" y="222"/>
                    <a:pt x="187" y="222"/>
                    <a:pt x="187" y="222"/>
                  </a:cubicBezTo>
                  <a:cubicBezTo>
                    <a:pt x="189" y="213"/>
                    <a:pt x="194" y="205"/>
                    <a:pt x="200" y="198"/>
                  </a:cubicBezTo>
                  <a:cubicBezTo>
                    <a:pt x="110" y="41"/>
                    <a:pt x="110" y="41"/>
                    <a:pt x="110" y="41"/>
                  </a:cubicBezTo>
                  <a:lnTo>
                    <a:pt x="110" y="222"/>
                  </a:lnTo>
                  <a:close/>
                  <a:moveTo>
                    <a:pt x="226" y="183"/>
                  </a:moveTo>
                  <a:cubicBezTo>
                    <a:pt x="231" y="182"/>
                    <a:pt x="235" y="181"/>
                    <a:pt x="240" y="181"/>
                  </a:cubicBezTo>
                  <a:cubicBezTo>
                    <a:pt x="245" y="181"/>
                    <a:pt x="249" y="182"/>
                    <a:pt x="254" y="183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136" y="26"/>
                    <a:pt x="136" y="26"/>
                    <a:pt x="136" y="26"/>
                  </a:cubicBezTo>
                  <a:lnTo>
                    <a:pt x="226" y="183"/>
                  </a:lnTo>
                  <a:close/>
                  <a:moveTo>
                    <a:pt x="151" y="0"/>
                  </a:moveTo>
                  <a:cubicBezTo>
                    <a:pt x="307" y="90"/>
                    <a:pt x="307" y="90"/>
                    <a:pt x="307" y="90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23" y="31"/>
                    <a:pt x="314" y="16"/>
                    <a:pt x="311" y="0"/>
                  </a:cubicBezTo>
                  <a:lnTo>
                    <a:pt x="1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D037"/>
                </a:gs>
                <a:gs pos="100000">
                  <a:srgbClr val="FFB615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229226" y="2957513"/>
              <a:ext cx="571500" cy="946150"/>
            </a:xfrm>
            <a:custGeom>
              <a:avLst/>
              <a:gdLst>
                <a:gd name="T0" fmla="*/ 84 w 152"/>
                <a:gd name="T1" fmla="*/ 112 h 251"/>
                <a:gd name="T2" fmla="*/ 33 w 152"/>
                <a:gd name="T3" fmla="*/ 66 h 251"/>
                <a:gd name="T4" fmla="*/ 81 w 152"/>
                <a:gd name="T5" fmla="*/ 27 h 251"/>
                <a:gd name="T6" fmla="*/ 132 w 152"/>
                <a:gd name="T7" fmla="*/ 47 h 251"/>
                <a:gd name="T8" fmla="*/ 134 w 152"/>
                <a:gd name="T9" fmla="*/ 49 h 251"/>
                <a:gd name="T10" fmla="*/ 148 w 152"/>
                <a:gd name="T11" fmla="*/ 25 h 251"/>
                <a:gd name="T12" fmla="*/ 147 w 152"/>
                <a:gd name="T13" fmla="*/ 24 h 251"/>
                <a:gd name="T14" fmla="*/ 81 w 152"/>
                <a:gd name="T15" fmla="*/ 0 h 251"/>
                <a:gd name="T16" fmla="*/ 5 w 152"/>
                <a:gd name="T17" fmla="*/ 67 h 251"/>
                <a:gd name="T18" fmla="*/ 70 w 152"/>
                <a:gd name="T19" fmla="*/ 135 h 251"/>
                <a:gd name="T20" fmla="*/ 124 w 152"/>
                <a:gd name="T21" fmla="*/ 185 h 251"/>
                <a:gd name="T22" fmla="*/ 79 w 152"/>
                <a:gd name="T23" fmla="*/ 224 h 251"/>
                <a:gd name="T24" fmla="*/ 18 w 152"/>
                <a:gd name="T25" fmla="*/ 199 h 251"/>
                <a:gd name="T26" fmla="*/ 16 w 152"/>
                <a:gd name="T27" fmla="*/ 197 h 251"/>
                <a:gd name="T28" fmla="*/ 0 w 152"/>
                <a:gd name="T29" fmla="*/ 218 h 251"/>
                <a:gd name="T30" fmla="*/ 1 w 152"/>
                <a:gd name="T31" fmla="*/ 220 h 251"/>
                <a:gd name="T32" fmla="*/ 78 w 152"/>
                <a:gd name="T33" fmla="*/ 251 h 251"/>
                <a:gd name="T34" fmla="*/ 152 w 152"/>
                <a:gd name="T35" fmla="*/ 184 h 251"/>
                <a:gd name="T36" fmla="*/ 84 w 152"/>
                <a:gd name="T37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251">
                  <a:moveTo>
                    <a:pt x="84" y="112"/>
                  </a:moveTo>
                  <a:cubicBezTo>
                    <a:pt x="57" y="100"/>
                    <a:pt x="33" y="90"/>
                    <a:pt x="33" y="66"/>
                  </a:cubicBezTo>
                  <a:cubicBezTo>
                    <a:pt x="33" y="47"/>
                    <a:pt x="51" y="27"/>
                    <a:pt x="81" y="27"/>
                  </a:cubicBezTo>
                  <a:cubicBezTo>
                    <a:pt x="111" y="27"/>
                    <a:pt x="132" y="46"/>
                    <a:pt x="132" y="47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6" y="23"/>
                    <a:pt x="123" y="0"/>
                    <a:pt x="81" y="0"/>
                  </a:cubicBezTo>
                  <a:cubicBezTo>
                    <a:pt x="39" y="0"/>
                    <a:pt x="5" y="29"/>
                    <a:pt x="5" y="67"/>
                  </a:cubicBezTo>
                  <a:cubicBezTo>
                    <a:pt x="5" y="107"/>
                    <a:pt x="40" y="122"/>
                    <a:pt x="70" y="135"/>
                  </a:cubicBezTo>
                  <a:cubicBezTo>
                    <a:pt x="98" y="147"/>
                    <a:pt x="124" y="158"/>
                    <a:pt x="124" y="185"/>
                  </a:cubicBezTo>
                  <a:cubicBezTo>
                    <a:pt x="124" y="208"/>
                    <a:pt x="105" y="224"/>
                    <a:pt x="79" y="224"/>
                  </a:cubicBezTo>
                  <a:cubicBezTo>
                    <a:pt x="42" y="224"/>
                    <a:pt x="18" y="199"/>
                    <a:pt x="18" y="199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2" y="221"/>
                    <a:pt x="29" y="251"/>
                    <a:pt x="78" y="251"/>
                  </a:cubicBezTo>
                  <a:cubicBezTo>
                    <a:pt x="122" y="251"/>
                    <a:pt x="152" y="224"/>
                    <a:pt x="152" y="184"/>
                  </a:cubicBezTo>
                  <a:cubicBezTo>
                    <a:pt x="152" y="141"/>
                    <a:pt x="116" y="126"/>
                    <a:pt x="84" y="112"/>
                  </a:cubicBezTo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5995988" y="2971801"/>
              <a:ext cx="601663" cy="917575"/>
            </a:xfrm>
            <a:custGeom>
              <a:avLst/>
              <a:gdLst>
                <a:gd name="T0" fmla="*/ 28 w 160"/>
                <a:gd name="T1" fmla="*/ 26 h 243"/>
                <a:gd name="T2" fmla="*/ 82 w 160"/>
                <a:gd name="T3" fmla="*/ 26 h 243"/>
                <a:gd name="T4" fmla="*/ 132 w 160"/>
                <a:gd name="T5" fmla="*/ 74 h 243"/>
                <a:gd name="T6" fmla="*/ 81 w 160"/>
                <a:gd name="T7" fmla="*/ 124 h 243"/>
                <a:gd name="T8" fmla="*/ 28 w 160"/>
                <a:gd name="T9" fmla="*/ 124 h 243"/>
                <a:gd name="T10" fmla="*/ 28 w 160"/>
                <a:gd name="T11" fmla="*/ 26 h 243"/>
                <a:gd name="T12" fmla="*/ 84 w 160"/>
                <a:gd name="T13" fmla="*/ 0 h 243"/>
                <a:gd name="T14" fmla="*/ 0 w 160"/>
                <a:gd name="T15" fmla="*/ 0 h 243"/>
                <a:gd name="T16" fmla="*/ 0 w 160"/>
                <a:gd name="T17" fmla="*/ 243 h 243"/>
                <a:gd name="T18" fmla="*/ 28 w 160"/>
                <a:gd name="T19" fmla="*/ 243 h 243"/>
                <a:gd name="T20" fmla="*/ 28 w 160"/>
                <a:gd name="T21" fmla="*/ 149 h 243"/>
                <a:gd name="T22" fmla="*/ 84 w 160"/>
                <a:gd name="T23" fmla="*/ 149 h 243"/>
                <a:gd name="T24" fmla="*/ 160 w 160"/>
                <a:gd name="T25" fmla="*/ 74 h 243"/>
                <a:gd name="T26" fmla="*/ 84 w 160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243">
                  <a:moveTo>
                    <a:pt x="28" y="26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113" y="26"/>
                    <a:pt x="132" y="44"/>
                    <a:pt x="132" y="74"/>
                  </a:cubicBezTo>
                  <a:cubicBezTo>
                    <a:pt x="132" y="105"/>
                    <a:pt x="113" y="124"/>
                    <a:pt x="81" y="124"/>
                  </a:cubicBezTo>
                  <a:cubicBezTo>
                    <a:pt x="28" y="124"/>
                    <a:pt x="28" y="124"/>
                    <a:pt x="28" y="124"/>
                  </a:cubicBezTo>
                  <a:lnTo>
                    <a:pt x="28" y="26"/>
                  </a:lnTo>
                  <a:close/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130" y="149"/>
                    <a:pt x="160" y="119"/>
                    <a:pt x="160" y="74"/>
                  </a:cubicBezTo>
                  <a:cubicBezTo>
                    <a:pt x="160" y="30"/>
                    <a:pt x="130" y="0"/>
                    <a:pt x="84" y="0"/>
                  </a:cubicBezTo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765926" y="2971801"/>
              <a:ext cx="101600" cy="917575"/>
            </a:xfrm>
            <a:prstGeom prst="rect">
              <a:avLst/>
            </a:pr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040563" y="2957513"/>
              <a:ext cx="830263" cy="946150"/>
            </a:xfrm>
            <a:custGeom>
              <a:avLst/>
              <a:gdLst>
                <a:gd name="T0" fmla="*/ 154 w 221"/>
                <a:gd name="T1" fmla="*/ 154 h 251"/>
                <a:gd name="T2" fmla="*/ 194 w 221"/>
                <a:gd name="T3" fmla="*/ 154 h 251"/>
                <a:gd name="T4" fmla="*/ 194 w 221"/>
                <a:gd name="T5" fmla="*/ 191 h 251"/>
                <a:gd name="T6" fmla="*/ 121 w 221"/>
                <a:gd name="T7" fmla="*/ 225 h 251"/>
                <a:gd name="T8" fmla="*/ 29 w 221"/>
                <a:gd name="T9" fmla="*/ 125 h 251"/>
                <a:gd name="T10" fmla="*/ 123 w 221"/>
                <a:gd name="T11" fmla="*/ 26 h 251"/>
                <a:gd name="T12" fmla="*/ 193 w 221"/>
                <a:gd name="T13" fmla="*/ 49 h 251"/>
                <a:gd name="T14" fmla="*/ 195 w 221"/>
                <a:gd name="T15" fmla="*/ 51 h 251"/>
                <a:gd name="T16" fmla="*/ 210 w 221"/>
                <a:gd name="T17" fmla="*/ 30 h 251"/>
                <a:gd name="T18" fmla="*/ 209 w 221"/>
                <a:gd name="T19" fmla="*/ 29 h 251"/>
                <a:gd name="T20" fmla="*/ 122 w 221"/>
                <a:gd name="T21" fmla="*/ 0 h 251"/>
                <a:gd name="T22" fmla="*/ 0 w 221"/>
                <a:gd name="T23" fmla="*/ 125 h 251"/>
                <a:gd name="T24" fmla="*/ 119 w 221"/>
                <a:gd name="T25" fmla="*/ 251 h 251"/>
                <a:gd name="T26" fmla="*/ 195 w 221"/>
                <a:gd name="T27" fmla="*/ 221 h 251"/>
                <a:gd name="T28" fmla="*/ 195 w 221"/>
                <a:gd name="T29" fmla="*/ 227 h 251"/>
                <a:gd name="T30" fmla="*/ 195 w 221"/>
                <a:gd name="T31" fmla="*/ 247 h 251"/>
                <a:gd name="T32" fmla="*/ 221 w 221"/>
                <a:gd name="T33" fmla="*/ 247 h 251"/>
                <a:gd name="T34" fmla="*/ 221 w 221"/>
                <a:gd name="T35" fmla="*/ 129 h 251"/>
                <a:gd name="T36" fmla="*/ 154 w 221"/>
                <a:gd name="T37" fmla="*/ 129 h 251"/>
                <a:gd name="T38" fmla="*/ 154 w 221"/>
                <a:gd name="T39" fmla="*/ 15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51">
                  <a:moveTo>
                    <a:pt x="154" y="154"/>
                  </a:moveTo>
                  <a:cubicBezTo>
                    <a:pt x="194" y="154"/>
                    <a:pt x="194" y="154"/>
                    <a:pt x="194" y="154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0" y="196"/>
                    <a:pt x="163" y="225"/>
                    <a:pt x="121" y="225"/>
                  </a:cubicBezTo>
                  <a:cubicBezTo>
                    <a:pt x="69" y="225"/>
                    <a:pt x="29" y="182"/>
                    <a:pt x="29" y="125"/>
                  </a:cubicBezTo>
                  <a:cubicBezTo>
                    <a:pt x="29" y="68"/>
                    <a:pt x="69" y="26"/>
                    <a:pt x="123" y="26"/>
                  </a:cubicBezTo>
                  <a:cubicBezTo>
                    <a:pt x="165" y="26"/>
                    <a:pt x="193" y="49"/>
                    <a:pt x="193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7" y="28"/>
                    <a:pt x="178" y="0"/>
                    <a:pt x="122" y="0"/>
                  </a:cubicBezTo>
                  <a:cubicBezTo>
                    <a:pt x="54" y="0"/>
                    <a:pt x="0" y="55"/>
                    <a:pt x="0" y="125"/>
                  </a:cubicBezTo>
                  <a:cubicBezTo>
                    <a:pt x="0" y="197"/>
                    <a:pt x="51" y="251"/>
                    <a:pt x="119" y="251"/>
                  </a:cubicBezTo>
                  <a:cubicBezTo>
                    <a:pt x="160" y="251"/>
                    <a:pt x="186" y="230"/>
                    <a:pt x="195" y="221"/>
                  </a:cubicBezTo>
                  <a:cubicBezTo>
                    <a:pt x="195" y="223"/>
                    <a:pt x="195" y="225"/>
                    <a:pt x="195" y="22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221" y="247"/>
                    <a:pt x="221" y="247"/>
                    <a:pt x="221" y="247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154" y="129"/>
                    <a:pt x="154" y="129"/>
                    <a:pt x="154" y="129"/>
                  </a:cubicBezTo>
                  <a:lnTo>
                    <a:pt x="154" y="154"/>
                  </a:lnTo>
                  <a:close/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8096251" y="2971801"/>
              <a:ext cx="101600" cy="917575"/>
            </a:xfrm>
            <a:prstGeom prst="rect">
              <a:avLst/>
            </a:pr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8340726" y="2971801"/>
              <a:ext cx="747713" cy="917575"/>
            </a:xfrm>
            <a:custGeom>
              <a:avLst/>
              <a:gdLst>
                <a:gd name="T0" fmla="*/ 0 w 471"/>
                <a:gd name="T1" fmla="*/ 0 h 578"/>
                <a:gd name="T2" fmla="*/ 0 w 471"/>
                <a:gd name="T3" fmla="*/ 62 h 578"/>
                <a:gd name="T4" fmla="*/ 203 w 471"/>
                <a:gd name="T5" fmla="*/ 62 h 578"/>
                <a:gd name="T6" fmla="*/ 203 w 471"/>
                <a:gd name="T7" fmla="*/ 578 h 578"/>
                <a:gd name="T8" fmla="*/ 267 w 471"/>
                <a:gd name="T9" fmla="*/ 578 h 578"/>
                <a:gd name="T10" fmla="*/ 267 w 471"/>
                <a:gd name="T11" fmla="*/ 62 h 578"/>
                <a:gd name="T12" fmla="*/ 471 w 471"/>
                <a:gd name="T13" fmla="*/ 62 h 578"/>
                <a:gd name="T14" fmla="*/ 471 w 471"/>
                <a:gd name="T15" fmla="*/ 0 h 578"/>
                <a:gd name="T16" fmla="*/ 0 w 471"/>
                <a:gd name="T1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578">
                  <a:moveTo>
                    <a:pt x="0" y="0"/>
                  </a:moveTo>
                  <a:lnTo>
                    <a:pt x="0" y="62"/>
                  </a:lnTo>
                  <a:lnTo>
                    <a:pt x="203" y="62"/>
                  </a:lnTo>
                  <a:lnTo>
                    <a:pt x="203" y="578"/>
                  </a:lnTo>
                  <a:lnTo>
                    <a:pt x="267" y="578"/>
                  </a:lnTo>
                  <a:lnTo>
                    <a:pt x="267" y="62"/>
                  </a:lnTo>
                  <a:lnTo>
                    <a:pt x="471" y="62"/>
                  </a:lnTo>
                  <a:lnTo>
                    <a:pt x="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66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31775" indent="0" algn="l" defTabSz="914400" rtl="0" eaLnBrk="1" latinLnBrk="0" hangingPunct="1">
      <a:spcAft>
        <a:spcPts val="600"/>
      </a:spcAft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47663" indent="0" algn="l" defTabSz="914400" rtl="0" eaLnBrk="1" latinLnBrk="0" hangingPunct="1">
      <a:spcAft>
        <a:spcPts val="60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463550" indent="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66738" indent="0" algn="l" defTabSz="914400" rtl="0" eaLnBrk="1" latinLnBrk="0" hangingPunct="1">
      <a:spcAft>
        <a:spcPts val="60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01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6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8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0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9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11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3887785"/>
            <a:ext cx="5486400" cy="4797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8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29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3887785"/>
            <a:ext cx="5486400" cy="4797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sz="1200" b="1" baseline="0" dirty="0"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8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55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3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0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26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4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9708"/>
            <a:ext cx="12192000" cy="222806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1600200"/>
            <a:ext cx="12192000" cy="41995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68623" y="653674"/>
            <a:ext cx="2131778" cy="635575"/>
            <a:chOff x="3103563" y="2538413"/>
            <a:chExt cx="5984876" cy="1784350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3103563" y="2538413"/>
              <a:ext cx="1836738" cy="1784350"/>
            </a:xfrm>
            <a:custGeom>
              <a:avLst/>
              <a:gdLst>
                <a:gd name="T0" fmla="*/ 151 w 489"/>
                <a:gd name="T1" fmla="*/ 473 h 473"/>
                <a:gd name="T2" fmla="*/ 311 w 489"/>
                <a:gd name="T3" fmla="*/ 473 h 473"/>
                <a:gd name="T4" fmla="*/ 335 w 489"/>
                <a:gd name="T5" fmla="*/ 432 h 473"/>
                <a:gd name="T6" fmla="*/ 307 w 489"/>
                <a:gd name="T7" fmla="*/ 383 h 473"/>
                <a:gd name="T8" fmla="*/ 151 w 489"/>
                <a:gd name="T9" fmla="*/ 473 h 473"/>
                <a:gd name="T10" fmla="*/ 240 w 489"/>
                <a:gd name="T11" fmla="*/ 292 h 473"/>
                <a:gd name="T12" fmla="*/ 226 w 489"/>
                <a:gd name="T13" fmla="*/ 290 h 473"/>
                <a:gd name="T14" fmla="*/ 136 w 489"/>
                <a:gd name="T15" fmla="*/ 447 h 473"/>
                <a:gd name="T16" fmla="*/ 292 w 489"/>
                <a:gd name="T17" fmla="*/ 357 h 473"/>
                <a:gd name="T18" fmla="*/ 254 w 489"/>
                <a:gd name="T19" fmla="*/ 290 h 473"/>
                <a:gd name="T20" fmla="*/ 240 w 489"/>
                <a:gd name="T21" fmla="*/ 292 h 473"/>
                <a:gd name="T22" fmla="*/ 333 w 489"/>
                <a:gd name="T23" fmla="*/ 368 h 473"/>
                <a:gd name="T24" fmla="*/ 361 w 489"/>
                <a:gd name="T25" fmla="*/ 417 h 473"/>
                <a:gd name="T26" fmla="*/ 410 w 489"/>
                <a:gd name="T27" fmla="*/ 416 h 473"/>
                <a:gd name="T28" fmla="*/ 489 w 489"/>
                <a:gd name="T29" fmla="*/ 278 h 473"/>
                <a:gd name="T30" fmla="*/ 333 w 489"/>
                <a:gd name="T31" fmla="*/ 368 h 473"/>
                <a:gd name="T32" fmla="*/ 24 w 489"/>
                <a:gd name="T33" fmla="*/ 252 h 473"/>
                <a:gd name="T34" fmla="*/ 0 w 489"/>
                <a:gd name="T35" fmla="*/ 294 h 473"/>
                <a:gd name="T36" fmla="*/ 80 w 489"/>
                <a:gd name="T37" fmla="*/ 432 h 473"/>
                <a:gd name="T38" fmla="*/ 80 w 489"/>
                <a:gd name="T39" fmla="*/ 252 h 473"/>
                <a:gd name="T40" fmla="*/ 24 w 489"/>
                <a:gd name="T41" fmla="*/ 252 h 473"/>
                <a:gd name="T42" fmla="*/ 110 w 489"/>
                <a:gd name="T43" fmla="*/ 252 h 473"/>
                <a:gd name="T44" fmla="*/ 110 w 489"/>
                <a:gd name="T45" fmla="*/ 432 h 473"/>
                <a:gd name="T46" fmla="*/ 200 w 489"/>
                <a:gd name="T47" fmla="*/ 275 h 473"/>
                <a:gd name="T48" fmla="*/ 187 w 489"/>
                <a:gd name="T49" fmla="*/ 252 h 473"/>
                <a:gd name="T50" fmla="*/ 110 w 489"/>
                <a:gd name="T51" fmla="*/ 252 h 473"/>
                <a:gd name="T52" fmla="*/ 293 w 489"/>
                <a:gd name="T53" fmla="*/ 252 h 473"/>
                <a:gd name="T54" fmla="*/ 280 w 489"/>
                <a:gd name="T55" fmla="*/ 275 h 473"/>
                <a:gd name="T56" fmla="*/ 318 w 489"/>
                <a:gd name="T57" fmla="*/ 342 h 473"/>
                <a:gd name="T58" fmla="*/ 474 w 489"/>
                <a:gd name="T59" fmla="*/ 252 h 473"/>
                <a:gd name="T60" fmla="*/ 293 w 489"/>
                <a:gd name="T61" fmla="*/ 252 h 473"/>
                <a:gd name="T62" fmla="*/ 280 w 489"/>
                <a:gd name="T63" fmla="*/ 198 h 473"/>
                <a:gd name="T64" fmla="*/ 293 w 489"/>
                <a:gd name="T65" fmla="*/ 222 h 473"/>
                <a:gd name="T66" fmla="*/ 474 w 489"/>
                <a:gd name="T67" fmla="*/ 222 h 473"/>
                <a:gd name="T68" fmla="*/ 318 w 489"/>
                <a:gd name="T69" fmla="*/ 131 h 473"/>
                <a:gd name="T70" fmla="*/ 280 w 489"/>
                <a:gd name="T71" fmla="*/ 198 h 473"/>
                <a:gd name="T72" fmla="*/ 333 w 489"/>
                <a:gd name="T73" fmla="*/ 105 h 473"/>
                <a:gd name="T74" fmla="*/ 489 w 489"/>
                <a:gd name="T75" fmla="*/ 196 h 473"/>
                <a:gd name="T76" fmla="*/ 410 w 489"/>
                <a:gd name="T77" fmla="*/ 57 h 473"/>
                <a:gd name="T78" fmla="*/ 361 w 489"/>
                <a:gd name="T79" fmla="*/ 57 h 473"/>
                <a:gd name="T80" fmla="*/ 333 w 489"/>
                <a:gd name="T81" fmla="*/ 105 h 473"/>
                <a:gd name="T82" fmla="*/ 0 w 489"/>
                <a:gd name="T83" fmla="*/ 180 h 473"/>
                <a:gd name="T84" fmla="*/ 24 w 489"/>
                <a:gd name="T85" fmla="*/ 222 h 473"/>
                <a:gd name="T86" fmla="*/ 80 w 489"/>
                <a:gd name="T87" fmla="*/ 222 h 473"/>
                <a:gd name="T88" fmla="*/ 80 w 489"/>
                <a:gd name="T89" fmla="*/ 41 h 473"/>
                <a:gd name="T90" fmla="*/ 0 w 489"/>
                <a:gd name="T91" fmla="*/ 180 h 473"/>
                <a:gd name="T92" fmla="*/ 110 w 489"/>
                <a:gd name="T93" fmla="*/ 222 h 473"/>
                <a:gd name="T94" fmla="*/ 187 w 489"/>
                <a:gd name="T95" fmla="*/ 222 h 473"/>
                <a:gd name="T96" fmla="*/ 200 w 489"/>
                <a:gd name="T97" fmla="*/ 198 h 473"/>
                <a:gd name="T98" fmla="*/ 110 w 489"/>
                <a:gd name="T99" fmla="*/ 41 h 473"/>
                <a:gd name="T100" fmla="*/ 110 w 489"/>
                <a:gd name="T101" fmla="*/ 222 h 473"/>
                <a:gd name="T102" fmla="*/ 226 w 489"/>
                <a:gd name="T103" fmla="*/ 183 h 473"/>
                <a:gd name="T104" fmla="*/ 240 w 489"/>
                <a:gd name="T105" fmla="*/ 181 h 473"/>
                <a:gd name="T106" fmla="*/ 254 w 489"/>
                <a:gd name="T107" fmla="*/ 183 h 473"/>
                <a:gd name="T108" fmla="*/ 292 w 489"/>
                <a:gd name="T109" fmla="*/ 116 h 473"/>
                <a:gd name="T110" fmla="*/ 136 w 489"/>
                <a:gd name="T111" fmla="*/ 26 h 473"/>
                <a:gd name="T112" fmla="*/ 226 w 489"/>
                <a:gd name="T113" fmla="*/ 183 h 473"/>
                <a:gd name="T114" fmla="*/ 151 w 489"/>
                <a:gd name="T115" fmla="*/ 0 h 473"/>
                <a:gd name="T116" fmla="*/ 307 w 489"/>
                <a:gd name="T117" fmla="*/ 90 h 473"/>
                <a:gd name="T118" fmla="*/ 335 w 489"/>
                <a:gd name="T119" fmla="*/ 42 h 473"/>
                <a:gd name="T120" fmla="*/ 311 w 489"/>
                <a:gd name="T121" fmla="*/ 0 h 473"/>
                <a:gd name="T122" fmla="*/ 151 w 489"/>
                <a:gd name="T1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" h="473">
                  <a:moveTo>
                    <a:pt x="151" y="473"/>
                  </a:moveTo>
                  <a:cubicBezTo>
                    <a:pt x="311" y="473"/>
                    <a:pt x="311" y="473"/>
                    <a:pt x="311" y="473"/>
                  </a:cubicBezTo>
                  <a:cubicBezTo>
                    <a:pt x="314" y="457"/>
                    <a:pt x="323" y="443"/>
                    <a:pt x="335" y="432"/>
                  </a:cubicBezTo>
                  <a:cubicBezTo>
                    <a:pt x="307" y="383"/>
                    <a:pt x="307" y="383"/>
                    <a:pt x="307" y="383"/>
                  </a:cubicBezTo>
                  <a:lnTo>
                    <a:pt x="151" y="473"/>
                  </a:lnTo>
                  <a:close/>
                  <a:moveTo>
                    <a:pt x="240" y="292"/>
                  </a:moveTo>
                  <a:cubicBezTo>
                    <a:pt x="235" y="292"/>
                    <a:pt x="231" y="291"/>
                    <a:pt x="226" y="290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292" y="357"/>
                    <a:pt x="292" y="357"/>
                    <a:pt x="292" y="357"/>
                  </a:cubicBezTo>
                  <a:cubicBezTo>
                    <a:pt x="254" y="290"/>
                    <a:pt x="254" y="290"/>
                    <a:pt x="254" y="290"/>
                  </a:cubicBezTo>
                  <a:cubicBezTo>
                    <a:pt x="249" y="291"/>
                    <a:pt x="245" y="292"/>
                    <a:pt x="240" y="292"/>
                  </a:cubicBezTo>
                  <a:moveTo>
                    <a:pt x="333" y="368"/>
                  </a:moveTo>
                  <a:cubicBezTo>
                    <a:pt x="361" y="417"/>
                    <a:pt x="361" y="417"/>
                    <a:pt x="361" y="417"/>
                  </a:cubicBezTo>
                  <a:cubicBezTo>
                    <a:pt x="377" y="411"/>
                    <a:pt x="394" y="411"/>
                    <a:pt x="410" y="416"/>
                  </a:cubicBezTo>
                  <a:cubicBezTo>
                    <a:pt x="489" y="278"/>
                    <a:pt x="489" y="278"/>
                    <a:pt x="489" y="278"/>
                  </a:cubicBezTo>
                  <a:lnTo>
                    <a:pt x="333" y="368"/>
                  </a:lnTo>
                  <a:close/>
                  <a:moveTo>
                    <a:pt x="24" y="252"/>
                  </a:moveTo>
                  <a:cubicBezTo>
                    <a:pt x="20" y="268"/>
                    <a:pt x="12" y="283"/>
                    <a:pt x="0" y="294"/>
                  </a:cubicBezTo>
                  <a:cubicBezTo>
                    <a:pt x="80" y="432"/>
                    <a:pt x="80" y="432"/>
                    <a:pt x="80" y="432"/>
                  </a:cubicBezTo>
                  <a:cubicBezTo>
                    <a:pt x="80" y="252"/>
                    <a:pt x="80" y="252"/>
                    <a:pt x="80" y="252"/>
                  </a:cubicBezTo>
                  <a:lnTo>
                    <a:pt x="24" y="252"/>
                  </a:lnTo>
                  <a:close/>
                  <a:moveTo>
                    <a:pt x="110" y="252"/>
                  </a:moveTo>
                  <a:cubicBezTo>
                    <a:pt x="110" y="432"/>
                    <a:pt x="110" y="432"/>
                    <a:pt x="110" y="432"/>
                  </a:cubicBezTo>
                  <a:cubicBezTo>
                    <a:pt x="200" y="275"/>
                    <a:pt x="200" y="275"/>
                    <a:pt x="200" y="275"/>
                  </a:cubicBezTo>
                  <a:cubicBezTo>
                    <a:pt x="194" y="269"/>
                    <a:pt x="189" y="261"/>
                    <a:pt x="187" y="252"/>
                  </a:cubicBezTo>
                  <a:lnTo>
                    <a:pt x="110" y="252"/>
                  </a:lnTo>
                  <a:close/>
                  <a:moveTo>
                    <a:pt x="293" y="252"/>
                  </a:moveTo>
                  <a:cubicBezTo>
                    <a:pt x="291" y="261"/>
                    <a:pt x="286" y="269"/>
                    <a:pt x="280" y="275"/>
                  </a:cubicBezTo>
                  <a:cubicBezTo>
                    <a:pt x="318" y="342"/>
                    <a:pt x="318" y="342"/>
                    <a:pt x="318" y="342"/>
                  </a:cubicBezTo>
                  <a:cubicBezTo>
                    <a:pt x="474" y="252"/>
                    <a:pt x="474" y="252"/>
                    <a:pt x="474" y="252"/>
                  </a:cubicBezTo>
                  <a:lnTo>
                    <a:pt x="293" y="252"/>
                  </a:lnTo>
                  <a:close/>
                  <a:moveTo>
                    <a:pt x="280" y="198"/>
                  </a:moveTo>
                  <a:cubicBezTo>
                    <a:pt x="286" y="205"/>
                    <a:pt x="291" y="213"/>
                    <a:pt x="293" y="222"/>
                  </a:cubicBezTo>
                  <a:cubicBezTo>
                    <a:pt x="474" y="222"/>
                    <a:pt x="474" y="222"/>
                    <a:pt x="474" y="222"/>
                  </a:cubicBezTo>
                  <a:cubicBezTo>
                    <a:pt x="318" y="131"/>
                    <a:pt x="318" y="131"/>
                    <a:pt x="318" y="131"/>
                  </a:cubicBezTo>
                  <a:lnTo>
                    <a:pt x="280" y="198"/>
                  </a:lnTo>
                  <a:close/>
                  <a:moveTo>
                    <a:pt x="333" y="105"/>
                  </a:moveTo>
                  <a:cubicBezTo>
                    <a:pt x="489" y="196"/>
                    <a:pt x="489" y="196"/>
                    <a:pt x="489" y="196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394" y="62"/>
                    <a:pt x="377" y="62"/>
                    <a:pt x="361" y="57"/>
                  </a:cubicBezTo>
                  <a:lnTo>
                    <a:pt x="333" y="105"/>
                  </a:lnTo>
                  <a:close/>
                  <a:moveTo>
                    <a:pt x="0" y="180"/>
                  </a:moveTo>
                  <a:cubicBezTo>
                    <a:pt x="12" y="190"/>
                    <a:pt x="20" y="205"/>
                    <a:pt x="24" y="222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0" y="180"/>
                  </a:lnTo>
                  <a:close/>
                  <a:moveTo>
                    <a:pt x="110" y="222"/>
                  </a:moveTo>
                  <a:cubicBezTo>
                    <a:pt x="187" y="222"/>
                    <a:pt x="187" y="222"/>
                    <a:pt x="187" y="222"/>
                  </a:cubicBezTo>
                  <a:cubicBezTo>
                    <a:pt x="189" y="213"/>
                    <a:pt x="194" y="205"/>
                    <a:pt x="200" y="198"/>
                  </a:cubicBezTo>
                  <a:cubicBezTo>
                    <a:pt x="110" y="41"/>
                    <a:pt x="110" y="41"/>
                    <a:pt x="110" y="41"/>
                  </a:cubicBezTo>
                  <a:lnTo>
                    <a:pt x="110" y="222"/>
                  </a:lnTo>
                  <a:close/>
                  <a:moveTo>
                    <a:pt x="226" y="183"/>
                  </a:moveTo>
                  <a:cubicBezTo>
                    <a:pt x="231" y="182"/>
                    <a:pt x="235" y="181"/>
                    <a:pt x="240" y="181"/>
                  </a:cubicBezTo>
                  <a:cubicBezTo>
                    <a:pt x="245" y="181"/>
                    <a:pt x="249" y="182"/>
                    <a:pt x="254" y="183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136" y="26"/>
                    <a:pt x="136" y="26"/>
                    <a:pt x="136" y="26"/>
                  </a:cubicBezTo>
                  <a:lnTo>
                    <a:pt x="226" y="183"/>
                  </a:lnTo>
                  <a:close/>
                  <a:moveTo>
                    <a:pt x="151" y="0"/>
                  </a:moveTo>
                  <a:cubicBezTo>
                    <a:pt x="307" y="90"/>
                    <a:pt x="307" y="90"/>
                    <a:pt x="307" y="90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23" y="31"/>
                    <a:pt x="314" y="16"/>
                    <a:pt x="311" y="0"/>
                  </a:cubicBezTo>
                  <a:lnTo>
                    <a:pt x="1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D037"/>
                </a:gs>
                <a:gs pos="100000">
                  <a:srgbClr val="FFB615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229226" y="2957513"/>
              <a:ext cx="571500" cy="946150"/>
            </a:xfrm>
            <a:custGeom>
              <a:avLst/>
              <a:gdLst>
                <a:gd name="T0" fmla="*/ 84 w 152"/>
                <a:gd name="T1" fmla="*/ 112 h 251"/>
                <a:gd name="T2" fmla="*/ 33 w 152"/>
                <a:gd name="T3" fmla="*/ 66 h 251"/>
                <a:gd name="T4" fmla="*/ 81 w 152"/>
                <a:gd name="T5" fmla="*/ 27 h 251"/>
                <a:gd name="T6" fmla="*/ 132 w 152"/>
                <a:gd name="T7" fmla="*/ 47 h 251"/>
                <a:gd name="T8" fmla="*/ 134 w 152"/>
                <a:gd name="T9" fmla="*/ 49 h 251"/>
                <a:gd name="T10" fmla="*/ 148 w 152"/>
                <a:gd name="T11" fmla="*/ 25 h 251"/>
                <a:gd name="T12" fmla="*/ 147 w 152"/>
                <a:gd name="T13" fmla="*/ 24 h 251"/>
                <a:gd name="T14" fmla="*/ 81 w 152"/>
                <a:gd name="T15" fmla="*/ 0 h 251"/>
                <a:gd name="T16" fmla="*/ 5 w 152"/>
                <a:gd name="T17" fmla="*/ 67 h 251"/>
                <a:gd name="T18" fmla="*/ 70 w 152"/>
                <a:gd name="T19" fmla="*/ 135 h 251"/>
                <a:gd name="T20" fmla="*/ 124 w 152"/>
                <a:gd name="T21" fmla="*/ 185 h 251"/>
                <a:gd name="T22" fmla="*/ 79 w 152"/>
                <a:gd name="T23" fmla="*/ 224 h 251"/>
                <a:gd name="T24" fmla="*/ 18 w 152"/>
                <a:gd name="T25" fmla="*/ 199 h 251"/>
                <a:gd name="T26" fmla="*/ 16 w 152"/>
                <a:gd name="T27" fmla="*/ 197 h 251"/>
                <a:gd name="T28" fmla="*/ 0 w 152"/>
                <a:gd name="T29" fmla="*/ 218 h 251"/>
                <a:gd name="T30" fmla="*/ 1 w 152"/>
                <a:gd name="T31" fmla="*/ 220 h 251"/>
                <a:gd name="T32" fmla="*/ 78 w 152"/>
                <a:gd name="T33" fmla="*/ 251 h 251"/>
                <a:gd name="T34" fmla="*/ 152 w 152"/>
                <a:gd name="T35" fmla="*/ 184 h 251"/>
                <a:gd name="T36" fmla="*/ 84 w 152"/>
                <a:gd name="T37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251">
                  <a:moveTo>
                    <a:pt x="84" y="112"/>
                  </a:moveTo>
                  <a:cubicBezTo>
                    <a:pt x="57" y="100"/>
                    <a:pt x="33" y="90"/>
                    <a:pt x="33" y="66"/>
                  </a:cubicBezTo>
                  <a:cubicBezTo>
                    <a:pt x="33" y="47"/>
                    <a:pt x="51" y="27"/>
                    <a:pt x="81" y="27"/>
                  </a:cubicBezTo>
                  <a:cubicBezTo>
                    <a:pt x="111" y="27"/>
                    <a:pt x="132" y="46"/>
                    <a:pt x="132" y="47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6" y="23"/>
                    <a:pt x="123" y="0"/>
                    <a:pt x="81" y="0"/>
                  </a:cubicBezTo>
                  <a:cubicBezTo>
                    <a:pt x="39" y="0"/>
                    <a:pt x="5" y="29"/>
                    <a:pt x="5" y="67"/>
                  </a:cubicBezTo>
                  <a:cubicBezTo>
                    <a:pt x="5" y="107"/>
                    <a:pt x="40" y="122"/>
                    <a:pt x="70" y="135"/>
                  </a:cubicBezTo>
                  <a:cubicBezTo>
                    <a:pt x="98" y="147"/>
                    <a:pt x="124" y="158"/>
                    <a:pt x="124" y="185"/>
                  </a:cubicBezTo>
                  <a:cubicBezTo>
                    <a:pt x="124" y="208"/>
                    <a:pt x="105" y="224"/>
                    <a:pt x="79" y="224"/>
                  </a:cubicBezTo>
                  <a:cubicBezTo>
                    <a:pt x="42" y="224"/>
                    <a:pt x="18" y="199"/>
                    <a:pt x="18" y="199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2" y="221"/>
                    <a:pt x="29" y="251"/>
                    <a:pt x="78" y="251"/>
                  </a:cubicBezTo>
                  <a:cubicBezTo>
                    <a:pt x="122" y="251"/>
                    <a:pt x="152" y="224"/>
                    <a:pt x="152" y="184"/>
                  </a:cubicBezTo>
                  <a:cubicBezTo>
                    <a:pt x="152" y="141"/>
                    <a:pt x="116" y="126"/>
                    <a:pt x="84" y="112"/>
                  </a:cubicBezTo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995988" y="2971801"/>
              <a:ext cx="601663" cy="917575"/>
            </a:xfrm>
            <a:custGeom>
              <a:avLst/>
              <a:gdLst>
                <a:gd name="T0" fmla="*/ 28 w 160"/>
                <a:gd name="T1" fmla="*/ 26 h 243"/>
                <a:gd name="T2" fmla="*/ 82 w 160"/>
                <a:gd name="T3" fmla="*/ 26 h 243"/>
                <a:gd name="T4" fmla="*/ 132 w 160"/>
                <a:gd name="T5" fmla="*/ 74 h 243"/>
                <a:gd name="T6" fmla="*/ 81 w 160"/>
                <a:gd name="T7" fmla="*/ 124 h 243"/>
                <a:gd name="T8" fmla="*/ 28 w 160"/>
                <a:gd name="T9" fmla="*/ 124 h 243"/>
                <a:gd name="T10" fmla="*/ 28 w 160"/>
                <a:gd name="T11" fmla="*/ 26 h 243"/>
                <a:gd name="T12" fmla="*/ 84 w 160"/>
                <a:gd name="T13" fmla="*/ 0 h 243"/>
                <a:gd name="T14" fmla="*/ 0 w 160"/>
                <a:gd name="T15" fmla="*/ 0 h 243"/>
                <a:gd name="T16" fmla="*/ 0 w 160"/>
                <a:gd name="T17" fmla="*/ 243 h 243"/>
                <a:gd name="T18" fmla="*/ 28 w 160"/>
                <a:gd name="T19" fmla="*/ 243 h 243"/>
                <a:gd name="T20" fmla="*/ 28 w 160"/>
                <a:gd name="T21" fmla="*/ 149 h 243"/>
                <a:gd name="T22" fmla="*/ 84 w 160"/>
                <a:gd name="T23" fmla="*/ 149 h 243"/>
                <a:gd name="T24" fmla="*/ 160 w 160"/>
                <a:gd name="T25" fmla="*/ 74 h 243"/>
                <a:gd name="T26" fmla="*/ 84 w 160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243">
                  <a:moveTo>
                    <a:pt x="28" y="26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113" y="26"/>
                    <a:pt x="132" y="44"/>
                    <a:pt x="132" y="74"/>
                  </a:cubicBezTo>
                  <a:cubicBezTo>
                    <a:pt x="132" y="105"/>
                    <a:pt x="113" y="124"/>
                    <a:pt x="81" y="124"/>
                  </a:cubicBezTo>
                  <a:cubicBezTo>
                    <a:pt x="28" y="124"/>
                    <a:pt x="28" y="124"/>
                    <a:pt x="28" y="124"/>
                  </a:cubicBezTo>
                  <a:lnTo>
                    <a:pt x="28" y="26"/>
                  </a:lnTo>
                  <a:close/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130" y="149"/>
                    <a:pt x="160" y="119"/>
                    <a:pt x="160" y="74"/>
                  </a:cubicBezTo>
                  <a:cubicBezTo>
                    <a:pt x="160" y="30"/>
                    <a:pt x="130" y="0"/>
                    <a:pt x="84" y="0"/>
                  </a:cubicBezTo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765926" y="2971801"/>
              <a:ext cx="101600" cy="917575"/>
            </a:xfrm>
            <a:prstGeom prst="rect">
              <a:avLst/>
            </a:pr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040563" y="2957513"/>
              <a:ext cx="830263" cy="946150"/>
            </a:xfrm>
            <a:custGeom>
              <a:avLst/>
              <a:gdLst>
                <a:gd name="T0" fmla="*/ 154 w 221"/>
                <a:gd name="T1" fmla="*/ 154 h 251"/>
                <a:gd name="T2" fmla="*/ 194 w 221"/>
                <a:gd name="T3" fmla="*/ 154 h 251"/>
                <a:gd name="T4" fmla="*/ 194 w 221"/>
                <a:gd name="T5" fmla="*/ 191 h 251"/>
                <a:gd name="T6" fmla="*/ 121 w 221"/>
                <a:gd name="T7" fmla="*/ 225 h 251"/>
                <a:gd name="T8" fmla="*/ 29 w 221"/>
                <a:gd name="T9" fmla="*/ 125 h 251"/>
                <a:gd name="T10" fmla="*/ 123 w 221"/>
                <a:gd name="T11" fmla="*/ 26 h 251"/>
                <a:gd name="T12" fmla="*/ 193 w 221"/>
                <a:gd name="T13" fmla="*/ 49 h 251"/>
                <a:gd name="T14" fmla="*/ 195 w 221"/>
                <a:gd name="T15" fmla="*/ 51 h 251"/>
                <a:gd name="T16" fmla="*/ 210 w 221"/>
                <a:gd name="T17" fmla="*/ 30 h 251"/>
                <a:gd name="T18" fmla="*/ 209 w 221"/>
                <a:gd name="T19" fmla="*/ 29 h 251"/>
                <a:gd name="T20" fmla="*/ 122 w 221"/>
                <a:gd name="T21" fmla="*/ 0 h 251"/>
                <a:gd name="T22" fmla="*/ 0 w 221"/>
                <a:gd name="T23" fmla="*/ 125 h 251"/>
                <a:gd name="T24" fmla="*/ 119 w 221"/>
                <a:gd name="T25" fmla="*/ 251 h 251"/>
                <a:gd name="T26" fmla="*/ 195 w 221"/>
                <a:gd name="T27" fmla="*/ 221 h 251"/>
                <a:gd name="T28" fmla="*/ 195 w 221"/>
                <a:gd name="T29" fmla="*/ 227 h 251"/>
                <a:gd name="T30" fmla="*/ 195 w 221"/>
                <a:gd name="T31" fmla="*/ 247 h 251"/>
                <a:gd name="T32" fmla="*/ 221 w 221"/>
                <a:gd name="T33" fmla="*/ 247 h 251"/>
                <a:gd name="T34" fmla="*/ 221 w 221"/>
                <a:gd name="T35" fmla="*/ 129 h 251"/>
                <a:gd name="T36" fmla="*/ 154 w 221"/>
                <a:gd name="T37" fmla="*/ 129 h 251"/>
                <a:gd name="T38" fmla="*/ 154 w 221"/>
                <a:gd name="T39" fmla="*/ 15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51">
                  <a:moveTo>
                    <a:pt x="154" y="154"/>
                  </a:moveTo>
                  <a:cubicBezTo>
                    <a:pt x="194" y="154"/>
                    <a:pt x="194" y="154"/>
                    <a:pt x="194" y="154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0" y="196"/>
                    <a:pt x="163" y="225"/>
                    <a:pt x="121" y="225"/>
                  </a:cubicBezTo>
                  <a:cubicBezTo>
                    <a:pt x="69" y="225"/>
                    <a:pt x="29" y="182"/>
                    <a:pt x="29" y="125"/>
                  </a:cubicBezTo>
                  <a:cubicBezTo>
                    <a:pt x="29" y="68"/>
                    <a:pt x="69" y="26"/>
                    <a:pt x="123" y="26"/>
                  </a:cubicBezTo>
                  <a:cubicBezTo>
                    <a:pt x="165" y="26"/>
                    <a:pt x="193" y="49"/>
                    <a:pt x="193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7" y="28"/>
                    <a:pt x="178" y="0"/>
                    <a:pt x="122" y="0"/>
                  </a:cubicBezTo>
                  <a:cubicBezTo>
                    <a:pt x="54" y="0"/>
                    <a:pt x="0" y="55"/>
                    <a:pt x="0" y="125"/>
                  </a:cubicBezTo>
                  <a:cubicBezTo>
                    <a:pt x="0" y="197"/>
                    <a:pt x="51" y="251"/>
                    <a:pt x="119" y="251"/>
                  </a:cubicBezTo>
                  <a:cubicBezTo>
                    <a:pt x="160" y="251"/>
                    <a:pt x="186" y="230"/>
                    <a:pt x="195" y="221"/>
                  </a:cubicBezTo>
                  <a:cubicBezTo>
                    <a:pt x="195" y="223"/>
                    <a:pt x="195" y="225"/>
                    <a:pt x="195" y="22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221" y="247"/>
                    <a:pt x="221" y="247"/>
                    <a:pt x="221" y="247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154" y="129"/>
                    <a:pt x="154" y="129"/>
                    <a:pt x="154" y="129"/>
                  </a:cubicBezTo>
                  <a:lnTo>
                    <a:pt x="154" y="154"/>
                  </a:lnTo>
                  <a:close/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8096251" y="2971801"/>
              <a:ext cx="101600" cy="917575"/>
            </a:xfrm>
            <a:prstGeom prst="rect">
              <a:avLst/>
            </a:pr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8340726" y="2971801"/>
              <a:ext cx="747713" cy="917575"/>
            </a:xfrm>
            <a:custGeom>
              <a:avLst/>
              <a:gdLst>
                <a:gd name="T0" fmla="*/ 0 w 471"/>
                <a:gd name="T1" fmla="*/ 0 h 578"/>
                <a:gd name="T2" fmla="*/ 0 w 471"/>
                <a:gd name="T3" fmla="*/ 62 h 578"/>
                <a:gd name="T4" fmla="*/ 203 w 471"/>
                <a:gd name="T5" fmla="*/ 62 h 578"/>
                <a:gd name="T6" fmla="*/ 203 w 471"/>
                <a:gd name="T7" fmla="*/ 578 h 578"/>
                <a:gd name="T8" fmla="*/ 267 w 471"/>
                <a:gd name="T9" fmla="*/ 578 h 578"/>
                <a:gd name="T10" fmla="*/ 267 w 471"/>
                <a:gd name="T11" fmla="*/ 62 h 578"/>
                <a:gd name="T12" fmla="*/ 471 w 471"/>
                <a:gd name="T13" fmla="*/ 62 h 578"/>
                <a:gd name="T14" fmla="*/ 471 w 471"/>
                <a:gd name="T15" fmla="*/ 0 h 578"/>
                <a:gd name="T16" fmla="*/ 0 w 471"/>
                <a:gd name="T1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578">
                  <a:moveTo>
                    <a:pt x="0" y="0"/>
                  </a:moveTo>
                  <a:lnTo>
                    <a:pt x="0" y="62"/>
                  </a:lnTo>
                  <a:lnTo>
                    <a:pt x="203" y="62"/>
                  </a:lnTo>
                  <a:lnTo>
                    <a:pt x="203" y="578"/>
                  </a:lnTo>
                  <a:lnTo>
                    <a:pt x="267" y="578"/>
                  </a:lnTo>
                  <a:lnTo>
                    <a:pt x="267" y="62"/>
                  </a:lnTo>
                  <a:lnTo>
                    <a:pt x="471" y="62"/>
                  </a:lnTo>
                  <a:lnTo>
                    <a:pt x="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" name="Rectangle 16"/>
          <p:cNvSpPr/>
          <p:nvPr/>
        </p:nvSpPr>
        <p:spPr bwMode="invGray">
          <a:xfrm>
            <a:off x="1066800" y="2222500"/>
            <a:ext cx="4000500" cy="4635500"/>
          </a:xfrm>
          <a:prstGeom prst="rect">
            <a:avLst/>
          </a:prstGeom>
          <a:solidFill>
            <a:srgbClr val="21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066800" y="2222500"/>
            <a:ext cx="4000500" cy="88900"/>
          </a:xfrm>
          <a:prstGeom prst="rect">
            <a:avLst/>
          </a:prstGeom>
          <a:solidFill>
            <a:srgbClr val="FDB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796" y="4122431"/>
            <a:ext cx="3659104" cy="63532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796" y="2667000"/>
            <a:ext cx="3659104" cy="138773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28633782-E30D-4B88-9BA4-C76CC03B77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60063" y="1600200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D4BEDFE8-7881-4B8B-A47F-9B63509D3C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60063" y="2354039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CB87523A-C6E2-4DD4-9E0B-2F3308DA98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0063" y="3107878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678C5177-BB23-461A-B4AB-521E95CA9E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0063" y="3861717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8C967B73-3006-4E0D-B920-7E4F71A87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60063" y="4615556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950ACA3-E528-4A08-8A0F-16B86BC524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60063" y="5369395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804CA-F444-4E0D-AE32-63357329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07B38-3E41-4AB0-9D2F-1688994F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pPr/>
              <a:t>3/13/2020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610FD-ECD1-4CCC-A8CC-E0DD2D71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0D60B-48B0-468E-A51E-1F86EA4F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02FFFC8F-761D-4BD1-839B-9E2CBF8E1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9800" y="1719126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761A14F-F360-4CF4-AA7F-581E6C1BF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9800" y="2474062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C9F9971-A0D9-4B24-8C42-0A121F3A80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800" y="3228998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E7BDA4EE-7129-4536-BD01-05ABC40D6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9800" y="3983934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C4EE5FFF-35DF-4859-A20C-A2D9E25E3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09800" y="4738870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624411-5DAF-4F75-AB06-5FA250398E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09800" y="5493806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</p:spTree>
    <p:extLst>
      <p:ext uri="{BB962C8B-B14F-4D97-AF65-F5344CB8AC3E}">
        <p14:creationId xmlns:p14="http://schemas.microsoft.com/office/powerpoint/2010/main" val="74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tatement 2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05B59C-5CE3-44D7-86B6-118CDA22617D}"/>
              </a:ext>
            </a:extLst>
          </p:cNvPr>
          <p:cNvSpPr/>
          <p:nvPr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12637">
                  <a:alpha val="88000"/>
                </a:srgbClr>
              </a:gs>
              <a:gs pos="100000">
                <a:srgbClr val="212637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33823-AB6B-491E-9E8B-CB080BE645BE}"/>
              </a:ext>
            </a:extLst>
          </p:cNvPr>
          <p:cNvSpPr/>
          <p:nvPr/>
        </p:nvSpPr>
        <p:spPr bwMode="ltGray">
          <a:xfrm>
            <a:off x="0" y="6464300"/>
            <a:ext cx="12192000" cy="393700"/>
          </a:xfrm>
          <a:prstGeom prst="rect">
            <a:avLst/>
          </a:prstGeom>
          <a:solidFill>
            <a:srgbClr val="21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E52D6-2708-4082-B802-6A46D1F6E101}"/>
              </a:ext>
            </a:extLst>
          </p:cNvPr>
          <p:cNvSpPr/>
          <p:nvPr/>
        </p:nvSpPr>
        <p:spPr bwMode="ltGray">
          <a:xfrm>
            <a:off x="0" y="6273800"/>
            <a:ext cx="12192000" cy="190500"/>
          </a:xfrm>
          <a:prstGeom prst="rect">
            <a:avLst/>
          </a:prstGeom>
          <a:solidFill>
            <a:srgbClr val="21263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82DA2F8-DBC6-494B-A038-1CD5EEFFC3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2755900"/>
            <a:ext cx="9144000" cy="731520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3pPr>
            <a:lvl4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5pPr>
            <a:lvl6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6pPr>
            <a:lvl7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7pPr>
            <a:lvl8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8pPr>
            <a:lvl9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t>Edit Master text styles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225AB14-2E48-40AC-A91C-1255123B8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1174751"/>
            <a:ext cx="9144000" cy="1371600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tx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tx1"/>
                </a:solidFill>
              </a:defRPr>
            </a:lvl3pPr>
            <a:lvl4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tx1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tx1"/>
                </a:solidFill>
              </a:defRPr>
            </a:lvl5pPr>
            <a:lvl6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tx1"/>
                </a:solidFill>
              </a:defRPr>
            </a:lvl6pPr>
            <a:lvl7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tx1"/>
                </a:solidFill>
              </a:defRPr>
            </a:lvl7pPr>
            <a:lvl8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tx1"/>
                </a:solidFill>
              </a:defRPr>
            </a:lvl8pPr>
            <a:lvl9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t>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7F7C406-C82B-4787-AC71-9F5A87124E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4B90D10-09BC-4C57-BABD-41B831285699}" type="datetimeFigureOut">
              <a:rPr lang="en-US"/>
              <a:pPr/>
              <a:t>3/13/2020</a:t>
            </a:fld>
            <a:endParaRPr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00C324A-4BD1-40E7-AB50-EC12B1F32D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CEF6FD0-CF34-46A7-A581-BD6041FF2D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642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t>Click to edit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t>3/13/2020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1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4566-9DD1-4E17-80B0-DAB6CF9D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64E6-A132-40BB-9185-57606FD23E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8" y="1600201"/>
            <a:ext cx="5303520" cy="43433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dirty="0"/>
              <a:t>Click to add text or choose an icon below to add other content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71E94-E0AF-4380-825E-E74257122F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8878" y="1600201"/>
            <a:ext cx="5303520" cy="43433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t>Click to add text or choose an icon below to add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E5323-4449-4C22-8332-94BB1952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A612-2F09-47F1-BDEE-AA0AEF8F33B5}" type="datetimeFigureOut">
              <a:rPr lang="en-US"/>
              <a:t>3/13/2020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D9DFA-B622-4D53-B2BA-22B56C96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B9FF2-C52F-49F3-9CF4-88D8A200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8AF-9E05-40BC-B8B6-AC471B824D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93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D258-EA63-4D6E-A7F8-8704AAA1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3966"/>
            <a:ext cx="3659104" cy="137503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71825-404F-40F0-91B2-FA0192E6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pPr/>
              <a:t>3/13/2020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B67B7-1B67-4BC3-964C-07EEAB77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07E17-30AB-44B8-9D56-52B7389C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F53051-39EC-414F-B277-F5C35869CC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76800" y="609600"/>
            <a:ext cx="6705600" cy="53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add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t>3/13/2020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3966"/>
            <a:ext cx="3659104" cy="137503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 b="1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pPr/>
              <a:t>3/13/2020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9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t>3/13/2020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1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12637">
                  <a:alpha val="88000"/>
                </a:srgbClr>
              </a:gs>
              <a:gs pos="100000">
                <a:srgbClr val="212637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6464300"/>
            <a:ext cx="12192000" cy="393700"/>
          </a:xfrm>
          <a:prstGeom prst="rect">
            <a:avLst/>
          </a:prstGeom>
          <a:solidFill>
            <a:srgbClr val="21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0" y="6273800"/>
            <a:ext cx="12192000" cy="190500"/>
          </a:xfrm>
          <a:prstGeom prst="rect">
            <a:avLst/>
          </a:prstGeom>
          <a:solidFill>
            <a:srgbClr val="21263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209801"/>
            <a:ext cx="10972801" cy="123115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4B90D10-09BC-4C57-BABD-41B831285699}" type="datetimeFigureOut">
              <a:rPr lang="en-US"/>
              <a:pPr/>
              <a:t>3/13/2020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598" y="3631455"/>
            <a:ext cx="10972804" cy="73152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6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12637">
                  <a:alpha val="88000"/>
                </a:srgbClr>
              </a:gs>
              <a:gs pos="100000">
                <a:srgbClr val="212637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7" name="Rectangle 16"/>
          <p:cNvSpPr/>
          <p:nvPr/>
        </p:nvSpPr>
        <p:spPr bwMode="ltGray">
          <a:xfrm>
            <a:off x="0" y="6464300"/>
            <a:ext cx="12192000" cy="393700"/>
          </a:xfrm>
          <a:prstGeom prst="rect">
            <a:avLst/>
          </a:prstGeom>
          <a:solidFill>
            <a:srgbClr val="21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8" name="Rectangle 17"/>
          <p:cNvSpPr/>
          <p:nvPr/>
        </p:nvSpPr>
        <p:spPr bwMode="ltGray">
          <a:xfrm>
            <a:off x="0" y="6273800"/>
            <a:ext cx="12192000" cy="190500"/>
          </a:xfrm>
          <a:prstGeom prst="rect">
            <a:avLst/>
          </a:prstGeom>
          <a:solidFill>
            <a:srgbClr val="21263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grpSp>
        <p:nvGrpSpPr>
          <p:cNvPr id="20" name="Group 19"/>
          <p:cNvGrpSpPr/>
          <p:nvPr/>
        </p:nvGrpSpPr>
        <p:grpSpPr bwMode="gray">
          <a:xfrm>
            <a:off x="4956119" y="1349829"/>
            <a:ext cx="2279762" cy="679694"/>
            <a:chOff x="3103563" y="2538413"/>
            <a:chExt cx="5984876" cy="1784350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3103563" y="2538413"/>
              <a:ext cx="1836738" cy="1784350"/>
            </a:xfrm>
            <a:custGeom>
              <a:avLst/>
              <a:gdLst>
                <a:gd name="T0" fmla="*/ 151 w 489"/>
                <a:gd name="T1" fmla="*/ 473 h 473"/>
                <a:gd name="T2" fmla="*/ 311 w 489"/>
                <a:gd name="T3" fmla="*/ 473 h 473"/>
                <a:gd name="T4" fmla="*/ 335 w 489"/>
                <a:gd name="T5" fmla="*/ 432 h 473"/>
                <a:gd name="T6" fmla="*/ 307 w 489"/>
                <a:gd name="T7" fmla="*/ 383 h 473"/>
                <a:gd name="T8" fmla="*/ 151 w 489"/>
                <a:gd name="T9" fmla="*/ 473 h 473"/>
                <a:gd name="T10" fmla="*/ 240 w 489"/>
                <a:gd name="T11" fmla="*/ 292 h 473"/>
                <a:gd name="T12" fmla="*/ 226 w 489"/>
                <a:gd name="T13" fmla="*/ 290 h 473"/>
                <a:gd name="T14" fmla="*/ 136 w 489"/>
                <a:gd name="T15" fmla="*/ 447 h 473"/>
                <a:gd name="T16" fmla="*/ 292 w 489"/>
                <a:gd name="T17" fmla="*/ 357 h 473"/>
                <a:gd name="T18" fmla="*/ 254 w 489"/>
                <a:gd name="T19" fmla="*/ 290 h 473"/>
                <a:gd name="T20" fmla="*/ 240 w 489"/>
                <a:gd name="T21" fmla="*/ 292 h 473"/>
                <a:gd name="T22" fmla="*/ 333 w 489"/>
                <a:gd name="T23" fmla="*/ 368 h 473"/>
                <a:gd name="T24" fmla="*/ 361 w 489"/>
                <a:gd name="T25" fmla="*/ 417 h 473"/>
                <a:gd name="T26" fmla="*/ 410 w 489"/>
                <a:gd name="T27" fmla="*/ 416 h 473"/>
                <a:gd name="T28" fmla="*/ 489 w 489"/>
                <a:gd name="T29" fmla="*/ 278 h 473"/>
                <a:gd name="T30" fmla="*/ 333 w 489"/>
                <a:gd name="T31" fmla="*/ 368 h 473"/>
                <a:gd name="T32" fmla="*/ 24 w 489"/>
                <a:gd name="T33" fmla="*/ 252 h 473"/>
                <a:gd name="T34" fmla="*/ 0 w 489"/>
                <a:gd name="T35" fmla="*/ 294 h 473"/>
                <a:gd name="T36" fmla="*/ 80 w 489"/>
                <a:gd name="T37" fmla="*/ 432 h 473"/>
                <a:gd name="T38" fmla="*/ 80 w 489"/>
                <a:gd name="T39" fmla="*/ 252 h 473"/>
                <a:gd name="T40" fmla="*/ 24 w 489"/>
                <a:gd name="T41" fmla="*/ 252 h 473"/>
                <a:gd name="T42" fmla="*/ 110 w 489"/>
                <a:gd name="T43" fmla="*/ 252 h 473"/>
                <a:gd name="T44" fmla="*/ 110 w 489"/>
                <a:gd name="T45" fmla="*/ 432 h 473"/>
                <a:gd name="T46" fmla="*/ 200 w 489"/>
                <a:gd name="T47" fmla="*/ 275 h 473"/>
                <a:gd name="T48" fmla="*/ 187 w 489"/>
                <a:gd name="T49" fmla="*/ 252 h 473"/>
                <a:gd name="T50" fmla="*/ 110 w 489"/>
                <a:gd name="T51" fmla="*/ 252 h 473"/>
                <a:gd name="T52" fmla="*/ 293 w 489"/>
                <a:gd name="T53" fmla="*/ 252 h 473"/>
                <a:gd name="T54" fmla="*/ 280 w 489"/>
                <a:gd name="T55" fmla="*/ 275 h 473"/>
                <a:gd name="T56" fmla="*/ 318 w 489"/>
                <a:gd name="T57" fmla="*/ 342 h 473"/>
                <a:gd name="T58" fmla="*/ 474 w 489"/>
                <a:gd name="T59" fmla="*/ 252 h 473"/>
                <a:gd name="T60" fmla="*/ 293 w 489"/>
                <a:gd name="T61" fmla="*/ 252 h 473"/>
                <a:gd name="T62" fmla="*/ 280 w 489"/>
                <a:gd name="T63" fmla="*/ 198 h 473"/>
                <a:gd name="T64" fmla="*/ 293 w 489"/>
                <a:gd name="T65" fmla="*/ 222 h 473"/>
                <a:gd name="T66" fmla="*/ 474 w 489"/>
                <a:gd name="T67" fmla="*/ 222 h 473"/>
                <a:gd name="T68" fmla="*/ 318 w 489"/>
                <a:gd name="T69" fmla="*/ 131 h 473"/>
                <a:gd name="T70" fmla="*/ 280 w 489"/>
                <a:gd name="T71" fmla="*/ 198 h 473"/>
                <a:gd name="T72" fmla="*/ 333 w 489"/>
                <a:gd name="T73" fmla="*/ 105 h 473"/>
                <a:gd name="T74" fmla="*/ 489 w 489"/>
                <a:gd name="T75" fmla="*/ 196 h 473"/>
                <a:gd name="T76" fmla="*/ 410 w 489"/>
                <a:gd name="T77" fmla="*/ 57 h 473"/>
                <a:gd name="T78" fmla="*/ 361 w 489"/>
                <a:gd name="T79" fmla="*/ 57 h 473"/>
                <a:gd name="T80" fmla="*/ 333 w 489"/>
                <a:gd name="T81" fmla="*/ 105 h 473"/>
                <a:gd name="T82" fmla="*/ 0 w 489"/>
                <a:gd name="T83" fmla="*/ 180 h 473"/>
                <a:gd name="T84" fmla="*/ 24 w 489"/>
                <a:gd name="T85" fmla="*/ 222 h 473"/>
                <a:gd name="T86" fmla="*/ 80 w 489"/>
                <a:gd name="T87" fmla="*/ 222 h 473"/>
                <a:gd name="T88" fmla="*/ 80 w 489"/>
                <a:gd name="T89" fmla="*/ 41 h 473"/>
                <a:gd name="T90" fmla="*/ 0 w 489"/>
                <a:gd name="T91" fmla="*/ 180 h 473"/>
                <a:gd name="T92" fmla="*/ 110 w 489"/>
                <a:gd name="T93" fmla="*/ 222 h 473"/>
                <a:gd name="T94" fmla="*/ 187 w 489"/>
                <a:gd name="T95" fmla="*/ 222 h 473"/>
                <a:gd name="T96" fmla="*/ 200 w 489"/>
                <a:gd name="T97" fmla="*/ 198 h 473"/>
                <a:gd name="T98" fmla="*/ 110 w 489"/>
                <a:gd name="T99" fmla="*/ 41 h 473"/>
                <a:gd name="T100" fmla="*/ 110 w 489"/>
                <a:gd name="T101" fmla="*/ 222 h 473"/>
                <a:gd name="T102" fmla="*/ 226 w 489"/>
                <a:gd name="T103" fmla="*/ 183 h 473"/>
                <a:gd name="T104" fmla="*/ 240 w 489"/>
                <a:gd name="T105" fmla="*/ 181 h 473"/>
                <a:gd name="T106" fmla="*/ 254 w 489"/>
                <a:gd name="T107" fmla="*/ 183 h 473"/>
                <a:gd name="T108" fmla="*/ 292 w 489"/>
                <a:gd name="T109" fmla="*/ 116 h 473"/>
                <a:gd name="T110" fmla="*/ 136 w 489"/>
                <a:gd name="T111" fmla="*/ 26 h 473"/>
                <a:gd name="T112" fmla="*/ 226 w 489"/>
                <a:gd name="T113" fmla="*/ 183 h 473"/>
                <a:gd name="T114" fmla="*/ 151 w 489"/>
                <a:gd name="T115" fmla="*/ 0 h 473"/>
                <a:gd name="T116" fmla="*/ 307 w 489"/>
                <a:gd name="T117" fmla="*/ 90 h 473"/>
                <a:gd name="T118" fmla="*/ 335 w 489"/>
                <a:gd name="T119" fmla="*/ 42 h 473"/>
                <a:gd name="T120" fmla="*/ 311 w 489"/>
                <a:gd name="T121" fmla="*/ 0 h 473"/>
                <a:gd name="T122" fmla="*/ 151 w 489"/>
                <a:gd name="T1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" h="473">
                  <a:moveTo>
                    <a:pt x="151" y="473"/>
                  </a:moveTo>
                  <a:cubicBezTo>
                    <a:pt x="311" y="473"/>
                    <a:pt x="311" y="473"/>
                    <a:pt x="311" y="473"/>
                  </a:cubicBezTo>
                  <a:cubicBezTo>
                    <a:pt x="314" y="457"/>
                    <a:pt x="323" y="443"/>
                    <a:pt x="335" y="432"/>
                  </a:cubicBezTo>
                  <a:cubicBezTo>
                    <a:pt x="307" y="383"/>
                    <a:pt x="307" y="383"/>
                    <a:pt x="307" y="383"/>
                  </a:cubicBezTo>
                  <a:lnTo>
                    <a:pt x="151" y="473"/>
                  </a:lnTo>
                  <a:close/>
                  <a:moveTo>
                    <a:pt x="240" y="292"/>
                  </a:moveTo>
                  <a:cubicBezTo>
                    <a:pt x="235" y="292"/>
                    <a:pt x="231" y="291"/>
                    <a:pt x="226" y="290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292" y="357"/>
                    <a:pt x="292" y="357"/>
                    <a:pt x="292" y="357"/>
                  </a:cubicBezTo>
                  <a:cubicBezTo>
                    <a:pt x="254" y="290"/>
                    <a:pt x="254" y="290"/>
                    <a:pt x="254" y="290"/>
                  </a:cubicBezTo>
                  <a:cubicBezTo>
                    <a:pt x="249" y="291"/>
                    <a:pt x="245" y="292"/>
                    <a:pt x="240" y="292"/>
                  </a:cubicBezTo>
                  <a:moveTo>
                    <a:pt x="333" y="368"/>
                  </a:moveTo>
                  <a:cubicBezTo>
                    <a:pt x="361" y="417"/>
                    <a:pt x="361" y="417"/>
                    <a:pt x="361" y="417"/>
                  </a:cubicBezTo>
                  <a:cubicBezTo>
                    <a:pt x="377" y="411"/>
                    <a:pt x="394" y="411"/>
                    <a:pt x="410" y="416"/>
                  </a:cubicBezTo>
                  <a:cubicBezTo>
                    <a:pt x="489" y="278"/>
                    <a:pt x="489" y="278"/>
                    <a:pt x="489" y="278"/>
                  </a:cubicBezTo>
                  <a:lnTo>
                    <a:pt x="333" y="368"/>
                  </a:lnTo>
                  <a:close/>
                  <a:moveTo>
                    <a:pt x="24" y="252"/>
                  </a:moveTo>
                  <a:cubicBezTo>
                    <a:pt x="20" y="268"/>
                    <a:pt x="12" y="283"/>
                    <a:pt x="0" y="294"/>
                  </a:cubicBezTo>
                  <a:cubicBezTo>
                    <a:pt x="80" y="432"/>
                    <a:pt x="80" y="432"/>
                    <a:pt x="80" y="432"/>
                  </a:cubicBezTo>
                  <a:cubicBezTo>
                    <a:pt x="80" y="252"/>
                    <a:pt x="80" y="252"/>
                    <a:pt x="80" y="252"/>
                  </a:cubicBezTo>
                  <a:lnTo>
                    <a:pt x="24" y="252"/>
                  </a:lnTo>
                  <a:close/>
                  <a:moveTo>
                    <a:pt x="110" y="252"/>
                  </a:moveTo>
                  <a:cubicBezTo>
                    <a:pt x="110" y="432"/>
                    <a:pt x="110" y="432"/>
                    <a:pt x="110" y="432"/>
                  </a:cubicBezTo>
                  <a:cubicBezTo>
                    <a:pt x="200" y="275"/>
                    <a:pt x="200" y="275"/>
                    <a:pt x="200" y="275"/>
                  </a:cubicBezTo>
                  <a:cubicBezTo>
                    <a:pt x="194" y="269"/>
                    <a:pt x="189" y="261"/>
                    <a:pt x="187" y="252"/>
                  </a:cubicBezTo>
                  <a:lnTo>
                    <a:pt x="110" y="252"/>
                  </a:lnTo>
                  <a:close/>
                  <a:moveTo>
                    <a:pt x="293" y="252"/>
                  </a:moveTo>
                  <a:cubicBezTo>
                    <a:pt x="291" y="261"/>
                    <a:pt x="286" y="269"/>
                    <a:pt x="280" y="275"/>
                  </a:cubicBezTo>
                  <a:cubicBezTo>
                    <a:pt x="318" y="342"/>
                    <a:pt x="318" y="342"/>
                    <a:pt x="318" y="342"/>
                  </a:cubicBezTo>
                  <a:cubicBezTo>
                    <a:pt x="474" y="252"/>
                    <a:pt x="474" y="252"/>
                    <a:pt x="474" y="252"/>
                  </a:cubicBezTo>
                  <a:lnTo>
                    <a:pt x="293" y="252"/>
                  </a:lnTo>
                  <a:close/>
                  <a:moveTo>
                    <a:pt x="280" y="198"/>
                  </a:moveTo>
                  <a:cubicBezTo>
                    <a:pt x="286" y="205"/>
                    <a:pt x="291" y="213"/>
                    <a:pt x="293" y="222"/>
                  </a:cubicBezTo>
                  <a:cubicBezTo>
                    <a:pt x="474" y="222"/>
                    <a:pt x="474" y="222"/>
                    <a:pt x="474" y="222"/>
                  </a:cubicBezTo>
                  <a:cubicBezTo>
                    <a:pt x="318" y="131"/>
                    <a:pt x="318" y="131"/>
                    <a:pt x="318" y="131"/>
                  </a:cubicBezTo>
                  <a:lnTo>
                    <a:pt x="280" y="198"/>
                  </a:lnTo>
                  <a:close/>
                  <a:moveTo>
                    <a:pt x="333" y="105"/>
                  </a:moveTo>
                  <a:cubicBezTo>
                    <a:pt x="489" y="196"/>
                    <a:pt x="489" y="196"/>
                    <a:pt x="489" y="196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394" y="62"/>
                    <a:pt x="377" y="62"/>
                    <a:pt x="361" y="57"/>
                  </a:cubicBezTo>
                  <a:lnTo>
                    <a:pt x="333" y="105"/>
                  </a:lnTo>
                  <a:close/>
                  <a:moveTo>
                    <a:pt x="0" y="180"/>
                  </a:moveTo>
                  <a:cubicBezTo>
                    <a:pt x="12" y="190"/>
                    <a:pt x="20" y="205"/>
                    <a:pt x="24" y="222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0" y="180"/>
                  </a:lnTo>
                  <a:close/>
                  <a:moveTo>
                    <a:pt x="110" y="222"/>
                  </a:moveTo>
                  <a:cubicBezTo>
                    <a:pt x="187" y="222"/>
                    <a:pt x="187" y="222"/>
                    <a:pt x="187" y="222"/>
                  </a:cubicBezTo>
                  <a:cubicBezTo>
                    <a:pt x="189" y="213"/>
                    <a:pt x="194" y="205"/>
                    <a:pt x="200" y="198"/>
                  </a:cubicBezTo>
                  <a:cubicBezTo>
                    <a:pt x="110" y="41"/>
                    <a:pt x="110" y="41"/>
                    <a:pt x="110" y="41"/>
                  </a:cubicBezTo>
                  <a:lnTo>
                    <a:pt x="110" y="222"/>
                  </a:lnTo>
                  <a:close/>
                  <a:moveTo>
                    <a:pt x="226" y="183"/>
                  </a:moveTo>
                  <a:cubicBezTo>
                    <a:pt x="231" y="182"/>
                    <a:pt x="235" y="181"/>
                    <a:pt x="240" y="181"/>
                  </a:cubicBezTo>
                  <a:cubicBezTo>
                    <a:pt x="245" y="181"/>
                    <a:pt x="249" y="182"/>
                    <a:pt x="254" y="183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136" y="26"/>
                    <a:pt x="136" y="26"/>
                    <a:pt x="136" y="26"/>
                  </a:cubicBezTo>
                  <a:lnTo>
                    <a:pt x="226" y="183"/>
                  </a:lnTo>
                  <a:close/>
                  <a:moveTo>
                    <a:pt x="151" y="0"/>
                  </a:moveTo>
                  <a:cubicBezTo>
                    <a:pt x="307" y="90"/>
                    <a:pt x="307" y="90"/>
                    <a:pt x="307" y="90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23" y="31"/>
                    <a:pt x="314" y="16"/>
                    <a:pt x="311" y="0"/>
                  </a:cubicBezTo>
                  <a:lnTo>
                    <a:pt x="1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D037"/>
                </a:gs>
                <a:gs pos="100000">
                  <a:srgbClr val="FFB615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gray">
            <a:xfrm>
              <a:off x="5229226" y="2957513"/>
              <a:ext cx="571500" cy="946150"/>
            </a:xfrm>
            <a:custGeom>
              <a:avLst/>
              <a:gdLst>
                <a:gd name="T0" fmla="*/ 84 w 152"/>
                <a:gd name="T1" fmla="*/ 112 h 251"/>
                <a:gd name="T2" fmla="*/ 33 w 152"/>
                <a:gd name="T3" fmla="*/ 66 h 251"/>
                <a:gd name="T4" fmla="*/ 81 w 152"/>
                <a:gd name="T5" fmla="*/ 27 h 251"/>
                <a:gd name="T6" fmla="*/ 132 w 152"/>
                <a:gd name="T7" fmla="*/ 47 h 251"/>
                <a:gd name="T8" fmla="*/ 134 w 152"/>
                <a:gd name="T9" fmla="*/ 49 h 251"/>
                <a:gd name="T10" fmla="*/ 148 w 152"/>
                <a:gd name="T11" fmla="*/ 25 h 251"/>
                <a:gd name="T12" fmla="*/ 147 w 152"/>
                <a:gd name="T13" fmla="*/ 24 h 251"/>
                <a:gd name="T14" fmla="*/ 81 w 152"/>
                <a:gd name="T15" fmla="*/ 0 h 251"/>
                <a:gd name="T16" fmla="*/ 5 w 152"/>
                <a:gd name="T17" fmla="*/ 67 h 251"/>
                <a:gd name="T18" fmla="*/ 70 w 152"/>
                <a:gd name="T19" fmla="*/ 135 h 251"/>
                <a:gd name="T20" fmla="*/ 124 w 152"/>
                <a:gd name="T21" fmla="*/ 185 h 251"/>
                <a:gd name="T22" fmla="*/ 79 w 152"/>
                <a:gd name="T23" fmla="*/ 224 h 251"/>
                <a:gd name="T24" fmla="*/ 18 w 152"/>
                <a:gd name="T25" fmla="*/ 199 h 251"/>
                <a:gd name="T26" fmla="*/ 16 w 152"/>
                <a:gd name="T27" fmla="*/ 197 h 251"/>
                <a:gd name="T28" fmla="*/ 0 w 152"/>
                <a:gd name="T29" fmla="*/ 218 h 251"/>
                <a:gd name="T30" fmla="*/ 1 w 152"/>
                <a:gd name="T31" fmla="*/ 220 h 251"/>
                <a:gd name="T32" fmla="*/ 78 w 152"/>
                <a:gd name="T33" fmla="*/ 251 h 251"/>
                <a:gd name="T34" fmla="*/ 152 w 152"/>
                <a:gd name="T35" fmla="*/ 184 h 251"/>
                <a:gd name="T36" fmla="*/ 84 w 152"/>
                <a:gd name="T37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251">
                  <a:moveTo>
                    <a:pt x="84" y="112"/>
                  </a:moveTo>
                  <a:cubicBezTo>
                    <a:pt x="57" y="100"/>
                    <a:pt x="33" y="90"/>
                    <a:pt x="33" y="66"/>
                  </a:cubicBezTo>
                  <a:cubicBezTo>
                    <a:pt x="33" y="47"/>
                    <a:pt x="51" y="27"/>
                    <a:pt x="81" y="27"/>
                  </a:cubicBezTo>
                  <a:cubicBezTo>
                    <a:pt x="111" y="27"/>
                    <a:pt x="132" y="46"/>
                    <a:pt x="132" y="47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6" y="23"/>
                    <a:pt x="123" y="0"/>
                    <a:pt x="81" y="0"/>
                  </a:cubicBezTo>
                  <a:cubicBezTo>
                    <a:pt x="39" y="0"/>
                    <a:pt x="5" y="29"/>
                    <a:pt x="5" y="67"/>
                  </a:cubicBezTo>
                  <a:cubicBezTo>
                    <a:pt x="5" y="107"/>
                    <a:pt x="40" y="122"/>
                    <a:pt x="70" y="135"/>
                  </a:cubicBezTo>
                  <a:cubicBezTo>
                    <a:pt x="98" y="147"/>
                    <a:pt x="124" y="158"/>
                    <a:pt x="124" y="185"/>
                  </a:cubicBezTo>
                  <a:cubicBezTo>
                    <a:pt x="124" y="208"/>
                    <a:pt x="105" y="224"/>
                    <a:pt x="79" y="224"/>
                  </a:cubicBezTo>
                  <a:cubicBezTo>
                    <a:pt x="42" y="224"/>
                    <a:pt x="18" y="199"/>
                    <a:pt x="18" y="199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2" y="221"/>
                    <a:pt x="29" y="251"/>
                    <a:pt x="78" y="251"/>
                  </a:cubicBezTo>
                  <a:cubicBezTo>
                    <a:pt x="122" y="251"/>
                    <a:pt x="152" y="224"/>
                    <a:pt x="152" y="184"/>
                  </a:cubicBezTo>
                  <a:cubicBezTo>
                    <a:pt x="152" y="141"/>
                    <a:pt x="116" y="126"/>
                    <a:pt x="84" y="11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gray">
            <a:xfrm>
              <a:off x="5995988" y="2971801"/>
              <a:ext cx="601663" cy="917575"/>
            </a:xfrm>
            <a:custGeom>
              <a:avLst/>
              <a:gdLst>
                <a:gd name="T0" fmla="*/ 28 w 160"/>
                <a:gd name="T1" fmla="*/ 26 h 243"/>
                <a:gd name="T2" fmla="*/ 82 w 160"/>
                <a:gd name="T3" fmla="*/ 26 h 243"/>
                <a:gd name="T4" fmla="*/ 132 w 160"/>
                <a:gd name="T5" fmla="*/ 74 h 243"/>
                <a:gd name="T6" fmla="*/ 81 w 160"/>
                <a:gd name="T7" fmla="*/ 124 h 243"/>
                <a:gd name="T8" fmla="*/ 28 w 160"/>
                <a:gd name="T9" fmla="*/ 124 h 243"/>
                <a:gd name="T10" fmla="*/ 28 w 160"/>
                <a:gd name="T11" fmla="*/ 26 h 243"/>
                <a:gd name="T12" fmla="*/ 84 w 160"/>
                <a:gd name="T13" fmla="*/ 0 h 243"/>
                <a:gd name="T14" fmla="*/ 0 w 160"/>
                <a:gd name="T15" fmla="*/ 0 h 243"/>
                <a:gd name="T16" fmla="*/ 0 w 160"/>
                <a:gd name="T17" fmla="*/ 243 h 243"/>
                <a:gd name="T18" fmla="*/ 28 w 160"/>
                <a:gd name="T19" fmla="*/ 243 h 243"/>
                <a:gd name="T20" fmla="*/ 28 w 160"/>
                <a:gd name="T21" fmla="*/ 149 h 243"/>
                <a:gd name="T22" fmla="*/ 84 w 160"/>
                <a:gd name="T23" fmla="*/ 149 h 243"/>
                <a:gd name="T24" fmla="*/ 160 w 160"/>
                <a:gd name="T25" fmla="*/ 74 h 243"/>
                <a:gd name="T26" fmla="*/ 84 w 160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243">
                  <a:moveTo>
                    <a:pt x="28" y="26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113" y="26"/>
                    <a:pt x="132" y="44"/>
                    <a:pt x="132" y="74"/>
                  </a:cubicBezTo>
                  <a:cubicBezTo>
                    <a:pt x="132" y="105"/>
                    <a:pt x="113" y="124"/>
                    <a:pt x="81" y="124"/>
                  </a:cubicBezTo>
                  <a:cubicBezTo>
                    <a:pt x="28" y="124"/>
                    <a:pt x="28" y="124"/>
                    <a:pt x="28" y="124"/>
                  </a:cubicBezTo>
                  <a:lnTo>
                    <a:pt x="28" y="26"/>
                  </a:lnTo>
                  <a:close/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130" y="149"/>
                    <a:pt x="160" y="119"/>
                    <a:pt x="160" y="74"/>
                  </a:cubicBezTo>
                  <a:cubicBezTo>
                    <a:pt x="160" y="30"/>
                    <a:pt x="130" y="0"/>
                    <a:pt x="84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gray">
            <a:xfrm>
              <a:off x="6765926" y="2971801"/>
              <a:ext cx="101600" cy="917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gray">
            <a:xfrm>
              <a:off x="7040563" y="2957513"/>
              <a:ext cx="830263" cy="946150"/>
            </a:xfrm>
            <a:custGeom>
              <a:avLst/>
              <a:gdLst>
                <a:gd name="T0" fmla="*/ 154 w 221"/>
                <a:gd name="T1" fmla="*/ 154 h 251"/>
                <a:gd name="T2" fmla="*/ 194 w 221"/>
                <a:gd name="T3" fmla="*/ 154 h 251"/>
                <a:gd name="T4" fmla="*/ 194 w 221"/>
                <a:gd name="T5" fmla="*/ 191 h 251"/>
                <a:gd name="T6" fmla="*/ 121 w 221"/>
                <a:gd name="T7" fmla="*/ 225 h 251"/>
                <a:gd name="T8" fmla="*/ 29 w 221"/>
                <a:gd name="T9" fmla="*/ 125 h 251"/>
                <a:gd name="T10" fmla="*/ 123 w 221"/>
                <a:gd name="T11" fmla="*/ 26 h 251"/>
                <a:gd name="T12" fmla="*/ 193 w 221"/>
                <a:gd name="T13" fmla="*/ 49 h 251"/>
                <a:gd name="T14" fmla="*/ 195 w 221"/>
                <a:gd name="T15" fmla="*/ 51 h 251"/>
                <a:gd name="T16" fmla="*/ 210 w 221"/>
                <a:gd name="T17" fmla="*/ 30 h 251"/>
                <a:gd name="T18" fmla="*/ 209 w 221"/>
                <a:gd name="T19" fmla="*/ 29 h 251"/>
                <a:gd name="T20" fmla="*/ 122 w 221"/>
                <a:gd name="T21" fmla="*/ 0 h 251"/>
                <a:gd name="T22" fmla="*/ 0 w 221"/>
                <a:gd name="T23" fmla="*/ 125 h 251"/>
                <a:gd name="T24" fmla="*/ 119 w 221"/>
                <a:gd name="T25" fmla="*/ 251 h 251"/>
                <a:gd name="T26" fmla="*/ 195 w 221"/>
                <a:gd name="T27" fmla="*/ 221 h 251"/>
                <a:gd name="T28" fmla="*/ 195 w 221"/>
                <a:gd name="T29" fmla="*/ 227 h 251"/>
                <a:gd name="T30" fmla="*/ 195 w 221"/>
                <a:gd name="T31" fmla="*/ 247 h 251"/>
                <a:gd name="T32" fmla="*/ 221 w 221"/>
                <a:gd name="T33" fmla="*/ 247 h 251"/>
                <a:gd name="T34" fmla="*/ 221 w 221"/>
                <a:gd name="T35" fmla="*/ 129 h 251"/>
                <a:gd name="T36" fmla="*/ 154 w 221"/>
                <a:gd name="T37" fmla="*/ 129 h 251"/>
                <a:gd name="T38" fmla="*/ 154 w 221"/>
                <a:gd name="T39" fmla="*/ 15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51">
                  <a:moveTo>
                    <a:pt x="154" y="154"/>
                  </a:moveTo>
                  <a:cubicBezTo>
                    <a:pt x="194" y="154"/>
                    <a:pt x="194" y="154"/>
                    <a:pt x="194" y="154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0" y="196"/>
                    <a:pt x="163" y="225"/>
                    <a:pt x="121" y="225"/>
                  </a:cubicBezTo>
                  <a:cubicBezTo>
                    <a:pt x="69" y="225"/>
                    <a:pt x="29" y="182"/>
                    <a:pt x="29" y="125"/>
                  </a:cubicBezTo>
                  <a:cubicBezTo>
                    <a:pt x="29" y="68"/>
                    <a:pt x="69" y="26"/>
                    <a:pt x="123" y="26"/>
                  </a:cubicBezTo>
                  <a:cubicBezTo>
                    <a:pt x="165" y="26"/>
                    <a:pt x="193" y="49"/>
                    <a:pt x="193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7" y="28"/>
                    <a:pt x="178" y="0"/>
                    <a:pt x="122" y="0"/>
                  </a:cubicBezTo>
                  <a:cubicBezTo>
                    <a:pt x="54" y="0"/>
                    <a:pt x="0" y="55"/>
                    <a:pt x="0" y="125"/>
                  </a:cubicBezTo>
                  <a:cubicBezTo>
                    <a:pt x="0" y="197"/>
                    <a:pt x="51" y="251"/>
                    <a:pt x="119" y="251"/>
                  </a:cubicBezTo>
                  <a:cubicBezTo>
                    <a:pt x="160" y="251"/>
                    <a:pt x="186" y="230"/>
                    <a:pt x="195" y="221"/>
                  </a:cubicBezTo>
                  <a:cubicBezTo>
                    <a:pt x="195" y="223"/>
                    <a:pt x="195" y="225"/>
                    <a:pt x="195" y="22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221" y="247"/>
                    <a:pt x="221" y="247"/>
                    <a:pt x="221" y="247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154" y="129"/>
                    <a:pt x="154" y="129"/>
                    <a:pt x="154" y="129"/>
                  </a:cubicBezTo>
                  <a:lnTo>
                    <a:pt x="154" y="1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gray">
            <a:xfrm>
              <a:off x="8096251" y="2971801"/>
              <a:ext cx="101600" cy="917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gray">
            <a:xfrm>
              <a:off x="8340726" y="2971801"/>
              <a:ext cx="747713" cy="917575"/>
            </a:xfrm>
            <a:custGeom>
              <a:avLst/>
              <a:gdLst>
                <a:gd name="T0" fmla="*/ 0 w 471"/>
                <a:gd name="T1" fmla="*/ 0 h 578"/>
                <a:gd name="T2" fmla="*/ 0 w 471"/>
                <a:gd name="T3" fmla="*/ 62 h 578"/>
                <a:gd name="T4" fmla="*/ 203 w 471"/>
                <a:gd name="T5" fmla="*/ 62 h 578"/>
                <a:gd name="T6" fmla="*/ 203 w 471"/>
                <a:gd name="T7" fmla="*/ 578 h 578"/>
                <a:gd name="T8" fmla="*/ 267 w 471"/>
                <a:gd name="T9" fmla="*/ 578 h 578"/>
                <a:gd name="T10" fmla="*/ 267 w 471"/>
                <a:gd name="T11" fmla="*/ 62 h 578"/>
                <a:gd name="T12" fmla="*/ 471 w 471"/>
                <a:gd name="T13" fmla="*/ 62 h 578"/>
                <a:gd name="T14" fmla="*/ 471 w 471"/>
                <a:gd name="T15" fmla="*/ 0 h 578"/>
                <a:gd name="T16" fmla="*/ 0 w 471"/>
                <a:gd name="T1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578">
                  <a:moveTo>
                    <a:pt x="0" y="0"/>
                  </a:moveTo>
                  <a:lnTo>
                    <a:pt x="0" y="62"/>
                  </a:lnTo>
                  <a:lnTo>
                    <a:pt x="203" y="62"/>
                  </a:lnTo>
                  <a:lnTo>
                    <a:pt x="203" y="578"/>
                  </a:lnTo>
                  <a:lnTo>
                    <a:pt x="267" y="578"/>
                  </a:lnTo>
                  <a:lnTo>
                    <a:pt x="267" y="62"/>
                  </a:lnTo>
                  <a:lnTo>
                    <a:pt x="471" y="62"/>
                  </a:lnTo>
                  <a:lnTo>
                    <a:pt x="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209801"/>
            <a:ext cx="10972801" cy="123115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4B90D10-09BC-4C57-BABD-41B831285699}" type="datetimeFigureOut">
              <a:rPr lang="en-US"/>
              <a:pPr/>
              <a:t>3/13/2020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598" y="3968150"/>
            <a:ext cx="10972804" cy="762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8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6273800"/>
            <a:ext cx="12192000" cy="1905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0" y="6464300"/>
            <a:ext cx="12192000" cy="393700"/>
          </a:xfrm>
          <a:prstGeom prst="rect">
            <a:avLst/>
          </a:prstGeom>
          <a:solidFill>
            <a:srgbClr val="21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8" y="304800"/>
            <a:ext cx="10972801" cy="838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1600201"/>
            <a:ext cx="10972802" cy="434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526313"/>
            <a:ext cx="1066800" cy="2569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4B90D10-09BC-4C57-BABD-41B83128569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8" y="6526313"/>
            <a:ext cx="8458202" cy="2569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526313"/>
            <a:ext cx="685800" cy="2569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EB1C3E3-5941-4E8F-B198-729765006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1" r:id="rId3"/>
    <p:sldLayoutId id="2147483714" r:id="rId4"/>
    <p:sldLayoutId id="2147483654" r:id="rId5"/>
    <p:sldLayoutId id="2147483657" r:id="rId6"/>
    <p:sldLayoutId id="2147483655" r:id="rId7"/>
    <p:sldLayoutId id="2147483658" r:id="rId8"/>
    <p:sldLayoutId id="2147483659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384" userDrawn="1">
          <p15:clr>
            <a:srgbClr val="5ACBF0"/>
          </p15:clr>
        </p15:guide>
        <p15:guide id="4" pos="7296" userDrawn="1">
          <p15:clr>
            <a:srgbClr val="5ACBF0"/>
          </p15:clr>
        </p15:guide>
        <p15:guide id="6" orient="horz" pos="1008" userDrawn="1">
          <p15:clr>
            <a:srgbClr val="5ACBF0"/>
          </p15:clr>
        </p15:guide>
        <p15:guide id="7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8BB024-01C9-461F-BD0C-840687541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Innovation project portal -</a:t>
            </a:r>
            <a:br>
              <a:rPr lang="en-US" dirty="0"/>
            </a:br>
            <a:r>
              <a:rPr lang="en-US" dirty="0"/>
              <a:t>examples and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2015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Concept Development Form (page 2 of 2)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66001"/>
              </p:ext>
            </p:extLst>
          </p:nvPr>
        </p:nvGraphicFramePr>
        <p:xfrm>
          <a:off x="228600" y="838200"/>
          <a:ext cx="11734800" cy="197167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What is the success criteria for the Pilot step?  (If there will not be a Pilot step provide a short explanation why.)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What are the resources (people, materials, timing, etc.) needed to complete the Pilot step?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Proof of Concept Planning Form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939"/>
              </p:ext>
            </p:extLst>
          </p:nvPr>
        </p:nvGraphicFramePr>
        <p:xfrm>
          <a:off x="228600" y="838200"/>
          <a:ext cx="11734800" cy="5257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Key Deliverables - Must be rank ordered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Key Deliverables - Grouped by critical, major and minor (no more than 2 in critical)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847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Key Deliverables - Initial key deliverables and changes must be signed off by sponsor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69011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Key Deliverables - End user/stakeholder evidence that key deliverables are appropriate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963235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Evaluate commercially available or in-house solutions through competitive matrix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48319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Development milestones - What assumptions did you make to determine these milestones are realistic and achievable?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38493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Development milestones - Provide clear evidence that these assumptions have been tested.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0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3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Proof of Concept Resourcing Form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48725"/>
              </p:ext>
            </p:extLst>
          </p:nvPr>
        </p:nvGraphicFramePr>
        <p:xfrm>
          <a:off x="228600" y="838200"/>
          <a:ext cx="11734800" cy="131445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POC 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Proof of Concept Evaluation Form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62356"/>
              </p:ext>
            </p:extLst>
          </p:nvPr>
        </p:nvGraphicFramePr>
        <p:xfrm>
          <a:off x="228600" y="838200"/>
          <a:ext cx="11734800" cy="197167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Has the solution demonstrated the expected benefits to the user / customer?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  <a:p>
                      <a:r>
                        <a:rPr lang="en-US" sz="1200" dirty="0"/>
                        <a:t>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How long did the Pilot take to execute in months?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9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Pilot Executive Presentation Approval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10516"/>
              </p:ext>
            </p:extLst>
          </p:nvPr>
        </p:nvGraphicFramePr>
        <p:xfrm>
          <a:off x="228600" y="838200"/>
          <a:ext cx="11734800" cy="197167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Is this idea approved to present to Executive Leadership?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Radio 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  <a:p>
                      <a:r>
                        <a:rPr lang="en-US" sz="1200" dirty="0"/>
                        <a:t>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Additional 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Approval for Pilot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13449"/>
              </p:ext>
            </p:extLst>
          </p:nvPr>
        </p:nvGraphicFramePr>
        <p:xfrm>
          <a:off x="228600" y="838200"/>
          <a:ext cx="11734800" cy="197167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Do you approve for Pilot?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 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  <a:p>
                      <a:r>
                        <a:rPr lang="en-US" sz="1200" dirty="0"/>
                        <a:t>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Additional 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8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Lessons Learned Feedback Form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26702"/>
              </p:ext>
            </p:extLst>
          </p:nvPr>
        </p:nvGraphicFramePr>
        <p:xfrm>
          <a:off x="228600" y="838200"/>
          <a:ext cx="11734800" cy="520636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What are the KEY comments and recommendations that could be valuable for future projects.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Classify the lessons learned by 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Multiple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Management</a:t>
                      </a:r>
                    </a:p>
                    <a:p>
                      <a:r>
                        <a:rPr lang="en-US" sz="1200" dirty="0"/>
                        <a:t>Resources</a:t>
                      </a:r>
                    </a:p>
                    <a:p>
                      <a:r>
                        <a:rPr lang="en-US" sz="1200" dirty="0"/>
                        <a:t>Technical</a:t>
                      </a:r>
                    </a:p>
                    <a:p>
                      <a:r>
                        <a:rPr lang="en-US" sz="1200" dirty="0"/>
                        <a:t>Communication</a:t>
                      </a:r>
                    </a:p>
                    <a:p>
                      <a:r>
                        <a:rPr lang="en-US" sz="1200" dirty="0"/>
                        <a:t>Business Processes</a:t>
                      </a:r>
                    </a:p>
                    <a:p>
                      <a:r>
                        <a:rPr lang="en-US" sz="1200" dirty="0"/>
                        <a:t>Requirements</a:t>
                      </a:r>
                    </a:p>
                    <a:p>
                      <a:r>
                        <a:rPr lang="en-US" sz="1200" dirty="0"/>
                        <a:t>Design &amp; Build</a:t>
                      </a:r>
                    </a:p>
                    <a:p>
                      <a:r>
                        <a:rPr lang="en-US" sz="1200" dirty="0"/>
                        <a:t>Testing</a:t>
                      </a:r>
                    </a:p>
                    <a:p>
                      <a:r>
                        <a:rPr lang="en-US" sz="1200" dirty="0"/>
                        <a:t>Implementation</a:t>
                      </a:r>
                    </a:p>
                    <a:p>
                      <a:r>
                        <a:rPr lang="en-US" sz="1200" dirty="0"/>
                        <a:t>External Areas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847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From the Identify section, which (if any) comments and recommendations, would you like to share in more detail?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69011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Are any of the learnings documented here for application outside of this project team?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 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  <a:p>
                      <a:r>
                        <a:rPr lang="en-US" sz="1200" dirty="0"/>
                        <a:t>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963235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Which lessons learned should be applied more broadly in the organization?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83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Project Status Update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033"/>
              </p:ext>
            </p:extLst>
          </p:nvPr>
        </p:nvGraphicFramePr>
        <p:xfrm>
          <a:off x="228600" y="838200"/>
          <a:ext cx="11734800" cy="131445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Please provide an update on the status of this project.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39363-D140-4828-AA71-02EF53C23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APPENDIX: example reports and dashboards</a:t>
            </a:r>
          </a:p>
        </p:txBody>
      </p:sp>
    </p:spTree>
    <p:extLst>
      <p:ext uri="{BB962C8B-B14F-4D97-AF65-F5344CB8AC3E}">
        <p14:creationId xmlns:p14="http://schemas.microsoft.com/office/powerpoint/2010/main" val="16239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013D2-AC88-DE4C-98BF-DCE7A0D2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" t="9095" r="9259" b="12243"/>
          <a:stretch/>
        </p:blipFill>
        <p:spPr>
          <a:xfrm>
            <a:off x="1828800" y="3657600"/>
            <a:ext cx="3581400" cy="2857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  <a:reflection stA="65000" endPos="14000" dist="508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E2491-6E93-424A-85E3-066F987832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0" t="13549" r="6077" b="10967"/>
          <a:stretch/>
        </p:blipFill>
        <p:spPr>
          <a:xfrm>
            <a:off x="381000" y="533400"/>
            <a:ext cx="6172200" cy="2971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3000"/>
              </a:srgbClr>
            </a:outerShdw>
            <a:reflection stA="62000" endPos="14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6EBA7-9E9C-FE42-B9A2-B902086A6A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3" t="4445" r="5668" b="13333"/>
          <a:stretch/>
        </p:blipFill>
        <p:spPr>
          <a:xfrm>
            <a:off x="6096000" y="304800"/>
            <a:ext cx="5562600" cy="5638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  <a:reflection stA="64000" endPos="16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74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877662" y="457518"/>
            <a:ext cx="9862685" cy="1056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chemeClr val="accent4"/>
                </a:solidFill>
              </a:rPr>
              <a:t>Innovation Project Portal 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510911" y="1235016"/>
            <a:ext cx="10967086" cy="45247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01" bIns="45688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99" dirty="0">
                <a:latin typeface="Calibri"/>
                <a:ea typeface="Calibri"/>
                <a:cs typeface="Calibri"/>
                <a:sym typeface="Calibri"/>
              </a:rPr>
              <a:t>The Project Portal is a centralized listing of initiatives and projects across Spigit. The portal enables the management of innovation queues while providing transparency across the company.</a:t>
            </a:r>
            <a:endParaRPr sz="1999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3001E5-1A69-46C5-8221-A3BC2822E2C1}"/>
              </a:ext>
            </a:extLst>
          </p:cNvPr>
          <p:cNvGrpSpPr/>
          <p:nvPr/>
        </p:nvGrpSpPr>
        <p:grpSpPr>
          <a:xfrm>
            <a:off x="598332" y="2362200"/>
            <a:ext cx="10982640" cy="3297900"/>
            <a:chOff x="596899" y="2362200"/>
            <a:chExt cx="10985501" cy="32987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261286-1C5A-4162-A6D2-9D2348A30514}"/>
                </a:ext>
              </a:extLst>
            </p:cNvPr>
            <p:cNvSpPr/>
            <p:nvPr/>
          </p:nvSpPr>
          <p:spPr>
            <a:xfrm>
              <a:off x="596899" y="2938031"/>
              <a:ext cx="2091890" cy="23934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F98C85-55BE-4E5F-86FD-E7E54B4D39DA}"/>
                </a:ext>
              </a:extLst>
            </p:cNvPr>
            <p:cNvSpPr/>
            <p:nvPr/>
          </p:nvSpPr>
          <p:spPr>
            <a:xfrm>
              <a:off x="810021" y="3293569"/>
              <a:ext cx="1784396" cy="979741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999" dirty="0"/>
                <a:t>Ideate and collaborate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13A9D1-A956-45D1-B29A-827143C3AD9F}"/>
                </a:ext>
              </a:extLst>
            </p:cNvPr>
            <p:cNvSpPr/>
            <p:nvPr/>
          </p:nvSpPr>
          <p:spPr>
            <a:xfrm>
              <a:off x="2798949" y="2938031"/>
              <a:ext cx="2091890" cy="23934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3243DA-BC2A-4E77-BB1D-A2CB39B9B14E}"/>
                </a:ext>
              </a:extLst>
            </p:cNvPr>
            <p:cNvSpPr/>
            <p:nvPr/>
          </p:nvSpPr>
          <p:spPr>
            <a:xfrm>
              <a:off x="2952693" y="3293569"/>
              <a:ext cx="1784396" cy="979741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999" dirty="0"/>
                <a:t>Evaluate </a:t>
              </a:r>
              <a:br>
                <a:rPr lang="en-US" sz="1999" dirty="0"/>
              </a:br>
              <a:r>
                <a:rPr lang="en-US" sz="1999" dirty="0"/>
                <a:t>and prioritize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5CABC2-3292-44D2-89C4-E0085B64D135}"/>
                </a:ext>
              </a:extLst>
            </p:cNvPr>
            <p:cNvSpPr/>
            <p:nvPr/>
          </p:nvSpPr>
          <p:spPr>
            <a:xfrm>
              <a:off x="5016665" y="2938031"/>
              <a:ext cx="2091890" cy="23934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25CE94-B947-4FA4-944F-6D7F8558507A}"/>
                </a:ext>
              </a:extLst>
            </p:cNvPr>
            <p:cNvSpPr/>
            <p:nvPr/>
          </p:nvSpPr>
          <p:spPr>
            <a:xfrm>
              <a:off x="5170409" y="3293569"/>
              <a:ext cx="1784396" cy="979741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999" dirty="0"/>
                <a:t>Selection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475C53-C2FC-4644-9E60-E6630F9E3A1D}"/>
                </a:ext>
              </a:extLst>
            </p:cNvPr>
            <p:cNvSpPr/>
            <p:nvPr/>
          </p:nvSpPr>
          <p:spPr>
            <a:xfrm>
              <a:off x="7253589" y="2938031"/>
              <a:ext cx="2091890" cy="23934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5E6D42-2F54-47F9-9257-AAFE4FE38C58}"/>
                </a:ext>
              </a:extLst>
            </p:cNvPr>
            <p:cNvSpPr/>
            <p:nvPr/>
          </p:nvSpPr>
          <p:spPr>
            <a:xfrm>
              <a:off x="7407333" y="3293569"/>
              <a:ext cx="1784396" cy="979741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999" dirty="0">
                  <a:solidFill>
                    <a:schemeClr val="bg1"/>
                  </a:solidFill>
                </a:rPr>
                <a:t>Develop</a:t>
              </a:r>
              <a:br>
                <a:rPr lang="en-US" sz="1999" dirty="0">
                  <a:solidFill>
                    <a:schemeClr val="bg1"/>
                  </a:solidFill>
                </a:rPr>
              </a:br>
              <a:r>
                <a:rPr lang="en-US" sz="1999" dirty="0">
                  <a:solidFill>
                    <a:schemeClr val="bg1"/>
                  </a:solidFill>
                </a:rPr>
                <a:t>and test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A5450A-9E3A-41D0-B409-40927610BC6A}"/>
                </a:ext>
              </a:extLst>
            </p:cNvPr>
            <p:cNvSpPr/>
            <p:nvPr/>
          </p:nvSpPr>
          <p:spPr>
            <a:xfrm>
              <a:off x="9490510" y="2938031"/>
              <a:ext cx="2091890" cy="23934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E99782-7492-4C2D-BF9A-F38455A588B5}"/>
                </a:ext>
              </a:extLst>
            </p:cNvPr>
            <p:cNvSpPr/>
            <p:nvPr/>
          </p:nvSpPr>
          <p:spPr>
            <a:xfrm>
              <a:off x="9644257" y="3293569"/>
              <a:ext cx="1784396" cy="979741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999" dirty="0">
                  <a:solidFill>
                    <a:schemeClr val="bg1"/>
                  </a:solidFill>
                </a:rPr>
                <a:t>Pilot </a:t>
              </a:r>
              <a:br>
                <a:rPr lang="en-US" sz="1999" dirty="0">
                  <a:solidFill>
                    <a:schemeClr val="bg1"/>
                  </a:solidFill>
                </a:rPr>
              </a:br>
              <a:r>
                <a:rPr lang="en-US" sz="1999" dirty="0">
                  <a:solidFill>
                    <a:schemeClr val="bg1"/>
                  </a:solidFill>
                </a:rPr>
                <a:t>and launch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E6D7147-BBB5-457A-B370-9EDD20EA5EB9}"/>
                </a:ext>
              </a:extLst>
            </p:cNvPr>
            <p:cNvCxnSpPr/>
            <p:nvPr/>
          </p:nvCxnSpPr>
          <p:spPr>
            <a:xfrm>
              <a:off x="612627" y="2740650"/>
              <a:ext cx="10969773" cy="0"/>
            </a:xfrm>
            <a:prstGeom prst="straightConnector1">
              <a:avLst/>
            </a:prstGeom>
            <a:ln w="34925" cap="rnd">
              <a:prstDash val="sysDot"/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D14A6E-2A63-47F7-99CD-477CA8950484}"/>
                </a:ext>
              </a:extLst>
            </p:cNvPr>
            <p:cNvSpPr/>
            <p:nvPr/>
          </p:nvSpPr>
          <p:spPr>
            <a:xfrm>
              <a:off x="3702655" y="2362200"/>
              <a:ext cx="4705536" cy="44394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1999" dirty="0">
                  <a:solidFill>
                    <a:schemeClr val="tx2"/>
                  </a:solidFill>
                </a:rPr>
                <a:t>EXAMPLE IDEA LIFECYCLE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5E35C2D-2A6E-4E7A-A8AF-FC12E34F4808}"/>
                </a:ext>
              </a:extLst>
            </p:cNvPr>
            <p:cNvSpPr/>
            <p:nvPr/>
          </p:nvSpPr>
          <p:spPr>
            <a:xfrm>
              <a:off x="2961311" y="3850381"/>
              <a:ext cx="1810583" cy="181057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9FB476-56CB-4AAB-AB9F-B344740C3A4E}"/>
                </a:ext>
              </a:extLst>
            </p:cNvPr>
            <p:cNvSpPr/>
            <p:nvPr/>
          </p:nvSpPr>
          <p:spPr>
            <a:xfrm>
              <a:off x="5185069" y="3850381"/>
              <a:ext cx="1810583" cy="181057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5931E5-60DC-41E2-86E7-6D1ECD2346EB}"/>
                </a:ext>
              </a:extLst>
            </p:cNvPr>
            <p:cNvSpPr/>
            <p:nvPr/>
          </p:nvSpPr>
          <p:spPr>
            <a:xfrm>
              <a:off x="7408827" y="3850381"/>
              <a:ext cx="1810583" cy="181057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60B24D-7A69-4B08-ACE1-87622E60B7A1}"/>
                </a:ext>
              </a:extLst>
            </p:cNvPr>
            <p:cNvSpPr/>
            <p:nvPr/>
          </p:nvSpPr>
          <p:spPr>
            <a:xfrm>
              <a:off x="9632583" y="3850381"/>
              <a:ext cx="1810583" cy="181057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2B8332-B621-485E-83DC-B694DA158552}"/>
                </a:ext>
              </a:extLst>
            </p:cNvPr>
            <p:cNvSpPr/>
            <p:nvPr/>
          </p:nvSpPr>
          <p:spPr>
            <a:xfrm>
              <a:off x="737552" y="3850381"/>
              <a:ext cx="1810583" cy="181057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7" name="Pentagon 2">
              <a:extLst>
                <a:ext uri="{FF2B5EF4-FFF2-40B4-BE49-F238E27FC236}">
                  <a16:creationId xmlns:a16="http://schemas.microsoft.com/office/drawing/2014/main" id="{5825BBEB-98FC-47E5-9E05-229C4D746B42}"/>
                </a:ext>
              </a:extLst>
            </p:cNvPr>
            <p:cNvSpPr/>
            <p:nvPr/>
          </p:nvSpPr>
          <p:spPr>
            <a:xfrm>
              <a:off x="990113" y="4564930"/>
              <a:ext cx="5756623" cy="412665"/>
            </a:xfrm>
            <a:prstGeom prst="homePlat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CHALLENGES AND IDEATION EFFORTS</a:t>
              </a:r>
            </a:p>
          </p:txBody>
        </p:sp>
        <p:sp>
          <p:nvSpPr>
            <p:cNvPr id="28" name="Pentagon 37">
              <a:extLst>
                <a:ext uri="{FF2B5EF4-FFF2-40B4-BE49-F238E27FC236}">
                  <a16:creationId xmlns:a16="http://schemas.microsoft.com/office/drawing/2014/main" id="{C7076CED-21E4-4D87-9869-B1CDDBA892E4}"/>
                </a:ext>
              </a:extLst>
            </p:cNvPr>
            <p:cNvSpPr/>
            <p:nvPr/>
          </p:nvSpPr>
          <p:spPr>
            <a:xfrm>
              <a:off x="7402784" y="4564930"/>
              <a:ext cx="4025867" cy="412665"/>
            </a:xfrm>
            <a:prstGeom prst="homePlat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INNOVATION PROJECT PORTAL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253288" y="2937881"/>
            <a:ext cx="4327684" cy="236969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783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848276" y="457518"/>
            <a:ext cx="9862685" cy="1056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Example</a:t>
            </a:r>
            <a:r>
              <a:rPr lang="en-US" dirty="0">
                <a:solidFill>
                  <a:schemeClr val="accent4"/>
                </a:solidFill>
              </a:rPr>
              <a:t> Innovation Project Portal </a:t>
            </a:r>
            <a:r>
              <a:rPr lang="en-US" dirty="0"/>
              <a:t>process*</a:t>
            </a:r>
            <a:endParaRPr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6D7147-BBB5-457A-B370-9EDD20EA5EB9}"/>
              </a:ext>
            </a:extLst>
          </p:cNvPr>
          <p:cNvCxnSpPr>
            <a:cxnSpLocks/>
          </p:cNvCxnSpPr>
          <p:nvPr/>
        </p:nvCxnSpPr>
        <p:spPr>
          <a:xfrm>
            <a:off x="1149426" y="1521351"/>
            <a:ext cx="10431546" cy="0"/>
          </a:xfrm>
          <a:prstGeom prst="straightConnector1">
            <a:avLst/>
          </a:prstGeom>
          <a:ln w="34925" cap="rnd">
            <a:prstDash val="sysDot"/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48276" y="1676400"/>
            <a:ext cx="11219187" cy="4495800"/>
            <a:chOff x="-12778" y="1234812"/>
            <a:chExt cx="12080241" cy="5013588"/>
          </a:xfrm>
        </p:grpSpPr>
        <p:sp>
          <p:nvSpPr>
            <p:cNvPr id="32" name="Title 2"/>
            <p:cNvSpPr txBox="1">
              <a:spLocks/>
            </p:cNvSpPr>
            <p:nvPr/>
          </p:nvSpPr>
          <p:spPr>
            <a:xfrm>
              <a:off x="-12778" y="1234812"/>
              <a:ext cx="3366047" cy="109411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457181" rtl="0" eaLnBrk="1" latinLnBrk="0" hangingPunct="1">
                <a:spcBef>
                  <a:spcPct val="0"/>
                </a:spcBef>
                <a:buNone/>
                <a:defRPr sz="2600" b="1" i="0" kern="1200" cap="all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endParaRPr lang="en-US" sz="1600" cap="none" spc="-40" dirty="0">
                <a:solidFill>
                  <a:schemeClr val="accent1"/>
                </a:solidFill>
                <a:ea typeface="+mn-ea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1485" y="1246750"/>
              <a:ext cx="1926178" cy="5001649"/>
              <a:chOff x="874713" y="2532074"/>
              <a:chExt cx="3417662" cy="364096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74713" y="3061955"/>
                <a:ext cx="3407126" cy="311108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07852" y="3216203"/>
                <a:ext cx="3136921" cy="2704648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indent="0">
                  <a:lnSpc>
                    <a:spcPct val="104000"/>
                  </a:lnSpc>
                  <a:spcBef>
                    <a:spcPts val="1600"/>
                  </a:spcBef>
                  <a:buFont typeface="Arial" panose="020B0604020202020204" pitchFamily="34" charset="0"/>
                  <a:buNone/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  <a:lvl2pPr marL="173038" lvl="1" indent="-171450">
                  <a:lnSpc>
                    <a:spcPct val="102000"/>
                  </a:lnSpc>
                  <a:spcBef>
                    <a:spcPts val="800"/>
                  </a:spcBef>
                  <a:buClr>
                    <a:schemeClr val="accent3"/>
                  </a:buClr>
                  <a:buSzPct val="104000"/>
                  <a:buFont typeface="Arial" panose="020B0604020202020204" pitchFamily="34" charset="0"/>
                  <a:buChar char="•"/>
                  <a:defRPr sz="1600" b="0">
                    <a:solidFill>
                      <a:schemeClr val="tx2"/>
                    </a:solidFill>
                  </a:defRPr>
                </a:lvl2pPr>
                <a:lvl3pPr marL="373063" indent="-168275">
                  <a:lnSpc>
                    <a:spcPct val="102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2"/>
                    </a:solidFill>
                  </a:defRPr>
                </a:lvl3pPr>
                <a:lvl4pPr marL="381000" indent="0">
                  <a:lnSpc>
                    <a:spcPct val="102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1200">
                    <a:solidFill>
                      <a:schemeClr val="tx2"/>
                    </a:solidFill>
                  </a:defRPr>
                </a:lvl4pPr>
                <a:lvl5pPr marL="2057400" indent="-228600">
                  <a:lnSpc>
                    <a:spcPct val="102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2"/>
                    </a:solidFill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Selected ideas from ideation efforts are created as projects in the Innovation Project Portal by an Administrator.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An administrator assigns a Project Owner using the Project Manager feature.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An administrator completes the Project Owner Assignment Form task. 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74713" y="2532074"/>
                <a:ext cx="3407126" cy="538518"/>
              </a:xfrm>
              <a:prstGeom prst="rect">
                <a:avLst/>
              </a:prstGeom>
              <a:solidFill>
                <a:srgbClr val="FFBF00"/>
              </a:solidFill>
              <a:ln>
                <a:solidFill>
                  <a:srgbClr val="FFB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78988" y="2566905"/>
                <a:ext cx="3313387" cy="449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Arial"/>
                  </a:rPr>
                  <a:t>Assign Project Owner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279942" y="1246747"/>
              <a:ext cx="1920241" cy="5001648"/>
              <a:chOff x="874713" y="1497423"/>
              <a:chExt cx="3407126" cy="467561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874713" y="2055548"/>
                <a:ext cx="3407126" cy="4117489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68576" y="2370350"/>
                <a:ext cx="3136921" cy="3569042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indent="0">
                  <a:lnSpc>
                    <a:spcPct val="104000"/>
                  </a:lnSpc>
                  <a:spcBef>
                    <a:spcPts val="1600"/>
                  </a:spcBef>
                  <a:buFont typeface="Arial" panose="020B0604020202020204" pitchFamily="34" charset="0"/>
                  <a:buNone/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  <a:lvl2pPr marL="173038" lvl="1" indent="-171450">
                  <a:lnSpc>
                    <a:spcPct val="102000"/>
                  </a:lnSpc>
                  <a:spcBef>
                    <a:spcPts val="800"/>
                  </a:spcBef>
                  <a:buClr>
                    <a:schemeClr val="accent3"/>
                  </a:buClr>
                  <a:buSzPct val="104000"/>
                  <a:buFont typeface="Arial" panose="020B0604020202020204" pitchFamily="34" charset="0"/>
                  <a:buChar char="•"/>
                  <a:defRPr sz="1600" b="0">
                    <a:solidFill>
                      <a:schemeClr val="tx2"/>
                    </a:solidFill>
                  </a:defRPr>
                </a:lvl2pPr>
                <a:lvl3pPr marL="373063" indent="-168275">
                  <a:lnSpc>
                    <a:spcPct val="102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2"/>
                    </a:solidFill>
                  </a:defRPr>
                </a:lvl3pPr>
                <a:lvl4pPr marL="381000" indent="0">
                  <a:lnSpc>
                    <a:spcPct val="102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1200">
                    <a:solidFill>
                      <a:schemeClr val="tx2"/>
                    </a:solidFill>
                  </a:defRPr>
                </a:lvl4pPr>
                <a:lvl5pPr marL="2057400" indent="-228600">
                  <a:lnSpc>
                    <a:spcPct val="102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2"/>
                    </a:solidFill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The </a:t>
                </a:r>
                <a:r>
                  <a:rPr lang="en-US" sz="1200" dirty="0"/>
                  <a:t>Concept Validation Form </a:t>
                </a:r>
                <a:r>
                  <a:rPr lang="en-US" sz="1200" b="0" dirty="0"/>
                  <a:t>is assigned to the Project Manager and due in 10 days.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Once the task is completed, the idea advances.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74713" y="1497423"/>
                <a:ext cx="3407126" cy="692921"/>
              </a:xfrm>
              <a:prstGeom prst="rect">
                <a:avLst/>
              </a:prstGeom>
              <a:solidFill>
                <a:srgbClr val="FFBF00"/>
              </a:solidFill>
              <a:ln>
                <a:solidFill>
                  <a:srgbClr val="FFB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17716" y="1536473"/>
                <a:ext cx="3142711" cy="51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cs typeface="Arial"/>
                  </a:rPr>
                  <a:t>Concept Validation</a:t>
                </a:r>
                <a:endParaRPr lang="en-US" b="1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238426" y="1246749"/>
              <a:ext cx="1920242" cy="5001648"/>
              <a:chOff x="874713" y="336984"/>
              <a:chExt cx="3407126" cy="583605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874713" y="1165484"/>
                <a:ext cx="3407126" cy="500755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74713" y="336984"/>
                <a:ext cx="3407126" cy="864897"/>
              </a:xfrm>
              <a:prstGeom prst="rect">
                <a:avLst/>
              </a:prstGeom>
              <a:solidFill>
                <a:srgbClr val="FFBF00"/>
              </a:solidFill>
              <a:ln>
                <a:solidFill>
                  <a:srgbClr val="FFB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07852" y="1426560"/>
                <a:ext cx="3136921" cy="4364908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indent="0">
                  <a:lnSpc>
                    <a:spcPct val="104000"/>
                  </a:lnSpc>
                  <a:spcBef>
                    <a:spcPts val="1600"/>
                  </a:spcBef>
                  <a:buFont typeface="Arial" panose="020B0604020202020204" pitchFamily="34" charset="0"/>
                  <a:buNone/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  <a:lvl2pPr marL="173038" lvl="1" indent="-171450">
                  <a:lnSpc>
                    <a:spcPct val="102000"/>
                  </a:lnSpc>
                  <a:spcBef>
                    <a:spcPts val="800"/>
                  </a:spcBef>
                  <a:buClr>
                    <a:schemeClr val="accent3"/>
                  </a:buClr>
                  <a:buSzPct val="104000"/>
                  <a:buFont typeface="Arial" panose="020B0604020202020204" pitchFamily="34" charset="0"/>
                  <a:buChar char="•"/>
                  <a:defRPr sz="1600" b="0">
                    <a:solidFill>
                      <a:schemeClr val="tx2"/>
                    </a:solidFill>
                  </a:defRPr>
                </a:lvl2pPr>
                <a:lvl3pPr marL="373063" indent="-168275">
                  <a:lnSpc>
                    <a:spcPct val="102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2"/>
                    </a:solidFill>
                  </a:defRPr>
                </a:lvl3pPr>
                <a:lvl4pPr marL="381000" indent="0">
                  <a:lnSpc>
                    <a:spcPct val="102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1200">
                    <a:solidFill>
                      <a:schemeClr val="tx2"/>
                    </a:solidFill>
                  </a:defRPr>
                </a:lvl4pPr>
                <a:lvl5pPr marL="2057400" indent="-228600">
                  <a:lnSpc>
                    <a:spcPct val="102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2"/>
                    </a:solidFill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The </a:t>
                </a:r>
                <a:r>
                  <a:rPr lang="en-US" sz="1200" dirty="0"/>
                  <a:t>Concept Development Form </a:t>
                </a:r>
                <a:r>
                  <a:rPr lang="en-US" sz="1200" b="0" dirty="0"/>
                  <a:t>is assigned to the Project Manager and due in 10 days.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Once the task is completed, the idea advances.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endParaRPr lang="en-US" sz="1200" b="0" dirty="0"/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endParaRPr lang="en-US" sz="1200" b="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22269" y="408260"/>
                <a:ext cx="3013173" cy="7208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cs typeface="Arial"/>
                  </a:rPr>
                  <a:t>Test Assumptions</a:t>
                </a:r>
                <a:endParaRPr lang="en-US" b="1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  <p:sp>
          <p:nvSpPr>
            <p:cNvPr id="48" name="Title 2"/>
            <p:cNvSpPr txBox="1">
              <a:spLocks/>
            </p:cNvSpPr>
            <p:nvPr/>
          </p:nvSpPr>
          <p:spPr>
            <a:xfrm>
              <a:off x="5880023" y="1234812"/>
              <a:ext cx="3366047" cy="109411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457181" rtl="0" eaLnBrk="1" latinLnBrk="0" hangingPunct="1">
                <a:spcBef>
                  <a:spcPct val="0"/>
                </a:spcBef>
                <a:buNone/>
                <a:defRPr sz="2600" b="1" i="0" kern="1200" cap="all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endParaRPr lang="en-US" sz="1600" cap="none" spc="-40" dirty="0">
                <a:solidFill>
                  <a:schemeClr val="accent1"/>
                </a:solidFill>
                <a:ea typeface="+mn-ea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204285" y="1246751"/>
              <a:ext cx="1926178" cy="5001649"/>
              <a:chOff x="874713" y="2532074"/>
              <a:chExt cx="3417662" cy="364096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74713" y="3061955"/>
                <a:ext cx="3407126" cy="3111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107852" y="3216203"/>
                <a:ext cx="3136921" cy="2704648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indent="0">
                  <a:lnSpc>
                    <a:spcPct val="104000"/>
                  </a:lnSpc>
                  <a:spcBef>
                    <a:spcPts val="1600"/>
                  </a:spcBef>
                  <a:buFont typeface="Arial" panose="020B0604020202020204" pitchFamily="34" charset="0"/>
                  <a:buNone/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  <a:lvl2pPr marL="173038" lvl="1" indent="-171450">
                  <a:lnSpc>
                    <a:spcPct val="102000"/>
                  </a:lnSpc>
                  <a:spcBef>
                    <a:spcPts val="800"/>
                  </a:spcBef>
                  <a:buClr>
                    <a:schemeClr val="accent3"/>
                  </a:buClr>
                  <a:buSzPct val="104000"/>
                  <a:buFont typeface="Arial" panose="020B0604020202020204" pitchFamily="34" charset="0"/>
                  <a:buChar char="•"/>
                  <a:defRPr sz="1600" b="0">
                    <a:solidFill>
                      <a:schemeClr val="tx2"/>
                    </a:solidFill>
                  </a:defRPr>
                </a:lvl2pPr>
                <a:lvl3pPr marL="373063" indent="-168275">
                  <a:lnSpc>
                    <a:spcPct val="102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2"/>
                    </a:solidFill>
                  </a:defRPr>
                </a:lvl3pPr>
                <a:lvl4pPr marL="381000" indent="0">
                  <a:lnSpc>
                    <a:spcPct val="102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1200">
                    <a:solidFill>
                      <a:schemeClr val="tx2"/>
                    </a:solidFill>
                  </a:defRPr>
                </a:lvl4pPr>
                <a:lvl5pPr marL="2057400" indent="-228600">
                  <a:lnSpc>
                    <a:spcPct val="102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2"/>
                    </a:solidFill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The </a:t>
                </a:r>
                <a:r>
                  <a:rPr lang="en-US" sz="1200" dirty="0"/>
                  <a:t>PoC Planning Form</a:t>
                </a:r>
                <a:r>
                  <a:rPr lang="en-US" sz="1200" b="0" dirty="0"/>
                  <a:t> is assigned to the Program Manager and due in 10 days.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The </a:t>
                </a:r>
                <a:r>
                  <a:rPr lang="en-US" sz="1200" dirty="0"/>
                  <a:t>PoC Resourcing Form </a:t>
                </a:r>
                <a:r>
                  <a:rPr lang="en-US" sz="1200" b="0" dirty="0"/>
                  <a:t>is assigned to the Project Manager and due in 10 days.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Spigit Administrator advances the idea concept using an </a:t>
                </a:r>
                <a:r>
                  <a:rPr lang="en-US" sz="1200" dirty="0"/>
                  <a:t>approval task</a:t>
                </a:r>
                <a:r>
                  <a:rPr lang="en-US" sz="1200" b="0" dirty="0"/>
                  <a:t>.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74713" y="2532074"/>
                <a:ext cx="3407126" cy="5385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8988" y="2566905"/>
                <a:ext cx="3313387" cy="201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Arial"/>
                  </a:rPr>
                  <a:t>Build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172742" y="1246747"/>
              <a:ext cx="1920241" cy="5001648"/>
              <a:chOff x="874713" y="1497423"/>
              <a:chExt cx="3407126" cy="467561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874713" y="2055548"/>
                <a:ext cx="3407126" cy="4117489"/>
              </a:xfrm>
              <a:prstGeom prst="rect">
                <a:avLst/>
              </a:prstGeom>
              <a:noFill/>
              <a:ln>
                <a:solidFill>
                  <a:srgbClr val="363A4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68576" y="2370350"/>
                <a:ext cx="3136921" cy="3569042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indent="0">
                  <a:lnSpc>
                    <a:spcPct val="104000"/>
                  </a:lnSpc>
                  <a:spcBef>
                    <a:spcPts val="1600"/>
                  </a:spcBef>
                  <a:buFont typeface="Arial" panose="020B0604020202020204" pitchFamily="34" charset="0"/>
                  <a:buNone/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  <a:lvl2pPr marL="173038" lvl="1" indent="-171450">
                  <a:lnSpc>
                    <a:spcPct val="102000"/>
                  </a:lnSpc>
                  <a:spcBef>
                    <a:spcPts val="800"/>
                  </a:spcBef>
                  <a:buClr>
                    <a:schemeClr val="accent3"/>
                  </a:buClr>
                  <a:buSzPct val="104000"/>
                  <a:buFont typeface="Arial" panose="020B0604020202020204" pitchFamily="34" charset="0"/>
                  <a:buChar char="•"/>
                  <a:defRPr sz="1600" b="0">
                    <a:solidFill>
                      <a:schemeClr val="tx2"/>
                    </a:solidFill>
                  </a:defRPr>
                </a:lvl2pPr>
                <a:lvl3pPr marL="373063" indent="-168275">
                  <a:lnSpc>
                    <a:spcPct val="102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2"/>
                    </a:solidFill>
                  </a:defRPr>
                </a:lvl3pPr>
                <a:lvl4pPr marL="381000" indent="0">
                  <a:lnSpc>
                    <a:spcPct val="102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1200">
                    <a:solidFill>
                      <a:schemeClr val="tx2"/>
                    </a:solidFill>
                  </a:defRPr>
                </a:lvl4pPr>
                <a:lvl5pPr marL="2057400" indent="-228600">
                  <a:lnSpc>
                    <a:spcPct val="102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2"/>
                    </a:solidFill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The </a:t>
                </a:r>
                <a:r>
                  <a:rPr lang="en-US" sz="1200" dirty="0"/>
                  <a:t>PoC Evaluation Form </a:t>
                </a:r>
                <a:r>
                  <a:rPr lang="en-US" sz="1200" b="0" dirty="0"/>
                  <a:t>is assigned to the Project Manager and due in 10 days.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The </a:t>
                </a:r>
                <a:r>
                  <a:rPr lang="en-US" sz="1200" dirty="0"/>
                  <a:t>Approval for Pilot</a:t>
                </a:r>
                <a:r>
                  <a:rPr lang="en-US" sz="1200" b="0" dirty="0"/>
                  <a:t> form is assigned to the Project Manager and due in 10 days.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Spigit Administrator advances the idea concept using an </a:t>
                </a:r>
                <a:r>
                  <a:rPr lang="en-US" sz="1200" dirty="0"/>
                  <a:t>approval task</a:t>
                </a:r>
                <a:r>
                  <a:rPr lang="en-US" sz="1200" b="0" dirty="0"/>
                  <a:t>.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74713" y="1497423"/>
                <a:ext cx="3407126" cy="69292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363A4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017716" y="1536473"/>
                <a:ext cx="3142711" cy="258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Arial"/>
                  </a:rPr>
                  <a:t>Test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0141285" y="1246751"/>
              <a:ext cx="1926178" cy="5001649"/>
              <a:chOff x="874713" y="2532074"/>
              <a:chExt cx="3417662" cy="364096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874713" y="3061955"/>
                <a:ext cx="3407126" cy="3111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07852" y="3216203"/>
                <a:ext cx="3136921" cy="2704648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indent="0">
                  <a:lnSpc>
                    <a:spcPct val="104000"/>
                  </a:lnSpc>
                  <a:spcBef>
                    <a:spcPts val="1600"/>
                  </a:spcBef>
                  <a:buFont typeface="Arial" panose="020B0604020202020204" pitchFamily="34" charset="0"/>
                  <a:buNone/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  <a:lvl2pPr marL="173038" lvl="1" indent="-171450">
                  <a:lnSpc>
                    <a:spcPct val="102000"/>
                  </a:lnSpc>
                  <a:spcBef>
                    <a:spcPts val="800"/>
                  </a:spcBef>
                  <a:buClr>
                    <a:schemeClr val="accent3"/>
                  </a:buClr>
                  <a:buSzPct val="104000"/>
                  <a:buFont typeface="Arial" panose="020B0604020202020204" pitchFamily="34" charset="0"/>
                  <a:buChar char="•"/>
                  <a:defRPr sz="1600" b="0">
                    <a:solidFill>
                      <a:schemeClr val="tx2"/>
                    </a:solidFill>
                  </a:defRPr>
                </a:lvl2pPr>
                <a:lvl3pPr marL="373063" indent="-168275">
                  <a:lnSpc>
                    <a:spcPct val="102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2"/>
                    </a:solidFill>
                  </a:defRPr>
                </a:lvl3pPr>
                <a:lvl4pPr marL="381000" indent="0">
                  <a:lnSpc>
                    <a:spcPct val="102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1200">
                    <a:solidFill>
                      <a:schemeClr val="tx2"/>
                    </a:solidFill>
                  </a:defRPr>
                </a:lvl4pPr>
                <a:lvl5pPr marL="2057400" indent="-228600">
                  <a:lnSpc>
                    <a:spcPct val="102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2"/>
                    </a:solidFill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The </a:t>
                </a:r>
                <a:r>
                  <a:rPr lang="en-US" sz="1200" dirty="0"/>
                  <a:t>Pilot Executive Presentation Approval</a:t>
                </a:r>
                <a:r>
                  <a:rPr lang="en-US" sz="1200" b="0" dirty="0"/>
                  <a:t> is assigned to the Program Manager and due in 10 days.</a:t>
                </a:r>
              </a:p>
              <a:p>
                <a:pPr marL="285738" indent="-285738">
                  <a:buClr>
                    <a:schemeClr val="accent3"/>
                  </a:buClr>
                  <a:buFont typeface="Wingdings" panose="05000000000000000000" pitchFamily="2" charset="2"/>
                  <a:buChar char="ü"/>
                </a:pPr>
                <a:r>
                  <a:rPr lang="en-US" sz="1200" b="0" dirty="0"/>
                  <a:t>Spigit Administrator advances the idea to </a:t>
                </a:r>
                <a:r>
                  <a:rPr lang="en-US" sz="1200" dirty="0"/>
                  <a:t>Launch or Parking Lot.</a:t>
                </a:r>
                <a:endParaRPr lang="en-US" sz="1200" b="0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4713" y="2532074"/>
                <a:ext cx="3407126" cy="5385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78988" y="2566905"/>
                <a:ext cx="3313387" cy="201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Arial"/>
                  </a:rPr>
                  <a:t>Pilot</a:t>
                </a:r>
              </a:p>
            </p:txBody>
          </p:sp>
        </p:grpSp>
      </p:grpSp>
      <p:sp>
        <p:nvSpPr>
          <p:cNvPr id="64" name="Shape 305">
            <a:extLst>
              <a:ext uri="{FF2B5EF4-FFF2-40B4-BE49-F238E27FC236}">
                <a16:creationId xmlns:a16="http://schemas.microsoft.com/office/drawing/2014/main" id="{DC93894D-490A-FD4E-912A-E0770F33E460}"/>
              </a:ext>
            </a:extLst>
          </p:cNvPr>
          <p:cNvSpPr txBox="1">
            <a:spLocks/>
          </p:cNvSpPr>
          <p:nvPr/>
        </p:nvSpPr>
        <p:spPr>
          <a:xfrm>
            <a:off x="614056" y="6533628"/>
            <a:ext cx="11120744" cy="1056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*This is an example process and does not reflect actual template configurations.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292949-D338-DD4F-BC98-BC0D266E1C15}"/>
              </a:ext>
            </a:extLst>
          </p:cNvPr>
          <p:cNvSpPr txBox="1"/>
          <p:nvPr/>
        </p:nvSpPr>
        <p:spPr>
          <a:xfrm>
            <a:off x="246265" y="1868510"/>
            <a:ext cx="641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/>
              </a:rPr>
              <a:t>Stage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A3B903-BA91-924D-8C1C-B90AFA6EBBFB}"/>
              </a:ext>
            </a:extLst>
          </p:cNvPr>
          <p:cNvSpPr txBox="1"/>
          <p:nvPr/>
        </p:nvSpPr>
        <p:spPr>
          <a:xfrm>
            <a:off x="157061" y="3917870"/>
            <a:ext cx="8583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/>
              </a:rPr>
              <a:t>Activities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263EC4-3B68-6147-BB89-F127D44BEEC9}"/>
              </a:ext>
            </a:extLst>
          </p:cNvPr>
          <p:cNvCxnSpPr>
            <a:cxnSpLocks/>
          </p:cNvCxnSpPr>
          <p:nvPr/>
        </p:nvCxnSpPr>
        <p:spPr>
          <a:xfrm>
            <a:off x="130052" y="1676400"/>
            <a:ext cx="8853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2C99550-A4C7-AB45-9089-3B3F538F9B22}"/>
              </a:ext>
            </a:extLst>
          </p:cNvPr>
          <p:cNvCxnSpPr>
            <a:cxnSpLocks/>
          </p:cNvCxnSpPr>
          <p:nvPr/>
        </p:nvCxnSpPr>
        <p:spPr>
          <a:xfrm>
            <a:off x="130052" y="2339835"/>
            <a:ext cx="8853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75C56C4-18B7-3547-A101-6A4BDE0CDB92}"/>
              </a:ext>
            </a:extLst>
          </p:cNvPr>
          <p:cNvCxnSpPr>
            <a:cxnSpLocks/>
          </p:cNvCxnSpPr>
          <p:nvPr/>
        </p:nvCxnSpPr>
        <p:spPr>
          <a:xfrm>
            <a:off x="157061" y="6172195"/>
            <a:ext cx="8853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6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41CA1-BDF9-4140-9569-B86A2FAB64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316863" y="1066800"/>
            <a:ext cx="10494137" cy="570589"/>
          </a:xfrm>
        </p:spPr>
        <p:txBody>
          <a:bodyPr/>
          <a:lstStyle/>
          <a:p>
            <a:r>
              <a:rPr lang="en-US" sz="1800" dirty="0"/>
              <a:t>Update the Title, Description, </a:t>
            </a:r>
            <a:r>
              <a:rPr lang="en-US" sz="1800" dirty="0" err="1"/>
              <a:t>url</a:t>
            </a:r>
            <a:r>
              <a:rPr lang="en-US" sz="1800" dirty="0"/>
              <a:t>, Phase timing and Image using the “Edit Challenge” configuration.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B5EC55-5B88-46A3-AD00-25DCA3F61E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16863" y="2578094"/>
            <a:ext cx="10265536" cy="570589"/>
          </a:xfrm>
        </p:spPr>
        <p:txBody>
          <a:bodyPr/>
          <a:lstStyle/>
          <a:p>
            <a:r>
              <a:rPr lang="en-US" sz="1800" dirty="0"/>
              <a:t>Update the Stage Names and remove unneeded stages using the “Project Settings” configuration.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49965-C859-4606-9762-C5B5909E9C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16863" y="3331933"/>
            <a:ext cx="9274937" cy="570589"/>
          </a:xfrm>
        </p:spPr>
        <p:txBody>
          <a:bodyPr/>
          <a:lstStyle/>
          <a:p>
            <a:r>
              <a:rPr lang="en-US" sz="1800" dirty="0"/>
              <a:t>Update the “Evaluation Forms” using the Evaluation Templates configuration.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5DF459-78A8-471F-B256-49F70FC8B7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16863" y="4085772"/>
            <a:ext cx="9655937" cy="570589"/>
          </a:xfrm>
        </p:spPr>
        <p:txBody>
          <a:bodyPr/>
          <a:lstStyle/>
          <a:p>
            <a:r>
              <a:rPr lang="en-US" sz="1800" dirty="0"/>
              <a:t>Add tasks to be completed, for each stage, using the Graduation Workflow configuration.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621A7-2DBD-44B9-84E9-04279A272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33400" y="1185726"/>
            <a:ext cx="1676400" cy="332738"/>
          </a:xfrm>
        </p:spPr>
        <p:txBody>
          <a:bodyPr/>
          <a:lstStyle/>
          <a:p>
            <a:r>
              <a:rPr lang="en-US"/>
              <a:t>ONE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9DE38-F858-4489-B589-B7416BE134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533400" y="2698117"/>
            <a:ext cx="1676400" cy="332738"/>
          </a:xfrm>
        </p:spPr>
        <p:txBody>
          <a:bodyPr/>
          <a:lstStyle/>
          <a:p>
            <a:r>
              <a:rPr lang="en-US" dirty="0"/>
              <a:t>three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17511A-2F77-4EFF-9EA7-5604FE6D3B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33400" y="3453053"/>
            <a:ext cx="1676400" cy="332738"/>
          </a:xfrm>
        </p:spPr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A36A72-50EE-4BA5-8B24-DE55F09B08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533400" y="4207989"/>
            <a:ext cx="1676400" cy="332738"/>
          </a:xfrm>
        </p:spPr>
        <p:txBody>
          <a:bodyPr/>
          <a:lstStyle/>
          <a:p>
            <a:r>
              <a:rPr lang="en-US" dirty="0"/>
              <a:t>five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220AF32-BB69-F844-B2F7-41020F767015}"/>
              </a:ext>
            </a:extLst>
          </p:cNvPr>
          <p:cNvSpPr txBox="1">
            <a:spLocks/>
          </p:cNvSpPr>
          <p:nvPr/>
        </p:nvSpPr>
        <p:spPr>
          <a:xfrm>
            <a:off x="1316863" y="1825349"/>
            <a:ext cx="9655937" cy="570589"/>
          </a:xfrm>
          <a:prstGeom prst="rect">
            <a:avLst/>
          </a:prstGeo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vert="horz" wrap="none" lIns="27432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Update the administrator role for the challenge, responsible for assigning project managers.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C72EA34-8A38-194A-8CEE-FC57C433CD3F}"/>
              </a:ext>
            </a:extLst>
          </p:cNvPr>
          <p:cNvSpPr txBox="1">
            <a:spLocks/>
          </p:cNvSpPr>
          <p:nvPr/>
        </p:nvSpPr>
        <p:spPr>
          <a:xfrm>
            <a:off x="-533400" y="1945372"/>
            <a:ext cx="1676400" cy="3327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TWO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A8B6281-B7D6-0E45-BDD5-F2CCB2021B8A}"/>
              </a:ext>
            </a:extLst>
          </p:cNvPr>
          <p:cNvSpPr txBox="1">
            <a:spLocks/>
          </p:cNvSpPr>
          <p:nvPr/>
        </p:nvSpPr>
        <p:spPr>
          <a:xfrm>
            <a:off x="1316863" y="4839611"/>
            <a:ext cx="9655937" cy="570589"/>
          </a:xfrm>
          <a:prstGeom prst="rect">
            <a:avLst/>
          </a:prstGeo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vert="horz" wrap="none" lIns="27432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Update the post project form, using the Project Template Editor. 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189E325-7AA5-9946-BDB0-534AC943B219}"/>
              </a:ext>
            </a:extLst>
          </p:cNvPr>
          <p:cNvSpPr txBox="1">
            <a:spLocks/>
          </p:cNvSpPr>
          <p:nvPr/>
        </p:nvSpPr>
        <p:spPr>
          <a:xfrm>
            <a:off x="-533400" y="4961828"/>
            <a:ext cx="1676400" cy="3327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SIX</a:t>
            </a:r>
          </a:p>
        </p:txBody>
      </p:sp>
      <p:sp>
        <p:nvSpPr>
          <p:cNvPr id="26" name="Shape 305">
            <a:extLst>
              <a:ext uri="{FF2B5EF4-FFF2-40B4-BE49-F238E27FC236}">
                <a16:creationId xmlns:a16="http://schemas.microsoft.com/office/drawing/2014/main" id="{3B16B0AB-D11E-BE4D-8697-7C168711F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8276" y="457518"/>
            <a:ext cx="9862685" cy="1056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Configuration Considerations</a:t>
            </a:r>
            <a:endParaRPr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864533D-567E-BA42-AD5E-CD933CF0319E}"/>
              </a:ext>
            </a:extLst>
          </p:cNvPr>
          <p:cNvSpPr txBox="1">
            <a:spLocks/>
          </p:cNvSpPr>
          <p:nvPr/>
        </p:nvSpPr>
        <p:spPr>
          <a:xfrm>
            <a:off x="1316863" y="5601611"/>
            <a:ext cx="9655937" cy="570589"/>
          </a:xfrm>
          <a:prstGeom prst="rect">
            <a:avLst/>
          </a:prstGeo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vert="horz" wrap="none" lIns="27432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Update email templates as desired.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CAB9765-058F-EA41-928B-DD714065B250}"/>
              </a:ext>
            </a:extLst>
          </p:cNvPr>
          <p:cNvSpPr txBox="1">
            <a:spLocks/>
          </p:cNvSpPr>
          <p:nvPr/>
        </p:nvSpPr>
        <p:spPr>
          <a:xfrm>
            <a:off x="-533400" y="5687062"/>
            <a:ext cx="1676400" cy="3327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seven</a:t>
            </a:r>
          </a:p>
        </p:txBody>
      </p:sp>
    </p:spTree>
    <p:extLst>
      <p:ext uri="{BB962C8B-B14F-4D97-AF65-F5344CB8AC3E}">
        <p14:creationId xmlns:p14="http://schemas.microsoft.com/office/powerpoint/2010/main" val="28544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39363-D140-4828-AA71-02EF53C23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APPENDIX: pre-configured EVALUATION FORMS for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11345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Project Owner Assignment Form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38091"/>
              </p:ext>
            </p:extLst>
          </p:nvPr>
        </p:nvGraphicFramePr>
        <p:xfrm>
          <a:off x="228600" y="838200"/>
          <a:ext cx="11734800" cy="131445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Confirm a Project Manager has been assigned to this idea.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Radio 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Confirmed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2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Concept Validation Form (page 1 of 2)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92865"/>
              </p:ext>
            </p:extLst>
          </p:nvPr>
        </p:nvGraphicFramePr>
        <p:xfrm>
          <a:off x="228600" y="838200"/>
          <a:ext cx="11734800" cy="494919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Strategic 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Single Selection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new strategic market and/or new strategic customer segment.</a:t>
                      </a:r>
                    </a:p>
                    <a:p>
                      <a:r>
                        <a:rPr lang="en-US" sz="1200" dirty="0"/>
                        <a:t>Fills gap in existing strategic market/strategic customer segment</a:t>
                      </a:r>
                    </a:p>
                    <a:p>
                      <a:r>
                        <a:rPr lang="en-US" sz="1200" dirty="0"/>
                        <a:t>Neither of these apply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Revenue Generation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Single Selection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Less than $50,000</a:t>
                      </a:r>
                    </a:p>
                    <a:p>
                      <a:r>
                        <a:rPr lang="en-US" sz="1200" dirty="0"/>
                        <a:t>Between $50,000 - $500,000</a:t>
                      </a:r>
                    </a:p>
                    <a:p>
                      <a:r>
                        <a:rPr lang="en-US" sz="1200" dirty="0"/>
                        <a:t>More than $500,000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847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Cost 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Single Selection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Less than $50,000</a:t>
                      </a:r>
                    </a:p>
                    <a:p>
                      <a:r>
                        <a:rPr lang="en-US" sz="1200" dirty="0"/>
                        <a:t>Between $50,000 - $500,000</a:t>
                      </a:r>
                    </a:p>
                    <a:p>
                      <a:r>
                        <a:rPr lang="en-US" sz="1200" dirty="0"/>
                        <a:t>More than $500,000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69011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Implementation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Single Selection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Less than $50,000</a:t>
                      </a:r>
                    </a:p>
                    <a:p>
                      <a:r>
                        <a:rPr lang="en-US" sz="1200" dirty="0"/>
                        <a:t>Between $50,000 - $500,000</a:t>
                      </a:r>
                    </a:p>
                    <a:p>
                      <a:r>
                        <a:rPr lang="en-US" sz="1200" dirty="0"/>
                        <a:t>More than $500,000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963235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Ongoing operational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Single Selection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Less than $50,000</a:t>
                      </a:r>
                    </a:p>
                    <a:p>
                      <a:r>
                        <a:rPr lang="en-US" sz="1200" dirty="0"/>
                        <a:t>Between $50,000 - $500,000</a:t>
                      </a:r>
                    </a:p>
                    <a:p>
                      <a:r>
                        <a:rPr lang="en-US" sz="1200" dirty="0"/>
                        <a:t>More than $500,000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48319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Requires internal or external 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Single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  <a:p>
                      <a:r>
                        <a:rPr lang="en-US" sz="1200" dirty="0"/>
                        <a:t>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384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1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Concept Validation Form (page 2 of 2)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45387"/>
              </p:ext>
            </p:extLst>
          </p:nvPr>
        </p:nvGraphicFramePr>
        <p:xfrm>
          <a:off x="228600" y="838200"/>
          <a:ext cx="11734800" cy="297751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Functional areas impacted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Single Selection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Customer Experience</a:t>
                      </a:r>
                    </a:p>
                    <a:p>
                      <a:r>
                        <a:rPr lang="en-US" sz="1200" dirty="0"/>
                        <a:t>Continuous Improvement</a:t>
                      </a:r>
                    </a:p>
                    <a:p>
                      <a:r>
                        <a:rPr lang="en-US" sz="1200" dirty="0"/>
                        <a:t>Research &amp; Development</a:t>
                      </a:r>
                    </a:p>
                    <a:p>
                      <a:r>
                        <a:rPr lang="en-US" sz="1200" dirty="0"/>
                        <a:t>New Product</a:t>
                      </a:r>
                    </a:p>
                    <a:p>
                      <a:r>
                        <a:rPr lang="en-US" sz="1200" dirty="0"/>
                        <a:t>Human Resources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Risks associated with implementing this concept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Less than $50,000</a:t>
                      </a:r>
                    </a:p>
                    <a:p>
                      <a:r>
                        <a:rPr lang="en-US" sz="1200" dirty="0"/>
                        <a:t>Between $50,000 - $500,000</a:t>
                      </a:r>
                    </a:p>
                    <a:p>
                      <a:r>
                        <a:rPr lang="en-US" sz="1200" dirty="0"/>
                        <a:t>More than $500,000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847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Risks associated with NOT implementing this concept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Less than $50,000</a:t>
                      </a:r>
                    </a:p>
                    <a:p>
                      <a:r>
                        <a:rPr lang="en-US" sz="1200" dirty="0"/>
                        <a:t>Between $50,000 - $500,000</a:t>
                      </a:r>
                    </a:p>
                    <a:p>
                      <a:r>
                        <a:rPr lang="en-US" sz="1200" dirty="0"/>
                        <a:t>More than $500,000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69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5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5">
            <a:extLst>
              <a:ext uri="{FF2B5EF4-FFF2-40B4-BE49-F238E27FC236}">
                <a16:creationId xmlns:a16="http://schemas.microsoft.com/office/drawing/2014/main" id="{46FE9146-89A2-F542-A760-B89364E37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9862685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Concept Development Form (page 1 of 2)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0E71D-7059-2B4E-93D1-5D01E08C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38781"/>
              </p:ext>
            </p:extLst>
          </p:nvPr>
        </p:nvGraphicFramePr>
        <p:xfrm>
          <a:off x="228600" y="838200"/>
          <a:ext cx="11734800" cy="5257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9962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884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895757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7129737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r>
                        <a:rPr lang="en-US" sz="1400" dirty="0"/>
                        <a:t>Field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 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59902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Do alternatives or similar elements exist, inside and/or outside of the </a:t>
                      </a:r>
                      <a:r>
                        <a:rPr lang="en-US" sz="1200" dirty="0" err="1"/>
                        <a:t>organisation</a:t>
                      </a:r>
                      <a:r>
                        <a:rPr lang="en-US" sz="1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  <a:p>
                      <a:r>
                        <a:rPr lang="en-US" sz="1200" dirty="0"/>
                        <a:t>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93905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What alternatives or similar elements were found? (If none, please enter N/A.)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847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Do you have broad feedback from extreme users of the idea, including internal (e.g. cross functional) as well as relevant customer or external stakeholder feedback?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  <a:p>
                      <a:r>
                        <a:rPr lang="en-US" sz="1200" dirty="0"/>
                        <a:t>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690117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Summarize feedback from extreme users and internal / external stakeholders.  (If none, please enter N/A.)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963235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What are the key assumptions for this idea, including any constraints or limitations?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48319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What Experiments did you do to confirm these assumptions?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38493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en-US" sz="1200" dirty="0"/>
                        <a:t>What changes or pivots did you make to the initial idea from lessons learned from your experiments?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Text Box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0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igit">
  <a:themeElements>
    <a:clrScheme name="Spigit">
      <a:dk1>
        <a:srgbClr val="000000"/>
      </a:dk1>
      <a:lt1>
        <a:sysClr val="window" lastClr="FFFFFF"/>
      </a:lt1>
      <a:dk2>
        <a:srgbClr val="212637"/>
      </a:dk2>
      <a:lt2>
        <a:srgbClr val="E1E1E1"/>
      </a:lt2>
      <a:accent1>
        <a:srgbClr val="919191"/>
      </a:accent1>
      <a:accent2>
        <a:srgbClr val="12857F"/>
      </a:accent2>
      <a:accent3>
        <a:srgbClr val="45CD91"/>
      </a:accent3>
      <a:accent4>
        <a:srgbClr val="FDB22B"/>
      </a:accent4>
      <a:accent5>
        <a:srgbClr val="E33479"/>
      </a:accent5>
      <a:accent6>
        <a:srgbClr val="BDBDBD"/>
      </a:accent6>
      <a:hlink>
        <a:srgbClr val="12857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pigit Template.potx" id="{A0C11F12-8417-4343-B376-82572AE9D02D}" vid="{0AC4E517-2B75-C740-AFD0-B34F5A72C0D2}"/>
    </a:ext>
  </a:extLst>
</a:theme>
</file>

<file path=ppt/theme/theme2.xml><?xml version="1.0" encoding="utf-8"?>
<a:theme xmlns:a="http://schemas.openxmlformats.org/drawingml/2006/main" name="Office Theme">
  <a:themeElements>
    <a:clrScheme name="Spigit">
      <a:dk1>
        <a:srgbClr val="000000"/>
      </a:dk1>
      <a:lt1>
        <a:sysClr val="window" lastClr="FFFFFF"/>
      </a:lt1>
      <a:dk2>
        <a:srgbClr val="212637"/>
      </a:dk2>
      <a:lt2>
        <a:srgbClr val="E1E1E1"/>
      </a:lt2>
      <a:accent1>
        <a:srgbClr val="919191"/>
      </a:accent1>
      <a:accent2>
        <a:srgbClr val="12857F"/>
      </a:accent2>
      <a:accent3>
        <a:srgbClr val="45CD91"/>
      </a:accent3>
      <a:accent4>
        <a:srgbClr val="FDB22B"/>
      </a:accent4>
      <a:accent5>
        <a:srgbClr val="E33479"/>
      </a:accent5>
      <a:accent6>
        <a:srgbClr val="BDBDBD"/>
      </a:accent6>
      <a:hlink>
        <a:srgbClr val="12857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igit">
      <a:dk1>
        <a:srgbClr val="000000"/>
      </a:dk1>
      <a:lt1>
        <a:sysClr val="window" lastClr="FFFFFF"/>
      </a:lt1>
      <a:dk2>
        <a:srgbClr val="212637"/>
      </a:dk2>
      <a:lt2>
        <a:srgbClr val="E1E1E1"/>
      </a:lt2>
      <a:accent1>
        <a:srgbClr val="919191"/>
      </a:accent1>
      <a:accent2>
        <a:srgbClr val="12857F"/>
      </a:accent2>
      <a:accent3>
        <a:srgbClr val="45CD91"/>
      </a:accent3>
      <a:accent4>
        <a:srgbClr val="FDB22B"/>
      </a:accent4>
      <a:accent5>
        <a:srgbClr val="E33479"/>
      </a:accent5>
      <a:accent6>
        <a:srgbClr val="BDBDBD"/>
      </a:accent6>
      <a:hlink>
        <a:srgbClr val="12857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Spigit Template</Template>
  <TotalTime>0</TotalTime>
  <Words>1324</Words>
  <Application>Microsoft Office PowerPoint</Application>
  <PresentationFormat>Widescreen</PresentationFormat>
  <Paragraphs>308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Spigit</vt:lpstr>
      <vt:lpstr>Innovation project portal - examples and considerations</vt:lpstr>
      <vt:lpstr>What is the Innovation Project Portal ?</vt:lpstr>
      <vt:lpstr>Example Innovation Project Portal process*</vt:lpstr>
      <vt:lpstr>Configuration Considerations</vt:lpstr>
      <vt:lpstr>PowerPoint Presentation</vt:lpstr>
      <vt:lpstr>Project Owner Assignment Form</vt:lpstr>
      <vt:lpstr>Concept Validation Form (page 1 of 2)</vt:lpstr>
      <vt:lpstr>Concept Validation Form (page 2 of 2)</vt:lpstr>
      <vt:lpstr>Concept Development Form (page 1 of 2)</vt:lpstr>
      <vt:lpstr>Concept Development Form (page 2 of 2)</vt:lpstr>
      <vt:lpstr>Proof of Concept Planning Form</vt:lpstr>
      <vt:lpstr>Proof of Concept Resourcing Form</vt:lpstr>
      <vt:lpstr>Proof of Concept Evaluation Form</vt:lpstr>
      <vt:lpstr>Pilot Executive Presentation Approval</vt:lpstr>
      <vt:lpstr>Approval for Pilot</vt:lpstr>
      <vt:lpstr>Lessons Learned Feedback Form</vt:lpstr>
      <vt:lpstr>Project Status Update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2018-08-23T14:51:51Z</dcterms:created>
  <dcterms:modified xsi:type="dcterms:W3CDTF">2020-03-13T21:50:05Z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17909268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D8.0.2</vt:lpwstr>
  </property>
</Properties>
</file>