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8"/>
  </p:notesMasterIdLst>
  <p:handoutMasterIdLst>
    <p:handoutMasterId r:id="rId29"/>
  </p:handoutMasterIdLst>
  <p:sldIdLst>
    <p:sldId id="325" r:id="rId2"/>
    <p:sldId id="326" r:id="rId3"/>
    <p:sldId id="303" r:id="rId4"/>
    <p:sldId id="304" r:id="rId5"/>
    <p:sldId id="324" r:id="rId6"/>
    <p:sldId id="292" r:id="rId7"/>
    <p:sldId id="301"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296"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guide id="3" pos="288" userDrawn="1">
          <p15:clr>
            <a:srgbClr val="A4A3A4"/>
          </p15:clr>
        </p15:guide>
        <p15:guide id="4" pos="7389" userDrawn="1">
          <p15:clr>
            <a:srgbClr val="A4A3A4"/>
          </p15:clr>
        </p15:guide>
        <p15:guide id="5" orient="horz" pos="1104" userDrawn="1">
          <p15:clr>
            <a:srgbClr val="A4A3A4"/>
          </p15:clr>
        </p15:guide>
        <p15:guide id="6" orient="horz" pos="3888" userDrawn="1">
          <p15:clr>
            <a:srgbClr val="A4A3A4"/>
          </p15:clr>
        </p15:guide>
        <p15:guide id="7" userDrawn="1">
          <p15:clr>
            <a:srgbClr val="A4A3A4"/>
          </p15:clr>
        </p15:guide>
        <p15:guide id="8" pos="7678" userDrawn="1">
          <p15:clr>
            <a:srgbClr val="A4A3A4"/>
          </p15:clr>
        </p15:guide>
        <p15:guide id="9" orient="horz" pos="792" userDrawn="1">
          <p15:clr>
            <a:srgbClr val="A4A3A4"/>
          </p15:clr>
        </p15:guide>
        <p15:guide id="11" orient="horz" pos="720" userDrawn="1">
          <p15:clr>
            <a:srgbClr val="A4A3A4"/>
          </p15:clr>
        </p15:guide>
        <p15:guide id="13" pos="551" userDrawn="1">
          <p15:clr>
            <a:srgbClr val="A4A3A4"/>
          </p15:clr>
        </p15:guide>
        <p15:guide id="14" pos="7127" userDrawn="1">
          <p15:clr>
            <a:srgbClr val="A4A3A4"/>
          </p15:clr>
        </p15:guide>
        <p15:guide id="15" pos="695" userDrawn="1">
          <p15:clr>
            <a:srgbClr val="A4A3A4"/>
          </p15:clr>
        </p15:guide>
        <p15:guide id="16" pos="6983" userDrawn="1">
          <p15:clr>
            <a:srgbClr val="A4A3A4"/>
          </p15:clr>
        </p15:guide>
        <p15:guide id="17" orient="horz" pos="66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00"/>
    <a:srgbClr val="707071"/>
    <a:srgbClr val="414042"/>
    <a:srgbClr val="51B674"/>
    <a:srgbClr val="117B9A"/>
    <a:srgbClr val="E6850F"/>
    <a:srgbClr val="FFD038"/>
    <a:srgbClr val="FFB300"/>
    <a:srgbClr val="05CCE9"/>
    <a:srgbClr val="04A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6" autoAdjust="0"/>
    <p:restoredTop sz="86675" autoAdjust="0"/>
  </p:normalViewPr>
  <p:slideViewPr>
    <p:cSldViewPr snapToGrid="0" showGuides="1">
      <p:cViewPr varScale="1">
        <p:scale>
          <a:sx n="66" d="100"/>
          <a:sy n="66" d="100"/>
        </p:scale>
        <p:origin x="1173" y="48"/>
      </p:cViewPr>
      <p:guideLst>
        <p:guide orient="horz" pos="2160"/>
        <p:guide pos="3839"/>
        <p:guide pos="288"/>
        <p:guide pos="7389"/>
        <p:guide orient="horz" pos="1104"/>
        <p:guide orient="horz" pos="3888"/>
        <p:guide/>
        <p:guide pos="7678"/>
        <p:guide orient="horz" pos="792"/>
        <p:guide orient="horz" pos="720"/>
        <p:guide pos="551"/>
        <p:guide pos="7127"/>
        <p:guide pos="695"/>
        <p:guide pos="6983"/>
        <p:guide orient="horz" pos="66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snapToGrid="0" showGuides="1">
      <p:cViewPr varScale="1">
        <p:scale>
          <a:sx n="62" d="100"/>
          <a:sy n="62" d="100"/>
        </p:scale>
        <p:origin x="283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sz="1000" cap="all">
              <a:solidFill>
                <a:schemeClr val="tx2"/>
              </a:solidFil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numCol="1" rtlCol="0"/>
          <a:lstStyle>
            <a:lvl1pPr algn="r">
              <a:defRPr sz="1200"/>
            </a:lvl1pPr>
          </a:lstStyle>
          <a:p>
            <a:fld id="{1E131CF2-E66C-458C-A7D3-C641211C06A2}" type="datetimeFigureOut">
              <a:rPr lang="en-US" sz="1000" smtClean="0">
                <a:solidFill>
                  <a:schemeClr val="tx2"/>
                </a:solidFill>
              </a:rPr>
              <a:t>3/12/2020</a:t>
            </a:fld>
            <a:endParaRPr lang="en-US" sz="1000">
              <a:solidFill>
                <a:schemeClr val="tx2"/>
              </a:solidFil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sz="1000">
              <a:solidFill>
                <a:schemeClr val="tx2"/>
              </a:solidFil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EA3C0026-F19B-4271-87B7-08B06DD44BD8}" type="slidenum">
              <a:rPr lang="en-US" sz="1000" smtClean="0">
                <a:solidFill>
                  <a:schemeClr val="tx2"/>
                </a:solidFill>
              </a:rPr>
              <a:t>‹#›</a:t>
            </a:fld>
            <a:endParaRPr lang="en-US" sz="1000">
              <a:solidFill>
                <a:schemeClr val="tx2"/>
              </a:solidFill>
            </a:endParaRPr>
          </a:p>
        </p:txBody>
      </p:sp>
    </p:spTree>
    <p:extLst>
      <p:ext uri="{BB962C8B-B14F-4D97-AF65-F5344CB8AC3E}">
        <p14:creationId xmlns:p14="http://schemas.microsoft.com/office/powerpoint/2010/main" val="316580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000" cap="all" baseline="0">
                <a:solidFill>
                  <a:schemeClr val="tx2"/>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000">
                <a:solidFill>
                  <a:schemeClr val="tx2"/>
                </a:solidFill>
              </a:defRPr>
            </a:lvl1pPr>
          </a:lstStyle>
          <a:p>
            <a:fld id="{FF5E73E1-C9D1-46E6-B9A3-26749C9ADC06}" type="datetimeFigureOut">
              <a:rPr lang="en-US" smtClean="0"/>
              <a:pPr/>
              <a:t>3/12/2020</a:t>
            </a:fld>
            <a:endParaRPr lang="en-US"/>
          </a:p>
        </p:txBody>
      </p:sp>
      <p:sp>
        <p:nvSpPr>
          <p:cNvPr id="4" name="Slide Image Placeholder 3"/>
          <p:cNvSpPr>
            <a:spLocks noGrp="1" noRot="1" noChangeAspect="1"/>
          </p:cNvSpPr>
          <p:nvPr>
            <p:ph type="sldImg" idx="2"/>
          </p:nvPr>
        </p:nvSpPr>
        <p:spPr>
          <a:xfrm>
            <a:off x="687388" y="630238"/>
            <a:ext cx="5483225"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3887785"/>
            <a:ext cx="5486400" cy="4797427"/>
          </a:xfrm>
          <a:prstGeom prst="rect">
            <a:avLst/>
          </a:prstGeom>
        </p:spPr>
        <p:txBody>
          <a:bodyPr vert="horz" lIns="91440" tIns="45720" rIns="91440" bIns="45720" numCol="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000">
                <a:solidFill>
                  <a:schemeClr val="tx2"/>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000">
                <a:solidFill>
                  <a:schemeClr val="tx2"/>
                </a:solidFill>
              </a:defRPr>
            </a:lvl1pPr>
          </a:lstStyle>
          <a:p>
            <a:fld id="{659416A8-EA9B-4CE4-A992-EC39C399AEC1}" type="slidenum">
              <a:rPr lang="en-US" smtClean="0"/>
              <a:pPr/>
              <a:t>‹#›</a:t>
            </a:fld>
            <a:endParaRPr lang="en-US"/>
          </a:p>
        </p:txBody>
      </p:sp>
    </p:spTree>
    <p:extLst>
      <p:ext uri="{BB962C8B-B14F-4D97-AF65-F5344CB8AC3E}">
        <p14:creationId xmlns:p14="http://schemas.microsoft.com/office/powerpoint/2010/main" val="189783126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2"/>
        </a:solidFill>
        <a:latin typeface="+mn-lt"/>
        <a:ea typeface="+mn-ea"/>
        <a:cs typeface="+mn-cs"/>
      </a:defRPr>
    </a:lvl1pPr>
    <a:lvl2pPr marL="1730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2pPr>
    <a:lvl3pPr marL="39528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3pPr>
    <a:lvl4pPr marL="6302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4pPr>
    <a:lvl5pPr marL="914400"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Update the logo</a:t>
            </a:r>
          </a:p>
          <a:p>
            <a:r>
              <a:rPr lang="en-US" sz="1200" dirty="0"/>
              <a:t>2) Update the Challenge title</a:t>
            </a:r>
          </a:p>
          <a:p>
            <a:endParaRPr lang="en-US"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a:t>
            </a:fld>
            <a:endParaRPr lang="en-US"/>
          </a:p>
        </p:txBody>
      </p:sp>
    </p:spTree>
    <p:extLst>
      <p:ext uri="{BB962C8B-B14F-4D97-AF65-F5344CB8AC3E}">
        <p14:creationId xmlns:p14="http://schemas.microsoft.com/office/powerpoint/2010/main" val="33163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10</a:t>
            </a:fld>
            <a:endParaRPr lang="en-US"/>
          </a:p>
        </p:txBody>
      </p:sp>
    </p:spTree>
    <p:extLst>
      <p:ext uri="{BB962C8B-B14F-4D97-AF65-F5344CB8AC3E}">
        <p14:creationId xmlns:p14="http://schemas.microsoft.com/office/powerpoint/2010/main" val="396794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11</a:t>
            </a:fld>
            <a:endParaRPr lang="en-US"/>
          </a:p>
        </p:txBody>
      </p:sp>
    </p:spTree>
    <p:extLst>
      <p:ext uri="{BB962C8B-B14F-4D97-AF65-F5344CB8AC3E}">
        <p14:creationId xmlns:p14="http://schemas.microsoft.com/office/powerpoint/2010/main" val="70702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1) Update the logo</a:t>
            </a:r>
          </a:p>
          <a:p>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12</a:t>
            </a:fld>
            <a:endParaRPr lang="en-US"/>
          </a:p>
        </p:txBody>
      </p:sp>
    </p:spTree>
    <p:extLst>
      <p:ext uri="{BB962C8B-B14F-4D97-AF65-F5344CB8AC3E}">
        <p14:creationId xmlns:p14="http://schemas.microsoft.com/office/powerpoint/2010/main" val="154996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13</a:t>
            </a:fld>
            <a:endParaRPr lang="en-US"/>
          </a:p>
        </p:txBody>
      </p:sp>
    </p:spTree>
    <p:extLst>
      <p:ext uri="{BB962C8B-B14F-4D97-AF65-F5344CB8AC3E}">
        <p14:creationId xmlns:p14="http://schemas.microsoft.com/office/powerpoint/2010/main" val="2761419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1) Update the logo</a:t>
            </a:r>
          </a:p>
          <a:p>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14</a:t>
            </a:fld>
            <a:endParaRPr lang="en-US"/>
          </a:p>
        </p:txBody>
      </p:sp>
    </p:spTree>
    <p:extLst>
      <p:ext uri="{BB962C8B-B14F-4D97-AF65-F5344CB8AC3E}">
        <p14:creationId xmlns:p14="http://schemas.microsoft.com/office/powerpoint/2010/main" val="3034534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15</a:t>
            </a:fld>
            <a:endParaRPr lang="en-US"/>
          </a:p>
        </p:txBody>
      </p:sp>
    </p:spTree>
    <p:extLst>
      <p:ext uri="{BB962C8B-B14F-4D97-AF65-F5344CB8AC3E}">
        <p14:creationId xmlns:p14="http://schemas.microsoft.com/office/powerpoint/2010/main" val="118782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16</a:t>
            </a:fld>
            <a:endParaRPr lang="en-US"/>
          </a:p>
        </p:txBody>
      </p:sp>
    </p:spTree>
    <p:extLst>
      <p:ext uri="{BB962C8B-B14F-4D97-AF65-F5344CB8AC3E}">
        <p14:creationId xmlns:p14="http://schemas.microsoft.com/office/powerpoint/2010/main" val="75183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17</a:t>
            </a:fld>
            <a:endParaRPr lang="en-US"/>
          </a:p>
        </p:txBody>
      </p:sp>
    </p:spTree>
    <p:extLst>
      <p:ext uri="{BB962C8B-B14F-4D97-AF65-F5344CB8AC3E}">
        <p14:creationId xmlns:p14="http://schemas.microsoft.com/office/powerpoint/2010/main" val="298568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18</a:t>
            </a:fld>
            <a:endParaRPr lang="en-US"/>
          </a:p>
        </p:txBody>
      </p:sp>
    </p:spTree>
    <p:extLst>
      <p:ext uri="{BB962C8B-B14F-4D97-AF65-F5344CB8AC3E}">
        <p14:creationId xmlns:p14="http://schemas.microsoft.com/office/powerpoint/2010/main" val="192606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19</a:t>
            </a:fld>
            <a:endParaRPr lang="en-US"/>
          </a:p>
        </p:txBody>
      </p:sp>
    </p:spTree>
    <p:extLst>
      <p:ext uri="{BB962C8B-B14F-4D97-AF65-F5344CB8AC3E}">
        <p14:creationId xmlns:p14="http://schemas.microsoft.com/office/powerpoint/2010/main" val="196604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r>
              <a:rPr lang="en-US" dirty="0"/>
              <a:t>1)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2</a:t>
            </a:fld>
            <a:endParaRPr lang="en-US" dirty="0"/>
          </a:p>
        </p:txBody>
      </p:sp>
    </p:spTree>
    <p:extLst>
      <p:ext uri="{BB962C8B-B14F-4D97-AF65-F5344CB8AC3E}">
        <p14:creationId xmlns:p14="http://schemas.microsoft.com/office/powerpoint/2010/main" val="630694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20</a:t>
            </a:fld>
            <a:endParaRPr lang="en-US"/>
          </a:p>
        </p:txBody>
      </p:sp>
    </p:spTree>
    <p:extLst>
      <p:ext uri="{BB962C8B-B14F-4D97-AF65-F5344CB8AC3E}">
        <p14:creationId xmlns:p14="http://schemas.microsoft.com/office/powerpoint/2010/main" val="482358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21</a:t>
            </a:fld>
            <a:endParaRPr lang="en-US"/>
          </a:p>
        </p:txBody>
      </p:sp>
    </p:spTree>
    <p:extLst>
      <p:ext uri="{BB962C8B-B14F-4D97-AF65-F5344CB8AC3E}">
        <p14:creationId xmlns:p14="http://schemas.microsoft.com/office/powerpoint/2010/main" val="1977831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22</a:t>
            </a:fld>
            <a:endParaRPr lang="en-US"/>
          </a:p>
        </p:txBody>
      </p:sp>
    </p:spTree>
    <p:extLst>
      <p:ext uri="{BB962C8B-B14F-4D97-AF65-F5344CB8AC3E}">
        <p14:creationId xmlns:p14="http://schemas.microsoft.com/office/powerpoint/2010/main" val="79822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23</a:t>
            </a:fld>
            <a:endParaRPr lang="en-US"/>
          </a:p>
        </p:txBody>
      </p:sp>
    </p:spTree>
    <p:extLst>
      <p:ext uri="{BB962C8B-B14F-4D97-AF65-F5344CB8AC3E}">
        <p14:creationId xmlns:p14="http://schemas.microsoft.com/office/powerpoint/2010/main" val="3048293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24</a:t>
            </a:fld>
            <a:endParaRPr lang="en-US"/>
          </a:p>
        </p:txBody>
      </p:sp>
    </p:spTree>
    <p:extLst>
      <p:ext uri="{BB962C8B-B14F-4D97-AF65-F5344CB8AC3E}">
        <p14:creationId xmlns:p14="http://schemas.microsoft.com/office/powerpoint/2010/main" val="187989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1) 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25</a:t>
            </a:fld>
            <a:endParaRPr lang="en-US"/>
          </a:p>
        </p:txBody>
      </p:sp>
    </p:spTree>
    <p:extLst>
      <p:ext uri="{BB962C8B-B14F-4D97-AF65-F5344CB8AC3E}">
        <p14:creationId xmlns:p14="http://schemas.microsoft.com/office/powerpoint/2010/main" val="1472766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r>
              <a:rPr lang="en-US" sz="2400" dirty="0"/>
              <a:t>1)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26</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342900" indent="-342900">
              <a:buAutoNum type="arabicParenR"/>
            </a:pPr>
            <a:r>
              <a:rPr lang="en-US" sz="2400" dirty="0"/>
              <a:t>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3</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2400" dirty="0"/>
              <a:t> Update the logo</a:t>
            </a:r>
          </a:p>
          <a:p>
            <a:pPr marL="228600" indent="-228600">
              <a:buAutoNum type="arabicParenR"/>
            </a:pPr>
            <a:r>
              <a:rPr lang="en-US" sz="2400" dirty="0"/>
              <a:t> Update the</a:t>
            </a:r>
            <a:r>
              <a:rPr lang="en-US" sz="2400" baseline="0" dirty="0"/>
              <a:t> </a:t>
            </a:r>
            <a:r>
              <a:rPr lang="en-US" sz="2400" dirty="0"/>
              <a:t>Challenge Question</a:t>
            </a:r>
          </a:p>
          <a:p>
            <a:pPr marL="0" indent="0">
              <a:buNone/>
            </a:pPr>
            <a:endParaRPr lang="en-US" sz="2400" dirty="0"/>
          </a:p>
          <a:p>
            <a:pPr marL="0" indent="0">
              <a:buNone/>
            </a:pPr>
            <a:r>
              <a:rPr lang="en-US" sz="2400" dirty="0"/>
              <a:t>Presentation Note:</a:t>
            </a:r>
            <a:r>
              <a:rPr lang="en-US" sz="2400" baseline="0" dirty="0"/>
              <a:t> </a:t>
            </a:r>
            <a:r>
              <a:rPr lang="en-US" sz="2400" dirty="0"/>
              <a:t>Align the team</a:t>
            </a:r>
            <a:r>
              <a:rPr lang="en-US" sz="2400" baseline="0" dirty="0"/>
              <a:t> with the business opportunity and why the challenge is important to the organization/sponsor.</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4</a:t>
            </a:fld>
            <a:endParaRPr lang="en-US"/>
          </a:p>
        </p:txBody>
      </p:sp>
    </p:spTree>
    <p:extLst>
      <p:ext uri="{BB962C8B-B14F-4D97-AF65-F5344CB8AC3E}">
        <p14:creationId xmlns:p14="http://schemas.microsoft.com/office/powerpoint/2010/main" val="329591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arenR"/>
            </a:pPr>
            <a:r>
              <a:rPr lang="en-US" sz="2400" dirty="0"/>
              <a:t> Update</a:t>
            </a:r>
            <a:r>
              <a:rPr lang="en-US" sz="2400" baseline="0" dirty="0"/>
              <a:t> any changes to the stage gate process you may have made.</a:t>
            </a:r>
            <a:endParaRPr lang="en-US" sz="2400" dirty="0"/>
          </a:p>
          <a:p>
            <a:pPr marL="228600" indent="-228600">
              <a:buAutoNum type="arabicParenR"/>
            </a:pPr>
            <a:r>
              <a:rPr lang="en-US" sz="2400" baseline="0" dirty="0"/>
              <a:t> Update the logo</a:t>
            </a:r>
            <a:endParaRPr lang="en-US" sz="2400" dirty="0"/>
          </a:p>
          <a:p>
            <a:pPr marL="0" indent="0">
              <a:buNone/>
            </a:pPr>
            <a:endParaRPr lang="en-US" sz="2400" dirty="0"/>
          </a:p>
          <a:p>
            <a:pPr marL="0" indent="0">
              <a:buNone/>
            </a:pPr>
            <a:r>
              <a:rPr lang="en-US" sz="2400" dirty="0"/>
              <a:t>Presentation Note:</a:t>
            </a:r>
            <a:r>
              <a:rPr lang="en-US" sz="2400" baseline="0" dirty="0"/>
              <a:t> </a:t>
            </a:r>
            <a:r>
              <a:rPr lang="en-US" sz="2400" dirty="0"/>
              <a:t>Ensure</a:t>
            </a:r>
            <a:r>
              <a:rPr lang="en-US" sz="2400" baseline="0" dirty="0"/>
              <a:t> the team understands when to begin moderation and how the innovation process works.</a:t>
            </a:r>
          </a:p>
        </p:txBody>
      </p:sp>
      <p:sp>
        <p:nvSpPr>
          <p:cNvPr id="4" name="Slide Number Placeholder 3"/>
          <p:cNvSpPr>
            <a:spLocks noGrp="1"/>
          </p:cNvSpPr>
          <p:nvPr>
            <p:ph type="sldNum" sz="quarter" idx="10"/>
          </p:nvPr>
        </p:nvSpPr>
        <p:spPr/>
        <p:txBody>
          <a:bodyPr/>
          <a:lstStyle/>
          <a:p>
            <a:fld id="{659416A8-EA9B-4CE4-A992-EC39C399AEC1}" type="slidenum">
              <a:rPr lang="en-US" smtClean="0"/>
              <a:pPr/>
              <a:t>5</a:t>
            </a:fld>
            <a:endParaRPr lang="en-US"/>
          </a:p>
        </p:txBody>
      </p:sp>
    </p:spTree>
    <p:extLst>
      <p:ext uri="{BB962C8B-B14F-4D97-AF65-F5344CB8AC3E}">
        <p14:creationId xmlns:p14="http://schemas.microsoft.com/office/powerpoint/2010/main" val="107947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baseline="0" dirty="0"/>
              <a:t> Update the logo</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t>6</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AutoNum type="arabicParenR"/>
            </a:pPr>
            <a:r>
              <a:rPr lang="en-US" sz="2400" i="0" dirty="0"/>
              <a:t>Update the logo</a:t>
            </a:r>
          </a:p>
          <a:p>
            <a:pPr marL="0" indent="0">
              <a:buFont typeface="Arial"/>
              <a:buNone/>
            </a:pPr>
            <a:endParaRPr lang="en-US" sz="2400" i="0" dirty="0"/>
          </a:p>
          <a:p>
            <a:pPr marL="0" indent="0">
              <a:buNone/>
            </a:pPr>
            <a:r>
              <a:rPr lang="en-US" sz="2400" i="0" dirty="0"/>
              <a:t>Presentation Note: Out of scope ideas should be reported to the challenge team, while out of scope conversations should be appropriately challenged.</a:t>
            </a:r>
            <a:r>
              <a:rPr lang="en-US" sz="2400" i="0" baseline="0" dirty="0"/>
              <a:t> </a:t>
            </a:r>
            <a:r>
              <a:rPr lang="en-US" sz="2400" i="0" dirty="0"/>
              <a:t>Help users understand that voting is for showing support vs. comments/discussions are for idea building. </a:t>
            </a:r>
            <a:r>
              <a:rPr lang="en-US" sz="2400" i="0" dirty="0" err="1"/>
              <a:t>E.g</a:t>
            </a:r>
            <a:r>
              <a:rPr lang="en-US" sz="2400" i="0" dirty="0"/>
              <a:t>  “Great Idea” is a nice comment but does not add much value to the idea.</a:t>
            </a:r>
            <a:r>
              <a:rPr lang="en-US" sz="2400" i="0" baseline="0" dirty="0"/>
              <a:t> </a:t>
            </a:r>
            <a:r>
              <a:rPr lang="en-US" sz="2400" i="0" dirty="0"/>
              <a:t>Respond in a timely manner to all ideas. A good moderator response is in the form of a question.</a:t>
            </a:r>
            <a:r>
              <a:rPr lang="en-US" sz="2400" i="0" baseline="0" dirty="0"/>
              <a:t> </a:t>
            </a:r>
            <a:r>
              <a:rPr lang="en-US" sz="2400" i="0" dirty="0"/>
              <a:t>The role of the moderator is to help the person who contributes and collaborates on an idea more fully realize the potential of their idea and their leadership,</a:t>
            </a:r>
            <a:r>
              <a:rPr lang="en-US" sz="2400" i="0" baseline="0" dirty="0"/>
              <a:t> </a:t>
            </a:r>
            <a:r>
              <a:rPr lang="en-US" sz="2400" i="0" dirty="0"/>
              <a:t>not to vet ideas, ad hoc.</a:t>
            </a:r>
          </a:p>
        </p:txBody>
      </p:sp>
      <p:sp>
        <p:nvSpPr>
          <p:cNvPr id="4" name="Slide Number Placeholder 3"/>
          <p:cNvSpPr>
            <a:spLocks noGrp="1"/>
          </p:cNvSpPr>
          <p:nvPr>
            <p:ph type="sldNum" sz="quarter" idx="10"/>
          </p:nvPr>
        </p:nvSpPr>
        <p:spPr/>
        <p:txBody>
          <a:bodyPr/>
          <a:lstStyle/>
          <a:p>
            <a:fld id="{659416A8-EA9B-4CE4-A992-EC39C399AEC1}" type="slidenum">
              <a:rPr lang="en-US" smtClean="0"/>
              <a:pPr/>
              <a:t>7</a:t>
            </a:fld>
            <a:endParaRPr lang="en-US"/>
          </a:p>
        </p:txBody>
      </p:sp>
    </p:spTree>
    <p:extLst>
      <p:ext uri="{BB962C8B-B14F-4D97-AF65-F5344CB8AC3E}">
        <p14:creationId xmlns:p14="http://schemas.microsoft.com/office/powerpoint/2010/main" val="158738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AutoNum type="arabicParenR"/>
            </a:pPr>
            <a:r>
              <a:rPr lang="en-US" sz="2400" i="0" dirty="0"/>
              <a:t>Update the logo</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8</a:t>
            </a:fld>
            <a:endParaRPr lang="en-US"/>
          </a:p>
        </p:txBody>
      </p:sp>
    </p:spTree>
    <p:extLst>
      <p:ext uri="{BB962C8B-B14F-4D97-AF65-F5344CB8AC3E}">
        <p14:creationId xmlns:p14="http://schemas.microsoft.com/office/powerpoint/2010/main" val="223932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2400" dirty="0"/>
              <a:t>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9</a:t>
            </a:fld>
            <a:endParaRPr lang="en-US"/>
          </a:p>
        </p:txBody>
      </p:sp>
    </p:spTree>
    <p:extLst>
      <p:ext uri="{BB962C8B-B14F-4D97-AF65-F5344CB8AC3E}">
        <p14:creationId xmlns:p14="http://schemas.microsoft.com/office/powerpoint/2010/main" val="1277116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60"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spTree>
    <p:extLst>
      <p:ext uri="{BB962C8B-B14F-4D97-AF65-F5344CB8AC3E}">
        <p14:creationId xmlns:p14="http://schemas.microsoft.com/office/powerpoint/2010/main" val="175080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838" y="2057401"/>
            <a:ext cx="6170593" cy="3803651"/>
          </a:xfrm>
        </p:spPr>
        <p:txBody>
          <a:bodyPr numCol="1">
            <a:no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74713" y="2057400"/>
            <a:ext cx="3662709" cy="3811588"/>
          </a:xfrm>
        </p:spPr>
        <p:txBody>
          <a:bodyPr numCol="1">
            <a:noAutofit/>
          </a:bodyPr>
          <a:lstStyle>
            <a:lvl1pPr marL="0" indent="0">
              <a:lnSpc>
                <a:spcPct val="120000"/>
              </a:lnSpc>
              <a:buNone/>
              <a:defRPr sz="1600" b="1" spc="-1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5345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1837" y="1371600"/>
            <a:ext cx="7006987" cy="4489451"/>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4713" y="2057400"/>
            <a:ext cx="3662709" cy="3769600"/>
          </a:xfrm>
        </p:spPr>
        <p:txBody>
          <a:bodyPr numCol="1">
            <a:noAutofit/>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2910661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 w Heading 1">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1142999"/>
            <a:ext cx="12188825" cy="5029201"/>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0"/>
            <a:ext cx="8196061" cy="1732280"/>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410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1"/>
            <a:ext cx="8196061" cy="1027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19283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0023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4" name="Text Placeholder 3"/>
          <p:cNvSpPr>
            <a:spLocks noGrp="1"/>
          </p:cNvSpPr>
          <p:nvPr>
            <p:ph type="body" sz="half" idx="2" hasCustomPrompt="1"/>
          </p:nvPr>
        </p:nvSpPr>
        <p:spPr bwMode="gray">
          <a:xfrm>
            <a:off x="874713" y="1422400"/>
            <a:ext cx="8196061" cy="519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Text Placeholder 4"/>
          <p:cNvSpPr>
            <a:spLocks noGrp="1"/>
          </p:cNvSpPr>
          <p:nvPr>
            <p:ph type="body" sz="quarter" idx="13"/>
          </p:nvPr>
        </p:nvSpPr>
        <p:spPr>
          <a:xfrm>
            <a:off x="874713" y="3479799"/>
            <a:ext cx="4266089" cy="246888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15"/>
          <p:cNvSpPr>
            <a:spLocks noGrp="1"/>
          </p:cNvSpPr>
          <p:nvPr>
            <p:ph sz="quarter" idx="14"/>
          </p:nvPr>
        </p:nvSpPr>
        <p:spPr>
          <a:xfrm>
            <a:off x="6185405" y="3479799"/>
            <a:ext cx="4266089" cy="2468562"/>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720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hoto TOP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5633946" cy="828499"/>
          </a:xfrm>
        </p:spPr>
        <p:txBody>
          <a:bodyPr lIns="0" rIns="0" numCol="1"/>
          <a:lstStyle>
            <a:lvl1pPr algn="l">
              <a:defRPr baseline="0"/>
            </a:lvl1pPr>
          </a:lstStyle>
          <a:p>
            <a:r>
              <a:rPr lang="en-US" dirty="0"/>
              <a:t>Text dark gray or blue, ALL CAPS okay</a:t>
            </a:r>
          </a:p>
        </p:txBody>
      </p:sp>
      <p:sp>
        <p:nvSpPr>
          <p:cNvPr id="5" name="Text Placeholder 4"/>
          <p:cNvSpPr>
            <a:spLocks noGrp="1"/>
          </p:cNvSpPr>
          <p:nvPr>
            <p:ph type="body" sz="quarter" idx="13"/>
          </p:nvPr>
        </p:nvSpPr>
        <p:spPr>
          <a:xfrm>
            <a:off x="874713" y="3454849"/>
            <a:ext cx="5031284" cy="2384911"/>
          </a:xfrm>
        </p:spPr>
        <p:txBody>
          <a:bodyPr numCol="1"/>
          <a:lstStyle>
            <a:lvl1pPr>
              <a:defRPr sz="1800" b="1"/>
            </a:lvl1pPr>
          </a:lstStyle>
          <a:p>
            <a:pPr lvl="0"/>
            <a:r>
              <a:rPr lang="en-US" dirty="0"/>
              <a:t>Click to edit Master text styles</a:t>
            </a:r>
          </a:p>
          <a:p>
            <a:pPr lvl="1"/>
            <a:r>
              <a:rPr lang="en-US" dirty="0"/>
              <a:t>Second level</a:t>
            </a:r>
          </a:p>
        </p:txBody>
      </p:sp>
      <p:sp>
        <p:nvSpPr>
          <p:cNvPr id="16" name="Content Placeholder 15"/>
          <p:cNvSpPr>
            <a:spLocks noGrp="1"/>
          </p:cNvSpPr>
          <p:nvPr>
            <p:ph sz="quarter" idx="14"/>
          </p:nvPr>
        </p:nvSpPr>
        <p:spPr>
          <a:xfrm>
            <a:off x="6998417" y="2341834"/>
            <a:ext cx="4266089" cy="3497926"/>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088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Photo TOP w Heading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10156432" cy="828499"/>
          </a:xfrm>
        </p:spPr>
        <p:txBody>
          <a:bodyPr lIns="0" rIns="0" numCol="1"/>
          <a:lstStyle>
            <a:lvl1pPr algn="l">
              <a:defRPr baseline="0"/>
            </a:lvl1pPr>
          </a:lstStyle>
          <a:p>
            <a:r>
              <a:rPr lang="en-US" dirty="0"/>
              <a:t>Text dark gray or blue, ALL CAPS okay</a:t>
            </a:r>
          </a:p>
        </p:txBody>
      </p:sp>
      <p:sp>
        <p:nvSpPr>
          <p:cNvPr id="16" name="Content Placeholder 15"/>
          <p:cNvSpPr>
            <a:spLocks noGrp="1"/>
          </p:cNvSpPr>
          <p:nvPr>
            <p:ph sz="quarter" idx="14"/>
          </p:nvPr>
        </p:nvSpPr>
        <p:spPr>
          <a:xfrm>
            <a:off x="874713" y="3454849"/>
            <a:ext cx="10156432" cy="2566539"/>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11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Photo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6094413" cy="50292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11" name="Text Placeholder 10"/>
          <p:cNvSpPr>
            <a:spLocks noGrp="1"/>
          </p:cNvSpPr>
          <p:nvPr>
            <p:ph type="body" sz="quarter" idx="13"/>
          </p:nvPr>
        </p:nvSpPr>
        <p:spPr>
          <a:xfrm>
            <a:off x="6568423" y="1422401"/>
            <a:ext cx="4780305" cy="4306596"/>
          </a:xfrm>
        </p:spPr>
        <p:txBody>
          <a:bodyPr numCol="1"/>
          <a:lstStyle>
            <a:lvl1pPr>
              <a:buClr>
                <a:schemeClr val="tx2">
                  <a:lumMod val="75000"/>
                </a:schemeClr>
              </a:buClr>
              <a:defRPr>
                <a:solidFill>
                  <a:schemeClr val="tx2">
                    <a:lumMod val="75000"/>
                  </a:schemeClr>
                </a:solidFill>
              </a:defRPr>
            </a:lvl1pPr>
            <a:lvl2pPr>
              <a:defRPr>
                <a:solidFill>
                  <a:schemeClr val="tx2"/>
                </a:solidFill>
              </a:defRPr>
            </a:lvl2pPr>
          </a:lstStyle>
          <a:p>
            <a:pPr lvl="0"/>
            <a:r>
              <a:rPr lang="en-US" dirty="0"/>
              <a:t>Click to edit Master text styles</a:t>
            </a:r>
          </a:p>
          <a:p>
            <a:pPr lvl="1"/>
            <a:r>
              <a:rPr lang="en-US" dirty="0"/>
              <a:t>Second level</a:t>
            </a:r>
          </a:p>
        </p:txBody>
      </p:sp>
      <p:sp>
        <p:nvSpPr>
          <p:cNvPr id="13" name="Text Placeholder 3"/>
          <p:cNvSpPr>
            <a:spLocks noGrp="1"/>
          </p:cNvSpPr>
          <p:nvPr>
            <p:ph type="body" sz="half" idx="2" hasCustomPrompt="1"/>
          </p:nvPr>
        </p:nvSpPr>
        <p:spPr bwMode="gray">
          <a:xfrm>
            <a:off x="1108075" y="1422400"/>
            <a:ext cx="4712712" cy="1061156"/>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74385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hotos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74713"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36047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5" hasCustomPrompt="1"/>
          </p:nvPr>
        </p:nvSpPr>
        <p:spPr>
          <a:xfrm>
            <a:off x="6360478"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Tree>
    <p:extLst>
      <p:ext uri="{BB962C8B-B14F-4D97-AF65-F5344CB8AC3E}">
        <p14:creationId xmlns:p14="http://schemas.microsoft.com/office/powerpoint/2010/main" val="93815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ide Photo NEW 2">
    <p:spTree>
      <p:nvGrpSpPr>
        <p:cNvPr id="1" name=""/>
        <p:cNvGrpSpPr/>
        <p:nvPr/>
      </p:nvGrpSpPr>
      <p:grpSpPr>
        <a:xfrm>
          <a:off x="0" y="0"/>
          <a:ext cx="0" cy="0"/>
          <a:chOff x="0" y="0"/>
          <a:chExt cx="0" cy="0"/>
        </a:xfrm>
      </p:grpSpPr>
      <p:sp>
        <p:nvSpPr>
          <p:cNvPr id="2" name="Title 1"/>
          <p:cNvSpPr>
            <a:spLocks noGrp="1"/>
          </p:cNvSpPr>
          <p:nvPr>
            <p:ph type="title"/>
          </p:nvPr>
        </p:nvSpPr>
        <p:spPr>
          <a:xfrm>
            <a:off x="874714" y="456743"/>
            <a:ext cx="4910158" cy="1057097"/>
          </a:xfrm>
        </p:spPr>
        <p:txBody>
          <a:bodyPr/>
          <a:lstStyle/>
          <a:p>
            <a:r>
              <a:rPr lang="en-US" dirty="0"/>
              <a:t>Click to edit Master title style</a:t>
            </a:r>
          </a:p>
        </p:txBody>
      </p:sp>
      <p:sp>
        <p:nvSpPr>
          <p:cNvPr id="3" name="Content Placeholder 2"/>
          <p:cNvSpPr>
            <a:spLocks noGrp="1"/>
          </p:cNvSpPr>
          <p:nvPr>
            <p:ph sz="half" idx="1"/>
          </p:nvPr>
        </p:nvSpPr>
        <p:spPr>
          <a:xfrm>
            <a:off x="874714" y="2283053"/>
            <a:ext cx="4910158" cy="3378041"/>
          </a:xfrm>
        </p:spPr>
        <p:txBody>
          <a:bodyPr anchor="t"/>
          <a:lstStyle>
            <a:lvl1pPr>
              <a:defRPr sz="19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a:xfrm>
            <a:off x="460467" y="6538737"/>
            <a:ext cx="7645102" cy="208140"/>
          </a:xfrm>
        </p:spPr>
        <p:txBody>
          <a:bodyPr/>
          <a:lstStyle/>
          <a:p>
            <a:r>
              <a:rPr lang="en-US" dirty="0"/>
              <a:t>SPIGIT CONFIDENTIAL</a:t>
            </a:r>
          </a:p>
        </p:txBody>
      </p:sp>
      <p:sp>
        <p:nvSpPr>
          <p:cNvPr id="7" name="Slide Number Placeholder 6"/>
          <p:cNvSpPr>
            <a:spLocks noGrp="1"/>
          </p:cNvSpPr>
          <p:nvPr>
            <p:ph type="sldNum" sz="quarter" idx="12"/>
          </p:nvPr>
        </p:nvSpPr>
        <p:spPr>
          <a:xfrm>
            <a:off x="11850" y="6538737"/>
            <a:ext cx="317716" cy="208140"/>
          </a:xfrm>
        </p:spPr>
        <p:txBody>
          <a:bodyPr/>
          <a:lstStyle/>
          <a:p>
            <a:fld id="{CDA3B6C1-36E7-4A4D-B818-10D025947ED7}" type="slidenum">
              <a:rPr lang="en-US" smtClean="0"/>
              <a:t>‹#›</a:t>
            </a:fld>
            <a:endParaRPr lang="en-US" dirty="0"/>
          </a:p>
        </p:txBody>
      </p:sp>
      <p:sp>
        <p:nvSpPr>
          <p:cNvPr id="8" name="Rectangle 7"/>
          <p:cNvSpPr/>
          <p:nvPr userDrawn="1"/>
        </p:nvSpPr>
        <p:spPr>
          <a:xfrm>
            <a:off x="6094415" y="200025"/>
            <a:ext cx="344485"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3" hasCustomPrompt="1"/>
          </p:nvPr>
        </p:nvSpPr>
        <p:spPr>
          <a:xfrm>
            <a:off x="6057900" y="0"/>
            <a:ext cx="6130925" cy="6858000"/>
          </a:xfrm>
          <a:solidFill>
            <a:schemeClr val="bg2"/>
          </a:solidFill>
        </p:spPr>
        <p:txBody>
          <a:bodyPr/>
          <a:lstStyle>
            <a:lvl1pPr>
              <a:defRPr baseline="0"/>
            </a:lvl1pPr>
          </a:lstStyle>
          <a:p>
            <a:r>
              <a:rPr lang="en-US" dirty="0"/>
              <a:t>Click to add image, Send to Back</a:t>
            </a:r>
          </a:p>
        </p:txBody>
      </p:sp>
    </p:spTree>
    <p:extLst>
      <p:ext uri="{BB962C8B-B14F-4D97-AF65-F5344CB8AC3E}">
        <p14:creationId xmlns:p14="http://schemas.microsoft.com/office/powerpoint/2010/main" val="106935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0412" cy="6857107"/>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58"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Tree>
    <p:extLst>
      <p:ext uri="{BB962C8B-B14F-4D97-AF65-F5344CB8AC3E}">
        <p14:creationId xmlns:p14="http://schemas.microsoft.com/office/powerpoint/2010/main" val="6411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893"/>
            <a:ext cx="12190412" cy="6857107"/>
          </a:xfrm>
          <a:prstGeom prst="rect">
            <a:avLst/>
          </a:prstGeom>
        </p:spPr>
      </p:pic>
      <p:sp>
        <p:nvSpPr>
          <p:cNvPr id="2" name="Title 1"/>
          <p:cNvSpPr>
            <a:spLocks noGrp="1"/>
          </p:cNvSpPr>
          <p:nvPr>
            <p:ph type="ctrTitle"/>
          </p:nvPr>
        </p:nvSpPr>
        <p:spPr>
          <a:xfrm>
            <a:off x="2773843" y="1122364"/>
            <a:ext cx="7955365" cy="1884997"/>
          </a:xfrm>
        </p:spPr>
        <p:txBody>
          <a:bodyPr lIns="0" rIns="0" numCol="1" anchor="t" anchorCtr="0">
            <a:noAutofit/>
          </a:bodyPr>
          <a:lstStyle>
            <a:lvl1pPr algn="l">
              <a:defRPr sz="4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773843" y="4683760"/>
            <a:ext cx="7377443" cy="939800"/>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06891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074" y="1562476"/>
            <a:ext cx="8891071" cy="1884997"/>
          </a:xfrm>
        </p:spPr>
        <p:txBody>
          <a:bodyPr lIns="0" rIns="0" numCol="1" anchor="t" anchorCtr="0">
            <a:noAutofit/>
          </a:bodyPr>
          <a:lstStyle>
            <a:lvl1pPr algn="l">
              <a:defRPr sz="44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08074" y="4290292"/>
            <a:ext cx="8414291" cy="1353127"/>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22419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bwMode="gray"/>
        <p:txBody>
          <a:bodyPr numCol="1"/>
          <a:lstStyle/>
          <a:p>
            <a:r>
              <a:rPr lang="en-US"/>
              <a:t>SPIGIT CONFIDENTIAL</a:t>
            </a:r>
          </a:p>
        </p:txBody>
      </p:sp>
      <p:sp>
        <p:nvSpPr>
          <p:cNvPr id="6" name="Slide Number Placeholder 5"/>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331538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874713"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440685"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26999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4713" y="1332090"/>
            <a:ext cx="4887940"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74713" y="2599482"/>
            <a:ext cx="4887940"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40419" y="1332090"/>
            <a:ext cx="4912012"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19" y="2599482"/>
            <a:ext cx="4912012"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bwMode="gray"/>
        <p:txBody>
          <a:bodyPr numCol="1"/>
          <a:lstStyle/>
          <a:p>
            <a:r>
              <a:rPr lang="en-US"/>
              <a:t>SPIGIT CONFIDENTIAL</a:t>
            </a:r>
          </a:p>
        </p:txBody>
      </p:sp>
      <p:sp>
        <p:nvSpPr>
          <p:cNvPr id="9" name="Slide Number Placeholder 8"/>
          <p:cNvSpPr>
            <a:spLocks noGrp="1"/>
          </p:cNvSpPr>
          <p:nvPr>
            <p:ph type="sldNum" sz="quarter" idx="12"/>
          </p:nvPr>
        </p:nvSpPr>
        <p:spPr/>
        <p:txBody>
          <a:bodyPr numCol="1"/>
          <a:lstStyle/>
          <a:p>
            <a:fld id="{CDA3B6C1-36E7-4A4D-B818-10D025947ED7}" type="slidenum">
              <a:rPr lang="en-US" smtClean="0"/>
              <a:t>‹#›</a:t>
            </a:fld>
            <a:endParaRPr lang="en-US"/>
          </a:p>
        </p:txBody>
      </p:sp>
      <p:sp>
        <p:nvSpPr>
          <p:cNvPr id="10" name="Title 9"/>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81676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4" name="Footer Placeholder 3"/>
          <p:cNvSpPr>
            <a:spLocks noGrp="1"/>
          </p:cNvSpPr>
          <p:nvPr>
            <p:ph type="ftr" sz="quarter" idx="11"/>
          </p:nvPr>
        </p:nvSpPr>
        <p:spPr bwMode="gray"/>
        <p:txBody>
          <a:bodyPr numCol="1"/>
          <a:lstStyle/>
          <a:p>
            <a:r>
              <a:rPr lang="en-US"/>
              <a:t>SPIGIT CONFIDENTIAL</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30697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bwMode="gray"/>
        <p:txBody>
          <a:bodyPr numCol="1"/>
          <a:lstStyle/>
          <a:p>
            <a:r>
              <a:rPr lang="en-US"/>
              <a:t>SPIGIT CONFIDENTIAL</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197278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2" y="6812860"/>
            <a:ext cx="12188952" cy="4572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lvl="0"/>
            <a:endParaRPr lang="en-US" sz="1200"/>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514402" y="6324617"/>
            <a:ext cx="1217339" cy="361525"/>
          </a:xfrm>
          <a:prstGeom prst="rect">
            <a:avLst/>
          </a:prstGeom>
        </p:spPr>
      </p:pic>
      <p:sp>
        <p:nvSpPr>
          <p:cNvPr id="2" name="Title Placeholder 1"/>
          <p:cNvSpPr>
            <a:spLocks noGrp="1"/>
          </p:cNvSpPr>
          <p:nvPr>
            <p:ph type="title"/>
          </p:nvPr>
        </p:nvSpPr>
        <p:spPr>
          <a:xfrm>
            <a:off x="874713" y="314502"/>
            <a:ext cx="9865254" cy="828499"/>
          </a:xfrm>
          <a:prstGeom prst="rect">
            <a:avLst/>
          </a:prstGeom>
        </p:spPr>
        <p:txBody>
          <a:bodyPr vert="horz" lIns="0" tIns="0" rIns="0" bIns="0" numCol="1" rtlCol="0" anchor="t" anchorCtr="0">
            <a:noAutofit/>
          </a:bodyPr>
          <a:lstStyle/>
          <a:p>
            <a:r>
              <a:rPr lang="en-US" dirty="0"/>
              <a:t>Click to edit Master title style</a:t>
            </a:r>
          </a:p>
        </p:txBody>
      </p:sp>
      <p:sp>
        <p:nvSpPr>
          <p:cNvPr id="3" name="Text Placeholder 2"/>
          <p:cNvSpPr>
            <a:spLocks noGrp="1"/>
          </p:cNvSpPr>
          <p:nvPr>
            <p:ph type="body" idx="1"/>
          </p:nvPr>
        </p:nvSpPr>
        <p:spPr>
          <a:xfrm>
            <a:off x="874713" y="1752600"/>
            <a:ext cx="9406327" cy="3874328"/>
          </a:xfrm>
          <a:prstGeom prst="rect">
            <a:avLst/>
          </a:prstGeom>
        </p:spPr>
        <p:txBody>
          <a:bodyPr vert="horz" lIns="0" tIns="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bwMode="gray">
          <a:xfrm>
            <a:off x="460467" y="6538736"/>
            <a:ext cx="7645102" cy="208140"/>
          </a:xfrm>
          <a:prstGeom prst="rect">
            <a:avLst/>
          </a:prstGeom>
        </p:spPr>
        <p:txBody>
          <a:bodyPr vert="horz" wrap="none" lIns="0" tIns="0" rIns="0" bIns="0" numCol="1" rtlCol="0" anchor="b"/>
          <a:lstStyle>
            <a:lvl1pPr algn="l">
              <a:defRPr sz="900">
                <a:solidFill>
                  <a:srgbClr val="707071"/>
                </a:solidFill>
              </a:defRPr>
            </a:lvl1pPr>
          </a:lstStyle>
          <a:p>
            <a:r>
              <a:rPr lang="en-US"/>
              <a:t>SPIGIT CONFIDENTIAL</a:t>
            </a:r>
            <a:endParaRPr lang="en-US" dirty="0"/>
          </a:p>
        </p:txBody>
      </p:sp>
      <p:sp>
        <p:nvSpPr>
          <p:cNvPr id="6" name="Slide Number Placeholder 5"/>
          <p:cNvSpPr>
            <a:spLocks noGrp="1"/>
          </p:cNvSpPr>
          <p:nvPr>
            <p:ph type="sldNum" sz="quarter" idx="4"/>
          </p:nvPr>
        </p:nvSpPr>
        <p:spPr>
          <a:xfrm>
            <a:off x="11702964" y="265696"/>
            <a:ext cx="448618" cy="208140"/>
          </a:xfrm>
          <a:prstGeom prst="rect">
            <a:avLst/>
          </a:prstGeom>
        </p:spPr>
        <p:txBody>
          <a:bodyPr vert="horz" wrap="none" lIns="0" tIns="0" rIns="0" bIns="0" numCol="1" rtlCol="0" anchor="ctr"/>
          <a:lstStyle>
            <a:lvl1pPr algn="l">
              <a:defRPr lang="en-US" sz="1000" smtClean="0">
                <a:solidFill>
                  <a:schemeClr val="tx2"/>
                </a:solidFill>
              </a:defRPr>
            </a:lvl1pPr>
          </a:lstStyle>
          <a:p>
            <a:fld id="{CDA3B6C1-36E7-4A4D-B818-10D025947ED7}" type="slidenum">
              <a:rPr lang="en-US" smtClean="0"/>
              <a:pPr/>
              <a:t>‹#›</a:t>
            </a:fld>
            <a:endParaRPr lang="en-US"/>
          </a:p>
        </p:txBody>
      </p:sp>
    </p:spTree>
    <p:extLst>
      <p:ext uri="{BB962C8B-B14F-4D97-AF65-F5344CB8AC3E}">
        <p14:creationId xmlns:p14="http://schemas.microsoft.com/office/powerpoint/2010/main" val="173751849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p:hf hdr="0" dt="0"/>
  <p:txStyles>
    <p:titleStyle>
      <a:lvl1pPr algn="l" defTabSz="914400" rtl="0" eaLnBrk="1" latinLnBrk="0" hangingPunct="1">
        <a:lnSpc>
          <a:spcPct val="104000"/>
        </a:lnSpc>
        <a:spcBef>
          <a:spcPct val="0"/>
        </a:spcBef>
        <a:buNone/>
        <a:defRPr sz="2800" b="1" kern="1200">
          <a:solidFill>
            <a:schemeClr val="tx1"/>
          </a:solidFill>
          <a:latin typeface="+mj-lt"/>
          <a:ea typeface="+mj-ea"/>
          <a:cs typeface="+mj-cs"/>
        </a:defRPr>
      </a:lvl1pPr>
    </p:titleStyle>
    <p:body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tif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2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tif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19" name="Rectangle 18"/>
          <p:cNvSpPr/>
          <p:nvPr/>
        </p:nvSpPr>
        <p:spPr>
          <a:xfrm>
            <a:off x="0" y="0"/>
            <a:ext cx="12188825" cy="6858000"/>
          </a:xfrm>
          <a:prstGeom prst="rect">
            <a:avLst/>
          </a:prstGeom>
          <a:gradFill flip="none" rotWithShape="1">
            <a:gsLst>
              <a:gs pos="33000">
                <a:schemeClr val="accent1">
                  <a:lumMod val="5000"/>
                  <a:lumOff val="95000"/>
                  <a:alpha val="0"/>
                </a:schemeClr>
              </a:gs>
              <a:gs pos="75000">
                <a:srgbClr val="006477">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gray">
          <a:xfrm>
            <a:off x="7482905" y="3482241"/>
            <a:ext cx="4384126" cy="1080718"/>
          </a:xfrm>
          <a:prstGeom prst="rect">
            <a:avLst/>
          </a:prstGeom>
        </p:spPr>
        <p:txBody>
          <a:bodyPr vert="horz" lIns="0" tIns="0" rIns="0" bIns="0" rtlCol="0" anchor="t" anchorCtr="0">
            <a:noAutofit/>
          </a:bodyPr>
          <a:lstStyle>
            <a:lvl1pPr algn="l" defTabSz="914361" rtl="0" eaLnBrk="1" latinLnBrk="0" hangingPunct="1">
              <a:lnSpc>
                <a:spcPct val="88000"/>
              </a:lnSpc>
              <a:spcBef>
                <a:spcPct val="0"/>
              </a:spcBef>
              <a:buNone/>
              <a:defRPr sz="3200" b="0" kern="1200" cap="none" baseline="0">
                <a:solidFill>
                  <a:schemeClr val="bg1"/>
                </a:solidFill>
                <a:latin typeface="+mj-lt"/>
                <a:ea typeface="+mj-ea"/>
                <a:cs typeface="+mj-cs"/>
              </a:defRPr>
            </a:lvl1pPr>
          </a:lstStyle>
          <a:p>
            <a:r>
              <a:rPr lang="en-US" dirty="0"/>
              <a:t>Challenge Title</a:t>
            </a:r>
          </a:p>
          <a:p>
            <a:r>
              <a:rPr lang="en-US" dirty="0"/>
              <a:t>Moderator Training</a:t>
            </a:r>
            <a:br>
              <a:rPr lang="en-US" dirty="0"/>
            </a:br>
            <a:endParaRPr lang="en-US" dirty="0"/>
          </a:p>
        </p:txBody>
      </p:sp>
      <p:cxnSp>
        <p:nvCxnSpPr>
          <p:cNvPr id="23" name="Straight Connector 22"/>
          <p:cNvCxnSpPr/>
          <p:nvPr/>
        </p:nvCxnSpPr>
        <p:spPr>
          <a:xfrm>
            <a:off x="7251433" y="3332378"/>
            <a:ext cx="0" cy="2674620"/>
          </a:xfrm>
          <a:prstGeom prst="line">
            <a:avLst/>
          </a:prstGeom>
          <a:ln w="12700" cap="rnd">
            <a:solidFill>
              <a:srgbClr val="E5E6E6"/>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a:stretch>
            <a:fillRect/>
          </a:stretch>
        </p:blipFill>
        <p:spPr>
          <a:xfrm>
            <a:off x="874713" y="241533"/>
            <a:ext cx="1508260" cy="1257152"/>
          </a:xfrm>
          <a:prstGeom prst="rect">
            <a:avLst/>
          </a:prstGeom>
        </p:spPr>
      </p:pic>
    </p:spTree>
    <p:extLst>
      <p:ext uri="{BB962C8B-B14F-4D97-AF65-F5344CB8AC3E}">
        <p14:creationId xmlns:p14="http://schemas.microsoft.com/office/powerpoint/2010/main" val="192165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Scenarios</a:t>
            </a:r>
          </a:p>
        </p:txBody>
      </p:sp>
      <p:sp>
        <p:nvSpPr>
          <p:cNvPr id="7" name="Subtitle 6"/>
          <p:cNvSpPr>
            <a:spLocks noGrp="1"/>
          </p:cNvSpPr>
          <p:nvPr>
            <p:ph type="subTitle" idx="1"/>
          </p:nvPr>
        </p:nvSpPr>
        <p:spPr/>
        <p:txBody>
          <a:bodyPr/>
          <a:lstStyle/>
          <a:p>
            <a:r>
              <a:rPr lang="en-US" dirty="0"/>
              <a:t>Note: examples are fictional</a:t>
            </a:r>
          </a:p>
        </p:txBody>
      </p:sp>
      <p:sp>
        <p:nvSpPr>
          <p:cNvPr id="5" name="Slide Number Placeholder 4"/>
          <p:cNvSpPr>
            <a:spLocks noGrp="1"/>
          </p:cNvSpPr>
          <p:nvPr>
            <p:ph type="sldNum" sz="quarter" idx="12"/>
          </p:nvPr>
        </p:nvSpPr>
        <p:spPr/>
        <p:txBody>
          <a:bodyPr/>
          <a:lstStyle/>
          <a:p>
            <a:fld id="{CDA3B6C1-36E7-4A4D-B818-10D025947ED7}" type="slidenum">
              <a:rPr lang="en-US" smtClean="0"/>
              <a:t>10</a:t>
            </a:fld>
            <a:endParaRPr lang="en-US"/>
          </a:p>
        </p:txBody>
      </p:sp>
      <p:pic>
        <p:nvPicPr>
          <p:cNvPr id="9" name="Picture 8"/>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9124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1: the case of the well-formed idea</a:t>
            </a:r>
          </a:p>
        </p:txBody>
      </p:sp>
      <p:sp>
        <p:nvSpPr>
          <p:cNvPr id="5" name="Slide Number Placeholder 4"/>
          <p:cNvSpPr>
            <a:spLocks noGrp="1"/>
          </p:cNvSpPr>
          <p:nvPr>
            <p:ph type="sldNum" sz="quarter" idx="12"/>
          </p:nvPr>
        </p:nvSpPr>
        <p:spPr/>
        <p:txBody>
          <a:bodyPr/>
          <a:lstStyle/>
          <a:p>
            <a:fld id="{CDA3B6C1-36E7-4A4D-B818-10D025947ED7}" type="slidenum">
              <a:rPr lang="en-US" smtClean="0"/>
              <a:pPr/>
              <a:t>11</a:t>
            </a:fld>
            <a:endParaRPr lang="en-US"/>
          </a:p>
        </p:txBody>
      </p:sp>
      <p:sp>
        <p:nvSpPr>
          <p:cNvPr id="9" name="Content Placeholder 8"/>
          <p:cNvSpPr>
            <a:spLocks noGrp="1"/>
          </p:cNvSpPr>
          <p:nvPr>
            <p:ph idx="1"/>
          </p:nvPr>
        </p:nvSpPr>
        <p:spPr>
          <a:xfrm>
            <a:off x="874713" y="1147468"/>
            <a:ext cx="10855325" cy="4031210"/>
          </a:xfrm>
        </p:spPr>
        <p:txBody>
          <a:bodyPr/>
          <a:lstStyle/>
          <a:p>
            <a:pPr marL="0" indent="0">
              <a:buNone/>
            </a:pPr>
            <a:r>
              <a:rPr lang="en-US" sz="2400" dirty="0"/>
              <a:t>The Idea </a:t>
            </a:r>
          </a:p>
          <a:p>
            <a:pPr marL="0" indent="0">
              <a:buNone/>
            </a:pPr>
            <a:r>
              <a:rPr lang="en-US" dirty="0"/>
              <a:t>Observation</a:t>
            </a:r>
          </a:p>
          <a:p>
            <a:pPr marL="0" indent="0">
              <a:buNone/>
            </a:pPr>
            <a:r>
              <a:rPr lang="en-US" b="0" dirty="0"/>
              <a:t>Engineering change orders for work being done at the East Bend Generating Station often arrive without notice. We learn about them seemingly by accident. </a:t>
            </a:r>
          </a:p>
          <a:p>
            <a:pPr marL="0" indent="0">
              <a:buNone/>
            </a:pPr>
            <a:r>
              <a:rPr lang="en-US" dirty="0"/>
              <a:t>Implication</a:t>
            </a:r>
          </a:p>
          <a:p>
            <a:pPr marL="0" indent="0">
              <a:buNone/>
            </a:pPr>
            <a:r>
              <a:rPr lang="en-US" b="0" dirty="0"/>
              <a:t>The operators often have to redo work, using additional resources unnecessarily. </a:t>
            </a:r>
          </a:p>
          <a:p>
            <a:pPr marL="0" indent="0">
              <a:buNone/>
            </a:pPr>
            <a:r>
              <a:rPr lang="en-US" dirty="0"/>
              <a:t>Application</a:t>
            </a:r>
          </a:p>
          <a:p>
            <a:pPr marL="0" indent="0">
              <a:buNone/>
            </a:pPr>
            <a:r>
              <a:rPr lang="en-US" b="0" dirty="0"/>
              <a:t>What if we were to use System X to make all pending and approved change orders available to the plant staff, so they could get a sense of what’s coming down the pike?</a:t>
            </a:r>
          </a:p>
        </p:txBody>
      </p:sp>
      <p:pic>
        <p:nvPicPr>
          <p:cNvPr id="8" name="Picture 7"/>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21843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perspective</a:t>
            </a:r>
          </a:p>
        </p:txBody>
      </p:sp>
      <p:sp>
        <p:nvSpPr>
          <p:cNvPr id="3" name="Content Placeholder 2"/>
          <p:cNvSpPr>
            <a:spLocks noGrp="1"/>
          </p:cNvSpPr>
          <p:nvPr>
            <p:ph idx="1"/>
          </p:nvPr>
        </p:nvSpPr>
        <p:spPr/>
        <p:txBody>
          <a:bodyPr/>
          <a:lstStyle/>
          <a:p>
            <a:r>
              <a:rPr lang="en-US" dirty="0"/>
              <a:t>Perspective on the idea?</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12</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364235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2057400"/>
            <a:ext cx="5842367" cy="3803650"/>
          </a:xfrm>
          <a:prstGeom prst="rect">
            <a:avLst/>
          </a:prstGeom>
        </p:spPr>
      </p:pic>
      <p:sp>
        <p:nvSpPr>
          <p:cNvPr id="10" name="Text Placeholder 9"/>
          <p:cNvSpPr>
            <a:spLocks noGrp="1"/>
          </p:cNvSpPr>
          <p:nvPr>
            <p:ph type="body" sz="half" idx="2"/>
          </p:nvPr>
        </p:nvSpPr>
        <p:spPr/>
        <p:txBody>
          <a:bodyPr/>
          <a:lstStyle/>
          <a:p>
            <a:pPr marL="342900" indent="-342900">
              <a:buAutoNum type="arabicParenBoth"/>
            </a:pPr>
            <a:r>
              <a:rPr lang="en-US" dirty="0"/>
              <a:t>Pick “share”</a:t>
            </a:r>
          </a:p>
          <a:p>
            <a:pPr marL="342900" indent="-342900">
              <a:buAutoNum type="arabicParenBoth"/>
            </a:pPr>
            <a:r>
              <a:rPr lang="en-US" dirty="0"/>
              <a:t>Identify an interested party working at the </a:t>
            </a:r>
            <a:r>
              <a:rPr lang="en-US" dirty="0" err="1"/>
              <a:t>Beckjord</a:t>
            </a:r>
            <a:r>
              <a:rPr lang="en-US" dirty="0"/>
              <a:t> Station</a:t>
            </a:r>
          </a:p>
          <a:p>
            <a:pPr marL="342900" indent="-342900">
              <a:buAutoNum type="arabicParenBoth"/>
            </a:pPr>
            <a:r>
              <a:rPr lang="en-US" dirty="0"/>
              <a:t>Type…</a:t>
            </a:r>
          </a:p>
          <a:p>
            <a:pPr lvl="1"/>
            <a:r>
              <a:rPr lang="en-US" dirty="0"/>
              <a:t>“Might the following idea might have some relevancy at </a:t>
            </a:r>
            <a:r>
              <a:rPr lang="en-US" dirty="0" err="1"/>
              <a:t>Beckjord</a:t>
            </a:r>
            <a:r>
              <a:rPr lang="en-US" dirty="0"/>
              <a:t>? Please review and comment when you have a chance.”</a:t>
            </a:r>
          </a:p>
        </p:txBody>
      </p:sp>
      <p:sp>
        <p:nvSpPr>
          <p:cNvPr id="5" name="Slide Number Placeholder 4"/>
          <p:cNvSpPr>
            <a:spLocks noGrp="1"/>
          </p:cNvSpPr>
          <p:nvPr>
            <p:ph type="sldNum" sz="quarter" idx="12"/>
          </p:nvPr>
        </p:nvSpPr>
        <p:spPr/>
        <p:txBody>
          <a:bodyPr/>
          <a:lstStyle/>
          <a:p>
            <a:fld id="{CDA3B6C1-36E7-4A4D-B818-10D025947ED7}" type="slidenum">
              <a:rPr lang="en-US" smtClean="0"/>
              <a:t>13</a:t>
            </a:fld>
            <a:endParaRPr lang="en-US"/>
          </a:p>
        </p:txBody>
      </p:sp>
      <p:sp>
        <p:nvSpPr>
          <p:cNvPr id="2" name="Title 1"/>
          <p:cNvSpPr>
            <a:spLocks noGrp="1"/>
          </p:cNvSpPr>
          <p:nvPr>
            <p:ph type="title"/>
          </p:nvPr>
        </p:nvSpPr>
        <p:spPr/>
        <p:txBody>
          <a:bodyPr/>
          <a:lstStyle/>
          <a:p>
            <a:r>
              <a:rPr lang="en-US" dirty="0"/>
              <a:t>Scenario 1: a moderator action</a:t>
            </a:r>
          </a:p>
        </p:txBody>
      </p:sp>
      <p:cxnSp>
        <p:nvCxnSpPr>
          <p:cNvPr id="8" name="Straight Connector 7"/>
          <p:cNvCxnSpPr/>
          <p:nvPr/>
        </p:nvCxnSpPr>
        <p:spPr>
          <a:xfrm>
            <a:off x="3630706" y="2342148"/>
            <a:ext cx="2393576" cy="396570"/>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24281" y="29314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1" name="Picture 10"/>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67760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2: The case of the poorly received idea</a:t>
            </a:r>
          </a:p>
        </p:txBody>
      </p:sp>
      <p:sp>
        <p:nvSpPr>
          <p:cNvPr id="5" name="Slide Number Placeholder 4"/>
          <p:cNvSpPr>
            <a:spLocks noGrp="1"/>
          </p:cNvSpPr>
          <p:nvPr>
            <p:ph type="sldNum" sz="quarter" idx="12"/>
          </p:nvPr>
        </p:nvSpPr>
        <p:spPr/>
        <p:txBody>
          <a:bodyPr/>
          <a:lstStyle/>
          <a:p>
            <a:fld id="{CDA3B6C1-36E7-4A4D-B818-10D025947ED7}" type="slidenum">
              <a:rPr lang="en-US" smtClean="0"/>
              <a:t>14</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The contractors at Firm XYZ are unreliable. They neglect basic safety procedures. What if we were to rebid the services that Firm XYZ provides us in the hopes we can on-board a new, better service provider?</a:t>
            </a:r>
          </a:p>
          <a:p>
            <a:pPr marL="0" indent="0">
              <a:lnSpc>
                <a:spcPct val="100000"/>
              </a:lnSpc>
              <a:buNone/>
            </a:pPr>
            <a:r>
              <a:rPr lang="en-US" dirty="0"/>
              <a:t>Value</a:t>
            </a:r>
          </a:p>
          <a:p>
            <a:pPr marL="0" indent="0">
              <a:lnSpc>
                <a:spcPct val="100000"/>
              </a:lnSpc>
              <a:buNone/>
            </a:pPr>
            <a:r>
              <a:rPr lang="en-US" b="0" dirty="0"/>
              <a:t>Knowingly or not, Firm XYZ exposes our company and its employees to a lot of liability. This idea would mitigate that risk.</a:t>
            </a:r>
          </a:p>
        </p:txBody>
      </p:sp>
      <p:sp>
        <p:nvSpPr>
          <p:cNvPr id="6" name="Content Placeholder 8"/>
          <p:cNvSpPr txBox="1">
            <a:spLocks/>
          </p:cNvSpPr>
          <p:nvPr/>
        </p:nvSpPr>
        <p:spPr>
          <a:xfrm>
            <a:off x="874713" y="4155888"/>
            <a:ext cx="10626724" cy="1165412"/>
          </a:xfrm>
          <a:prstGeom prst="rect">
            <a:avLst/>
          </a:prstGeom>
        </p:spPr>
        <p:txBody>
          <a:bodyPr vert="horz" lIns="0" tIns="0" rIns="91440" bIns="45720" numCol="1" rtlCol="0">
            <a:noAutofit/>
          </a:bodyPr>
          <a:lst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Audience Comment</a:t>
            </a:r>
          </a:p>
          <a:p>
            <a:pPr marL="0" indent="0">
              <a:buFont typeface="Arial" panose="020B0604020202020204" pitchFamily="34" charset="0"/>
              <a:buNone/>
            </a:pPr>
            <a:r>
              <a:rPr lang="en-US" b="0" dirty="0"/>
              <a:t>How naïve. our company never walks away from long-standing relationships with its contractors. We just have to make the best of it. </a:t>
            </a:r>
          </a:p>
        </p:txBody>
      </p:sp>
      <p:pic>
        <p:nvPicPr>
          <p:cNvPr id="10" name="Picture 9"/>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67406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15</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09604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“comment”</a:t>
            </a:r>
          </a:p>
          <a:p>
            <a:pPr marL="342900" indent="-342900">
              <a:buAutoNum type="arabicParenBoth"/>
            </a:pPr>
            <a:r>
              <a:rPr lang="en-US" dirty="0"/>
              <a:t>Type…</a:t>
            </a:r>
          </a:p>
          <a:p>
            <a:pPr lvl="1"/>
            <a:r>
              <a:rPr lang="en-US" dirty="0"/>
              <a:t>“Thank you for sharing your perspective. Would it make sense for the idea contributor to explore our company’s contracting policies as a means of fleshing out the idea?”</a:t>
            </a:r>
          </a:p>
        </p:txBody>
      </p:sp>
      <p:sp>
        <p:nvSpPr>
          <p:cNvPr id="5" name="Slide Number Placeholder 4"/>
          <p:cNvSpPr>
            <a:spLocks noGrp="1"/>
          </p:cNvSpPr>
          <p:nvPr>
            <p:ph type="sldNum" sz="quarter" idx="12"/>
          </p:nvPr>
        </p:nvSpPr>
        <p:spPr/>
        <p:txBody>
          <a:bodyPr/>
          <a:lstStyle/>
          <a:p>
            <a:fld id="{CDA3B6C1-36E7-4A4D-B818-10D025947ED7}" type="slidenum">
              <a:rPr lang="en-US" smtClean="0"/>
              <a:t>16</a:t>
            </a:fld>
            <a:endParaRPr lang="en-US"/>
          </a:p>
        </p:txBody>
      </p:sp>
      <p:sp>
        <p:nvSpPr>
          <p:cNvPr id="2" name="Title 1"/>
          <p:cNvSpPr>
            <a:spLocks noGrp="1"/>
          </p:cNvSpPr>
          <p:nvPr>
            <p:ph type="title"/>
          </p:nvPr>
        </p:nvSpPr>
        <p:spPr/>
        <p:txBody>
          <a:bodyPr/>
          <a:lstStyle/>
          <a:p>
            <a:r>
              <a:rPr lang="en-US" dirty="0"/>
              <a:t>Scenario 2: a moderator action</a:t>
            </a:r>
          </a:p>
        </p:txBody>
      </p:sp>
      <p:cxnSp>
        <p:nvCxnSpPr>
          <p:cNvPr id="8" name="Straight Connector 7"/>
          <p:cNvCxnSpPr/>
          <p:nvPr/>
        </p:nvCxnSpPr>
        <p:spPr>
          <a:xfrm>
            <a:off x="4208585" y="2080846"/>
            <a:ext cx="1815696" cy="2028092"/>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3" name="Picture 12"/>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22648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3: The case of the facile response</a:t>
            </a:r>
          </a:p>
        </p:txBody>
      </p:sp>
      <p:sp>
        <p:nvSpPr>
          <p:cNvPr id="5" name="Slide Number Placeholder 4"/>
          <p:cNvSpPr>
            <a:spLocks noGrp="1"/>
          </p:cNvSpPr>
          <p:nvPr>
            <p:ph type="sldNum" sz="quarter" idx="12"/>
          </p:nvPr>
        </p:nvSpPr>
        <p:spPr/>
        <p:txBody>
          <a:bodyPr/>
          <a:lstStyle/>
          <a:p>
            <a:fld id="{CDA3B6C1-36E7-4A4D-B818-10D025947ED7}" type="slidenum">
              <a:rPr lang="en-US" smtClean="0"/>
              <a:t>17</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The contractors at Firm XYZ are unreliable. They neglect basic safety procedures. What if we were to rebid the services that Firm XYZ provides us in the hopes we can on-board a new, better service provider?</a:t>
            </a:r>
          </a:p>
          <a:p>
            <a:pPr marL="0" indent="0">
              <a:lnSpc>
                <a:spcPct val="100000"/>
              </a:lnSpc>
              <a:buNone/>
            </a:pPr>
            <a:r>
              <a:rPr lang="en-US" dirty="0"/>
              <a:t>Value</a:t>
            </a:r>
          </a:p>
          <a:p>
            <a:pPr marL="0" indent="0">
              <a:lnSpc>
                <a:spcPct val="100000"/>
              </a:lnSpc>
              <a:buNone/>
            </a:pPr>
            <a:r>
              <a:rPr lang="en-US" b="0" dirty="0"/>
              <a:t>Knowingly or not, Firm XYZ exposes our company and its employees to a lot of liability. This idea would mitigate that risk.</a:t>
            </a:r>
          </a:p>
        </p:txBody>
      </p:sp>
      <p:sp>
        <p:nvSpPr>
          <p:cNvPr id="6" name="Content Placeholder 8"/>
          <p:cNvSpPr txBox="1">
            <a:spLocks/>
          </p:cNvSpPr>
          <p:nvPr/>
        </p:nvSpPr>
        <p:spPr>
          <a:xfrm>
            <a:off x="862013" y="4257488"/>
            <a:ext cx="10626724" cy="1165412"/>
          </a:xfrm>
          <a:prstGeom prst="rect">
            <a:avLst/>
          </a:prstGeom>
        </p:spPr>
        <p:txBody>
          <a:bodyPr vert="horz" lIns="0" tIns="0" rIns="91440" bIns="45720" numCol="1" rtlCol="0">
            <a:noAutofit/>
          </a:bodyPr>
          <a:lst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Audience Comment</a:t>
            </a:r>
          </a:p>
          <a:p>
            <a:pPr marL="0" indent="0">
              <a:buFont typeface="Arial" panose="020B0604020202020204" pitchFamily="34" charset="0"/>
              <a:buNone/>
            </a:pPr>
            <a:r>
              <a:rPr lang="en-US" b="0" dirty="0"/>
              <a:t>Great idea! Let’s go for it ASAP!</a:t>
            </a:r>
          </a:p>
        </p:txBody>
      </p:sp>
      <p:pic>
        <p:nvPicPr>
          <p:cNvPr id="10" name="Picture 9"/>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89012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18</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13565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“comment”</a:t>
            </a:r>
          </a:p>
          <a:p>
            <a:pPr marL="342900" indent="-342900">
              <a:buAutoNum type="arabicParenBoth"/>
            </a:pPr>
            <a:r>
              <a:rPr lang="en-US" dirty="0"/>
              <a:t>Type…</a:t>
            </a:r>
          </a:p>
          <a:p>
            <a:pPr lvl="1"/>
            <a:r>
              <a:rPr lang="en-US" dirty="0"/>
              <a:t>“Thank you for sharing your enthusiastic response. Can you offer further perspective, based on your direct experience working with contractors? What is your perspective on the company’s ability to attract and retain quality providers?”</a:t>
            </a:r>
          </a:p>
        </p:txBody>
      </p:sp>
      <p:sp>
        <p:nvSpPr>
          <p:cNvPr id="5" name="Slide Number Placeholder 4"/>
          <p:cNvSpPr>
            <a:spLocks noGrp="1"/>
          </p:cNvSpPr>
          <p:nvPr>
            <p:ph type="sldNum" sz="quarter" idx="12"/>
          </p:nvPr>
        </p:nvSpPr>
        <p:spPr/>
        <p:txBody>
          <a:bodyPr/>
          <a:lstStyle/>
          <a:p>
            <a:fld id="{CDA3B6C1-36E7-4A4D-B818-10D025947ED7}" type="slidenum">
              <a:rPr lang="en-US" smtClean="0"/>
              <a:t>19</a:t>
            </a:fld>
            <a:endParaRPr lang="en-US"/>
          </a:p>
        </p:txBody>
      </p:sp>
      <p:sp>
        <p:nvSpPr>
          <p:cNvPr id="2" name="Title 1"/>
          <p:cNvSpPr>
            <a:spLocks noGrp="1"/>
          </p:cNvSpPr>
          <p:nvPr>
            <p:ph type="title"/>
          </p:nvPr>
        </p:nvSpPr>
        <p:spPr/>
        <p:txBody>
          <a:bodyPr/>
          <a:lstStyle/>
          <a:p>
            <a:r>
              <a:rPr lang="en-US" dirty="0"/>
              <a:t>Scenario 3: a moderator action</a:t>
            </a:r>
          </a:p>
        </p:txBody>
      </p:sp>
      <p:cxnSp>
        <p:nvCxnSpPr>
          <p:cNvPr id="8" name="Straight Connector 7"/>
          <p:cNvCxnSpPr/>
          <p:nvPr/>
        </p:nvCxnSpPr>
        <p:spPr>
          <a:xfrm>
            <a:off x="4208585" y="2080846"/>
            <a:ext cx="1815696" cy="2028092"/>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3" name="Picture 12"/>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30425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57" r="24857"/>
          <a:stretch>
            <a:fillRect/>
          </a:stretch>
        </p:blipFill>
        <p:spPr/>
      </p:pic>
      <p:sp>
        <p:nvSpPr>
          <p:cNvPr id="2" name="Title 1"/>
          <p:cNvSpPr>
            <a:spLocks noGrp="1"/>
          </p:cNvSpPr>
          <p:nvPr>
            <p:ph type="title"/>
          </p:nvPr>
        </p:nvSpPr>
        <p:spPr/>
        <p:txBody>
          <a:bodyPr/>
          <a:lstStyle/>
          <a:p>
            <a:r>
              <a:rPr lang="en-US" sz="4400" dirty="0"/>
              <a:t>Agenda</a:t>
            </a:r>
          </a:p>
        </p:txBody>
      </p:sp>
      <p:sp>
        <p:nvSpPr>
          <p:cNvPr id="9" name="Content Placeholder 8"/>
          <p:cNvSpPr>
            <a:spLocks noGrp="1"/>
          </p:cNvSpPr>
          <p:nvPr>
            <p:ph sz="half" idx="1"/>
          </p:nvPr>
        </p:nvSpPr>
        <p:spPr/>
        <p:txBody>
          <a:bodyPr/>
          <a:lstStyle/>
          <a:p>
            <a:pPr marL="342900" indent="-342900">
              <a:buFont typeface="Arial"/>
              <a:buChar char="•"/>
            </a:pPr>
            <a:r>
              <a:rPr lang="en-US" sz="2400" dirty="0"/>
              <a:t>Challenge Overview</a:t>
            </a:r>
          </a:p>
          <a:p>
            <a:pPr marL="342900" indent="-342900">
              <a:buFont typeface="Arial"/>
              <a:buChar char="•"/>
            </a:pPr>
            <a:r>
              <a:rPr lang="en-US" sz="2400" dirty="0"/>
              <a:t>Challenge Moderation Practice</a:t>
            </a:r>
          </a:p>
          <a:p>
            <a:pPr marL="342900" indent="-342900">
              <a:buFont typeface="Arial"/>
              <a:buChar char="•"/>
            </a:pPr>
            <a:r>
              <a:rPr lang="en-US" sz="2400" dirty="0"/>
              <a:t>Example Scenarios</a:t>
            </a:r>
          </a:p>
        </p:txBody>
      </p:sp>
      <p:pic>
        <p:nvPicPr>
          <p:cNvPr id="50" name="Picture 49"/>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11320982" y="6566119"/>
            <a:ext cx="678931" cy="201629"/>
          </a:xfrm>
          <a:prstGeom prst="rect">
            <a:avLst/>
          </a:prstGeom>
        </p:spPr>
      </p:pic>
      <p:pic>
        <p:nvPicPr>
          <p:cNvPr id="8" name="Picture 7"/>
          <p:cNvPicPr/>
          <p:nvPr/>
        </p:nvPicPr>
        <p:blipFill>
          <a:blip r:embed="rId5"/>
          <a:stretch>
            <a:fillRect/>
          </a:stretch>
        </p:blipFill>
        <p:spPr>
          <a:xfrm>
            <a:off x="10566852" y="5510596"/>
            <a:ext cx="1508260" cy="1257152"/>
          </a:xfrm>
          <a:prstGeom prst="rect">
            <a:avLst/>
          </a:prstGeom>
        </p:spPr>
      </p:pic>
    </p:spTree>
    <p:extLst>
      <p:ext uri="{BB962C8B-B14F-4D97-AF65-F5344CB8AC3E}">
        <p14:creationId xmlns:p14="http://schemas.microsoft.com/office/powerpoint/2010/main" val="39702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4: The case of a call for help</a:t>
            </a:r>
          </a:p>
        </p:txBody>
      </p:sp>
      <p:sp>
        <p:nvSpPr>
          <p:cNvPr id="5" name="Slide Number Placeholder 4"/>
          <p:cNvSpPr>
            <a:spLocks noGrp="1"/>
          </p:cNvSpPr>
          <p:nvPr>
            <p:ph type="sldNum" sz="quarter" idx="12"/>
          </p:nvPr>
        </p:nvSpPr>
        <p:spPr/>
        <p:txBody>
          <a:bodyPr/>
          <a:lstStyle/>
          <a:p>
            <a:fld id="{CDA3B6C1-36E7-4A4D-B818-10D025947ED7}" type="slidenum">
              <a:rPr lang="en-US" smtClean="0"/>
              <a:t>20</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When we start maintenance projects, it seems as if we pay a lot of attention to the near-term, but not the total, long-term cost of the work. our company is around for the long-term. What if we got the managerial accountants to look at some of our larger maintenance projects? I’ve just started learning about total cost accounting in my part-time MBA program, but I would need some help exploring the idea, fully. </a:t>
            </a:r>
          </a:p>
          <a:p>
            <a:pPr marL="0" indent="0">
              <a:lnSpc>
                <a:spcPct val="100000"/>
              </a:lnSpc>
              <a:buNone/>
            </a:pPr>
            <a:r>
              <a:rPr lang="en-US" dirty="0"/>
              <a:t>Value</a:t>
            </a:r>
          </a:p>
          <a:p>
            <a:pPr marL="0" indent="0">
              <a:lnSpc>
                <a:spcPct val="100000"/>
              </a:lnSpc>
              <a:buNone/>
            </a:pPr>
            <a:r>
              <a:rPr lang="en-US" b="0" dirty="0"/>
              <a:t>Our limited view on cost modeling causes us to pay more, long term, to fix things multiple times over. If we visit the larger projects from a long term perspective, we might be able to realize some cost savings.</a:t>
            </a:r>
          </a:p>
        </p:txBody>
      </p:sp>
      <p:pic>
        <p:nvPicPr>
          <p:cNvPr id="8" name="Picture 7"/>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80760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21</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48464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“share”</a:t>
            </a:r>
          </a:p>
          <a:p>
            <a:pPr marL="342900" indent="-342900">
              <a:buAutoNum type="arabicParenBoth"/>
            </a:pPr>
            <a:r>
              <a:rPr lang="en-US" dirty="0"/>
              <a:t>Find a couple managerial accountants in the directory</a:t>
            </a:r>
          </a:p>
          <a:p>
            <a:pPr marL="342900" indent="-342900">
              <a:buAutoNum type="arabicParenBoth"/>
            </a:pPr>
            <a:r>
              <a:rPr lang="en-US" dirty="0"/>
              <a:t>Type…</a:t>
            </a:r>
          </a:p>
          <a:p>
            <a:pPr lvl="1"/>
            <a:r>
              <a:rPr lang="en-US" dirty="0"/>
              <a:t>“Hello, I would very much value your perspective on this idea. The contributor has an idea for improvement, but she is rather green in applying what she’s learned to the real world. What do you think?”</a:t>
            </a:r>
          </a:p>
        </p:txBody>
      </p:sp>
      <p:sp>
        <p:nvSpPr>
          <p:cNvPr id="5" name="Slide Number Placeholder 4"/>
          <p:cNvSpPr>
            <a:spLocks noGrp="1"/>
          </p:cNvSpPr>
          <p:nvPr>
            <p:ph type="sldNum" sz="quarter" idx="12"/>
          </p:nvPr>
        </p:nvSpPr>
        <p:spPr/>
        <p:txBody>
          <a:bodyPr/>
          <a:lstStyle/>
          <a:p>
            <a:fld id="{CDA3B6C1-36E7-4A4D-B818-10D025947ED7}" type="slidenum">
              <a:rPr lang="en-US" smtClean="0"/>
              <a:t>22</a:t>
            </a:fld>
            <a:endParaRPr lang="en-US"/>
          </a:p>
        </p:txBody>
      </p:sp>
      <p:sp>
        <p:nvSpPr>
          <p:cNvPr id="2" name="Title 1"/>
          <p:cNvSpPr>
            <a:spLocks noGrp="1"/>
          </p:cNvSpPr>
          <p:nvPr>
            <p:ph type="title"/>
          </p:nvPr>
        </p:nvSpPr>
        <p:spPr/>
        <p:txBody>
          <a:bodyPr/>
          <a:lstStyle/>
          <a:p>
            <a:r>
              <a:rPr lang="en-US" dirty="0"/>
              <a:t>Scenario 4: a moderator action</a:t>
            </a:r>
          </a:p>
        </p:txBody>
      </p: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11" name="Straight Connector 10"/>
          <p:cNvCxnSpPr/>
          <p:nvPr/>
        </p:nvCxnSpPr>
        <p:spPr>
          <a:xfrm>
            <a:off x="3001108" y="2080846"/>
            <a:ext cx="2923442" cy="514717"/>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8997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Scenario 5: the case of the off-topic idea</a:t>
            </a:r>
          </a:p>
        </p:txBody>
      </p:sp>
      <p:sp>
        <p:nvSpPr>
          <p:cNvPr id="5" name="Slide Number Placeholder 4"/>
          <p:cNvSpPr>
            <a:spLocks noGrp="1"/>
          </p:cNvSpPr>
          <p:nvPr>
            <p:ph type="sldNum" sz="quarter" idx="12"/>
          </p:nvPr>
        </p:nvSpPr>
        <p:spPr/>
        <p:txBody>
          <a:bodyPr/>
          <a:lstStyle/>
          <a:p>
            <a:fld id="{CDA3B6C1-36E7-4A4D-B818-10D025947ED7}" type="slidenum">
              <a:rPr lang="en-US" smtClean="0"/>
              <a:t>23</a:t>
            </a:fld>
            <a:endParaRPr lang="en-US"/>
          </a:p>
        </p:txBody>
      </p:sp>
      <p:sp>
        <p:nvSpPr>
          <p:cNvPr id="9" name="Content Placeholder 8"/>
          <p:cNvSpPr>
            <a:spLocks noGrp="1"/>
          </p:cNvSpPr>
          <p:nvPr>
            <p:ph idx="1"/>
          </p:nvPr>
        </p:nvSpPr>
        <p:spPr>
          <a:xfrm>
            <a:off x="874712" y="1143000"/>
            <a:ext cx="10855325" cy="4031210"/>
          </a:xfrm>
        </p:spPr>
        <p:txBody>
          <a:bodyPr/>
          <a:lstStyle/>
          <a:p>
            <a:pPr marL="0" indent="0">
              <a:buNone/>
            </a:pPr>
            <a:r>
              <a:rPr lang="en-US" sz="2400" dirty="0"/>
              <a:t>The Idea </a:t>
            </a:r>
          </a:p>
          <a:p>
            <a:pPr marL="0" indent="0">
              <a:buNone/>
            </a:pPr>
            <a:r>
              <a:rPr lang="en-US" dirty="0"/>
              <a:t>Description</a:t>
            </a:r>
          </a:p>
          <a:p>
            <a:pPr marL="0" indent="0">
              <a:buNone/>
            </a:pPr>
            <a:r>
              <a:rPr lang="en-US" b="0" dirty="0"/>
              <a:t>The cafeteria at the Wabash River Station used to have pizza Fridays. I really liked the pizza. Now, there are no more pizza Fridays.  Let’s bring them back!</a:t>
            </a:r>
          </a:p>
          <a:p>
            <a:pPr marL="0" indent="0">
              <a:buNone/>
            </a:pPr>
            <a:r>
              <a:rPr lang="en-US" dirty="0"/>
              <a:t>Value</a:t>
            </a:r>
          </a:p>
          <a:p>
            <a:pPr marL="0" indent="0">
              <a:lnSpc>
                <a:spcPct val="100000"/>
              </a:lnSpc>
              <a:buNone/>
            </a:pPr>
            <a:r>
              <a:rPr lang="en-US" b="0" dirty="0"/>
              <a:t>When we stop things that employees like for no good reason, it causes employees to disengage. If we bring back pizza Friday, perhaps engagement will go back up.</a:t>
            </a:r>
          </a:p>
        </p:txBody>
      </p:sp>
      <p:pic>
        <p:nvPicPr>
          <p:cNvPr id="8" name="Picture 7"/>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6649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 perspective</a:t>
            </a:r>
          </a:p>
        </p:txBody>
      </p:sp>
      <p:sp>
        <p:nvSpPr>
          <p:cNvPr id="3" name="Content Placeholder 2"/>
          <p:cNvSpPr>
            <a:spLocks noGrp="1"/>
          </p:cNvSpPr>
          <p:nvPr>
            <p:ph idx="1"/>
          </p:nvPr>
        </p:nvSpPr>
        <p:spPr/>
        <p:txBody>
          <a:bodyPr/>
          <a:lstStyle/>
          <a:p>
            <a:r>
              <a:rPr lang="en-US" dirty="0"/>
              <a:t>Perspective on the idea and comment?</a:t>
            </a:r>
          </a:p>
          <a:p>
            <a:r>
              <a:rPr lang="en-US" dirty="0"/>
              <a:t>What action might the moderator take?</a:t>
            </a:r>
          </a:p>
        </p:txBody>
      </p:sp>
      <p:sp>
        <p:nvSpPr>
          <p:cNvPr id="5" name="Slide Number Placeholder 4"/>
          <p:cNvSpPr>
            <a:spLocks noGrp="1"/>
          </p:cNvSpPr>
          <p:nvPr>
            <p:ph type="sldNum" sz="quarter" idx="12"/>
          </p:nvPr>
        </p:nvSpPr>
        <p:spPr/>
        <p:txBody>
          <a:bodyPr/>
          <a:lstStyle/>
          <a:p>
            <a:fld id="{CDA3B6C1-36E7-4A4D-B818-10D025947ED7}" type="slidenum">
              <a:rPr lang="en-US" smtClean="0"/>
              <a:t>24</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421062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tretch/>
        </p:blipFill>
        <p:spPr>
          <a:xfrm>
            <a:off x="5345723" y="1905000"/>
            <a:ext cx="5842367" cy="3803650"/>
          </a:xfrm>
          <a:prstGeom prst="rect">
            <a:avLst/>
          </a:prstGeom>
        </p:spPr>
      </p:pic>
      <p:sp>
        <p:nvSpPr>
          <p:cNvPr id="10" name="Text Placeholder 9"/>
          <p:cNvSpPr>
            <a:spLocks noGrp="1"/>
          </p:cNvSpPr>
          <p:nvPr>
            <p:ph type="body" sz="half" idx="2"/>
          </p:nvPr>
        </p:nvSpPr>
        <p:spPr>
          <a:xfrm>
            <a:off x="874713" y="1905000"/>
            <a:ext cx="3662709" cy="3811588"/>
          </a:xfrm>
        </p:spPr>
        <p:txBody>
          <a:bodyPr/>
          <a:lstStyle/>
          <a:p>
            <a:pPr marL="342900" indent="-342900">
              <a:buAutoNum type="arabicParenBoth"/>
            </a:pPr>
            <a:r>
              <a:rPr lang="en-US" dirty="0"/>
              <a:t>Pick “comment”</a:t>
            </a:r>
          </a:p>
          <a:p>
            <a:pPr marL="342900" indent="-342900">
              <a:buAutoNum type="arabicParenBoth"/>
            </a:pPr>
            <a:r>
              <a:rPr lang="en-US" dirty="0"/>
              <a:t>Type…</a:t>
            </a:r>
          </a:p>
          <a:p>
            <a:pPr lvl="1"/>
            <a:r>
              <a:rPr lang="en-US" dirty="0"/>
              <a:t>“Hello, thank you for sharing your perspective on the challenge question, ‘How might we maximize the likelihood that you reach your potential at work?’ Please advise – do you believe that your idea directly addresses the question in an authentic way?”</a:t>
            </a:r>
          </a:p>
          <a:p>
            <a:pPr marL="0" lvl="1">
              <a:lnSpc>
                <a:spcPct val="120000"/>
              </a:lnSpc>
              <a:spcBef>
                <a:spcPts val="1600"/>
              </a:spcBef>
            </a:pPr>
            <a:r>
              <a:rPr lang="en-US" sz="1600" b="1" spc="-10" dirty="0">
                <a:solidFill>
                  <a:schemeClr val="tx2">
                    <a:lumMod val="75000"/>
                  </a:schemeClr>
                </a:solidFill>
              </a:rPr>
              <a:t>(3) Follow up…</a:t>
            </a:r>
          </a:p>
          <a:p>
            <a:pPr lvl="1"/>
            <a:r>
              <a:rPr lang="en-US" dirty="0"/>
              <a:t>If the contributor has second thoughts, then you can go back to the challenge team to have them delete the idea.</a:t>
            </a:r>
          </a:p>
          <a:p>
            <a:pPr lvl="1"/>
            <a:endParaRPr lang="en-US" dirty="0"/>
          </a:p>
        </p:txBody>
      </p:sp>
      <p:sp>
        <p:nvSpPr>
          <p:cNvPr id="5" name="Slide Number Placeholder 4"/>
          <p:cNvSpPr>
            <a:spLocks noGrp="1"/>
          </p:cNvSpPr>
          <p:nvPr>
            <p:ph type="sldNum" sz="quarter" idx="12"/>
          </p:nvPr>
        </p:nvSpPr>
        <p:spPr/>
        <p:txBody>
          <a:bodyPr/>
          <a:lstStyle/>
          <a:p>
            <a:fld id="{CDA3B6C1-36E7-4A4D-B818-10D025947ED7}" type="slidenum">
              <a:rPr lang="en-US" smtClean="0"/>
              <a:t>25</a:t>
            </a:fld>
            <a:endParaRPr lang="en-US"/>
          </a:p>
        </p:txBody>
      </p:sp>
      <p:sp>
        <p:nvSpPr>
          <p:cNvPr id="2" name="Title 1"/>
          <p:cNvSpPr>
            <a:spLocks noGrp="1"/>
          </p:cNvSpPr>
          <p:nvPr>
            <p:ph type="title"/>
          </p:nvPr>
        </p:nvSpPr>
        <p:spPr/>
        <p:txBody>
          <a:bodyPr/>
          <a:lstStyle/>
          <a:p>
            <a:r>
              <a:rPr lang="en-US" dirty="0"/>
              <a:t>Scenario 5: a moderator action</a:t>
            </a:r>
          </a:p>
        </p:txBody>
      </p:sp>
      <p:sp>
        <p:nvSpPr>
          <p:cNvPr id="14" name="Rectangle 13"/>
          <p:cNvSpPr/>
          <p:nvPr/>
        </p:nvSpPr>
        <p:spPr>
          <a:xfrm>
            <a:off x="6024281" y="2779059"/>
            <a:ext cx="3307977" cy="117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cxnSp>
        <p:nvCxnSpPr>
          <p:cNvPr id="11" name="Straight Connector 10"/>
          <p:cNvCxnSpPr/>
          <p:nvPr/>
        </p:nvCxnSpPr>
        <p:spPr>
          <a:xfrm>
            <a:off x="3001108" y="2080846"/>
            <a:ext cx="3023173" cy="1971201"/>
          </a:xfrm>
          <a:prstGeom prst="line">
            <a:avLst/>
          </a:prstGeom>
          <a:ln w="12700" cap="rnd">
            <a:solidFill>
              <a:schemeClr val="accent1"/>
            </a:solidFill>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83636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Questions?</a:t>
            </a:r>
          </a:p>
        </p:txBody>
      </p:sp>
      <p:sp>
        <p:nvSpPr>
          <p:cNvPr id="3" name="Subtitle 2"/>
          <p:cNvSpPr>
            <a:spLocks noGrp="1"/>
          </p:cNvSpPr>
          <p:nvPr>
            <p:ph type="subTitle" idx="1"/>
          </p:nvPr>
        </p:nvSpPr>
        <p:spPr/>
        <p:txBody>
          <a:bodyPr numCol="1"/>
          <a:lstStyle/>
          <a:p>
            <a:r>
              <a:rPr lang="en-US" dirty="0"/>
              <a:t>Thank You</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26</a:t>
            </a:fld>
            <a:endParaRPr lang="en-US"/>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21838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Overview</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3</a:t>
            </a:fld>
            <a:endParaRPr lang="en-US"/>
          </a:p>
        </p:txBody>
      </p:sp>
      <p:sp>
        <p:nvSpPr>
          <p:cNvPr id="7" name="Subtitle 6"/>
          <p:cNvSpPr>
            <a:spLocks noGrp="1"/>
          </p:cNvSpPr>
          <p:nvPr>
            <p:ph type="subTitle" idx="1"/>
          </p:nvPr>
        </p:nvSpPr>
        <p:spPr/>
        <p:txBody>
          <a:bodyPr/>
          <a:lstStyle/>
          <a:p>
            <a:r>
              <a:rPr lang="en-US" dirty="0"/>
              <a:t>Innovation Process</a:t>
            </a:r>
          </a:p>
        </p:txBody>
      </p:sp>
      <p:pic>
        <p:nvPicPr>
          <p:cNvPr id="6" name="Picture 5"/>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408495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Question</a:t>
            </a:r>
          </a:p>
        </p:txBody>
      </p:sp>
      <p:sp>
        <p:nvSpPr>
          <p:cNvPr id="5" name="Slide Number Placeholder 4"/>
          <p:cNvSpPr>
            <a:spLocks noGrp="1"/>
          </p:cNvSpPr>
          <p:nvPr>
            <p:ph type="sldNum" sz="quarter" idx="12"/>
          </p:nvPr>
        </p:nvSpPr>
        <p:spPr/>
        <p:txBody>
          <a:bodyPr/>
          <a:lstStyle/>
          <a:p>
            <a:fld id="{CDA3B6C1-36E7-4A4D-B818-10D025947ED7}" type="slidenum">
              <a:rPr lang="en-US" smtClean="0"/>
              <a:t>4</a:t>
            </a:fld>
            <a:endParaRPr lang="en-US"/>
          </a:p>
        </p:txBody>
      </p:sp>
      <p:sp>
        <p:nvSpPr>
          <p:cNvPr id="70" name="Rectangle 69"/>
          <p:cNvSpPr/>
          <p:nvPr/>
        </p:nvSpPr>
        <p:spPr>
          <a:xfrm>
            <a:off x="485281" y="2171921"/>
            <a:ext cx="11244757" cy="400110"/>
          </a:xfrm>
          <a:prstGeom prst="rect">
            <a:avLst/>
          </a:prstGeom>
        </p:spPr>
        <p:txBody>
          <a:bodyPr wrap="square">
            <a:spAutoFit/>
          </a:bodyPr>
          <a:lstStyle/>
          <a:p>
            <a:r>
              <a:rPr lang="en-US" sz="2000" b="1" i="1" dirty="0"/>
              <a:t>E.G. How might we maximize the likelihood that you reach your potential at work? </a:t>
            </a:r>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51415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Idea Stage Gate Process</a:t>
            </a:r>
          </a:p>
        </p:txBody>
      </p:sp>
      <p:sp>
        <p:nvSpPr>
          <p:cNvPr id="5" name="Slide Number Placeholder 4"/>
          <p:cNvSpPr>
            <a:spLocks noGrp="1"/>
          </p:cNvSpPr>
          <p:nvPr>
            <p:ph type="sldNum" sz="quarter" idx="12"/>
          </p:nvPr>
        </p:nvSpPr>
        <p:spPr/>
        <p:txBody>
          <a:bodyPr/>
          <a:lstStyle/>
          <a:p>
            <a:fld id="{CDA3B6C1-36E7-4A4D-B818-10D025947ED7}" type="slidenum">
              <a:rPr lang="en-US" smtClean="0"/>
              <a:t>5</a:t>
            </a:fld>
            <a:endParaRPr lang="en-US"/>
          </a:p>
        </p:txBody>
      </p:sp>
      <p:sp>
        <p:nvSpPr>
          <p:cNvPr id="12" name="Title 2"/>
          <p:cNvSpPr txBox="1">
            <a:spLocks/>
          </p:cNvSpPr>
          <p:nvPr/>
        </p:nvSpPr>
        <p:spPr>
          <a:xfrm>
            <a:off x="760334" y="1410464"/>
            <a:ext cx="3366047" cy="1094114"/>
          </a:xfrm>
          <a:prstGeom prst="rect">
            <a:avLst/>
          </a:prstGeom>
        </p:spPr>
        <p:txBody>
          <a:bodyPr vert="horz" lIns="0" tIns="0" rIns="0" bIns="0" rtlCol="0" anchor="t">
            <a:noAutofit/>
          </a:bodyPr>
          <a:lstStyle>
            <a:lvl1pPr algn="l" defTabSz="457181" rtl="0" eaLnBrk="1" latinLnBrk="0" hangingPunct="1">
              <a:spcBef>
                <a:spcPct val="0"/>
              </a:spcBef>
              <a:buNone/>
              <a:defRPr sz="2600" b="1" i="0" kern="1200" cap="all">
                <a:solidFill>
                  <a:schemeClr val="tx1"/>
                </a:solidFill>
                <a:latin typeface="Arial"/>
                <a:ea typeface="+mj-ea"/>
                <a:cs typeface="Arial"/>
              </a:defRPr>
            </a:lvl1pPr>
          </a:lstStyle>
          <a:p>
            <a:endParaRPr lang="en-US" sz="1600" cap="none" spc="-40" dirty="0">
              <a:solidFill>
                <a:schemeClr val="accent1"/>
              </a:solidFill>
              <a:ea typeface="+mn-ea"/>
            </a:endParaRPr>
          </a:p>
        </p:txBody>
      </p:sp>
      <p:grpSp>
        <p:nvGrpSpPr>
          <p:cNvPr id="37" name="Group 36"/>
          <p:cNvGrpSpPr/>
          <p:nvPr/>
        </p:nvGrpSpPr>
        <p:grpSpPr>
          <a:xfrm>
            <a:off x="1084597" y="1422401"/>
            <a:ext cx="1926178" cy="5001648"/>
            <a:chOff x="874713" y="2532074"/>
            <a:chExt cx="3417662" cy="3640962"/>
          </a:xfrm>
        </p:grpSpPr>
        <p:sp>
          <p:nvSpPr>
            <p:cNvPr id="36" name="Rectangle 35"/>
            <p:cNvSpPr/>
            <p:nvPr/>
          </p:nvSpPr>
          <p:spPr>
            <a:xfrm>
              <a:off x="874713" y="3061955"/>
              <a:ext cx="3407126" cy="3111081"/>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107852" y="3216203"/>
              <a:ext cx="3136921" cy="2704648"/>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All ideas begin in this stage.</a:t>
              </a:r>
            </a:p>
            <a:p>
              <a:pPr marL="285738" indent="-285738">
                <a:buClr>
                  <a:schemeClr val="accent3"/>
                </a:buClr>
                <a:buFont typeface="Wingdings" panose="05000000000000000000" pitchFamily="2" charset="2"/>
                <a:buChar char="ü"/>
              </a:pPr>
              <a:r>
                <a:rPr lang="en-US" sz="1400" b="0" dirty="0"/>
                <a:t>Idea owners modify ideas as they receive input.</a:t>
              </a:r>
            </a:p>
            <a:p>
              <a:pPr marL="285738" indent="-285738">
                <a:buClr>
                  <a:schemeClr val="accent3"/>
                </a:buClr>
                <a:buFont typeface="Wingdings" panose="05000000000000000000" pitchFamily="2" charset="2"/>
                <a:buChar char="ü"/>
              </a:pPr>
              <a:r>
                <a:rPr lang="en-US" sz="1400" b="0" dirty="0"/>
                <a:t>Ideas meeting graduation criteria advance.</a:t>
              </a:r>
            </a:p>
            <a:p>
              <a:pPr marL="285738" indent="-285738">
                <a:buClr>
                  <a:schemeClr val="accent3"/>
                </a:buClr>
                <a:buFont typeface="Wingdings" panose="05000000000000000000" pitchFamily="2" charset="2"/>
                <a:buChar char="ü"/>
              </a:pPr>
              <a:r>
                <a:rPr lang="en-US" sz="1400" b="0" dirty="0"/>
                <a:t>If no activity in 45 days, ideas automatically move to archive.</a:t>
              </a:r>
            </a:p>
          </p:txBody>
        </p:sp>
        <p:sp>
          <p:nvSpPr>
            <p:cNvPr id="14" name="Rectangle 13"/>
            <p:cNvSpPr/>
            <p:nvPr/>
          </p:nvSpPr>
          <p:spPr>
            <a:xfrm>
              <a:off x="874713" y="2532074"/>
              <a:ext cx="3407126" cy="53851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78988" y="2566905"/>
              <a:ext cx="3313387" cy="186998"/>
            </a:xfrm>
            <a:prstGeom prst="rect">
              <a:avLst/>
            </a:prstGeom>
            <a:noFill/>
          </p:spPr>
          <p:txBody>
            <a:bodyPr wrap="square" lIns="0" tIns="0" rIns="0" bIns="0" rtlCol="0">
              <a:spAutoFit/>
            </a:bodyPr>
            <a:lstStyle/>
            <a:p>
              <a:r>
                <a:rPr lang="en-US" b="1" dirty="0">
                  <a:solidFill>
                    <a:schemeClr val="bg1"/>
                  </a:solidFill>
                  <a:cs typeface="Arial"/>
                </a:rPr>
                <a:t>Crowd Selection</a:t>
              </a:r>
            </a:p>
          </p:txBody>
        </p:sp>
      </p:grpSp>
      <p:grpSp>
        <p:nvGrpSpPr>
          <p:cNvPr id="66" name="Group 65"/>
          <p:cNvGrpSpPr/>
          <p:nvPr/>
        </p:nvGrpSpPr>
        <p:grpSpPr>
          <a:xfrm>
            <a:off x="3053052" y="1422399"/>
            <a:ext cx="1920240" cy="5001649"/>
            <a:chOff x="4390073" y="1497423"/>
            <a:chExt cx="3407126" cy="4675615"/>
          </a:xfrm>
        </p:grpSpPr>
        <p:sp>
          <p:nvSpPr>
            <p:cNvPr id="63" name="Rectangle 62"/>
            <p:cNvSpPr/>
            <p:nvPr/>
          </p:nvSpPr>
          <p:spPr>
            <a:xfrm>
              <a:off x="4390073" y="4914184"/>
              <a:ext cx="3407126" cy="1258854"/>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390073" y="1497423"/>
              <a:ext cx="3407126" cy="4675614"/>
              <a:chOff x="874713" y="1497423"/>
              <a:chExt cx="3407126" cy="4675614"/>
            </a:xfrm>
          </p:grpSpPr>
          <p:sp>
            <p:nvSpPr>
              <p:cNvPr id="49" name="Rectangle 48"/>
              <p:cNvSpPr/>
              <p:nvPr/>
            </p:nvSpPr>
            <p:spPr>
              <a:xfrm>
                <a:off x="874713" y="2055548"/>
                <a:ext cx="3407126" cy="4117489"/>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068576" y="2370350"/>
                <a:ext cx="3136921" cy="3569042"/>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An Evaluation task is assigned assigned to the category Expert.</a:t>
                </a:r>
              </a:p>
              <a:p>
                <a:pPr marL="285738" indent="-285738">
                  <a:buClr>
                    <a:schemeClr val="accent3"/>
                  </a:buClr>
                  <a:buFont typeface="Wingdings" panose="05000000000000000000" pitchFamily="2" charset="2"/>
                  <a:buChar char="ü"/>
                </a:pPr>
                <a:r>
                  <a:rPr lang="en-US" sz="1400" b="0" dirty="0"/>
                  <a:t>Ideas meeting the minimum evaluation rating advance to the next stage. </a:t>
                </a:r>
              </a:p>
              <a:p>
                <a:pPr marL="285738" indent="-285738">
                  <a:buClr>
                    <a:schemeClr val="accent3"/>
                  </a:buClr>
                  <a:buFont typeface="Wingdings" panose="05000000000000000000" pitchFamily="2" charset="2"/>
                  <a:buChar char="ü"/>
                </a:pPr>
                <a:r>
                  <a:rPr lang="en-US" sz="1400" b="0" dirty="0"/>
                  <a:t>If no activity in 90 days, ideas automatically move to archive.</a:t>
                </a:r>
              </a:p>
            </p:txBody>
          </p:sp>
          <p:sp>
            <p:nvSpPr>
              <p:cNvPr id="47" name="Rectangle 46"/>
              <p:cNvSpPr/>
              <p:nvPr/>
            </p:nvSpPr>
            <p:spPr>
              <a:xfrm>
                <a:off x="874713" y="1497423"/>
                <a:ext cx="3407126" cy="69292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535996" y="1572088"/>
                <a:ext cx="2070610" cy="258943"/>
              </a:xfrm>
              <a:prstGeom prst="rect">
                <a:avLst/>
              </a:prstGeom>
              <a:noFill/>
            </p:spPr>
            <p:txBody>
              <a:bodyPr wrap="none" lIns="0" tIns="0" rIns="0" bIns="0" rtlCol="0">
                <a:spAutoFit/>
              </a:bodyPr>
              <a:lstStyle/>
              <a:p>
                <a:r>
                  <a:rPr lang="en-US" b="1">
                    <a:solidFill>
                      <a:schemeClr val="bg1"/>
                    </a:solidFill>
                    <a:cs typeface="Arial"/>
                  </a:rPr>
                  <a:t>Evaluation</a:t>
                </a:r>
                <a:endParaRPr lang="en-US" b="1" dirty="0">
                  <a:solidFill>
                    <a:schemeClr val="bg1"/>
                  </a:solidFill>
                  <a:cs typeface="Arial"/>
                </a:endParaRPr>
              </a:p>
            </p:txBody>
          </p:sp>
        </p:grpSp>
      </p:grpSp>
      <p:grpSp>
        <p:nvGrpSpPr>
          <p:cNvPr id="65" name="Group 64"/>
          <p:cNvGrpSpPr/>
          <p:nvPr/>
        </p:nvGrpSpPr>
        <p:grpSpPr>
          <a:xfrm>
            <a:off x="5011533" y="1422401"/>
            <a:ext cx="1920240" cy="5001648"/>
            <a:chOff x="7915593" y="336984"/>
            <a:chExt cx="3407126" cy="5836054"/>
          </a:xfrm>
        </p:grpSpPr>
        <p:sp>
          <p:nvSpPr>
            <p:cNvPr id="64" name="Rectangle 63"/>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915593" y="336984"/>
              <a:ext cx="3407126" cy="5836054"/>
              <a:chOff x="874713" y="336984"/>
              <a:chExt cx="3407126" cy="5836054"/>
            </a:xfrm>
          </p:grpSpPr>
          <p:sp>
            <p:nvSpPr>
              <p:cNvPr id="58" name="Rectangle 57"/>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874713" y="336984"/>
                <a:ext cx="3407126" cy="864897"/>
              </a:xfrm>
              <a:prstGeom prst="rect">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107852" y="1426560"/>
                <a:ext cx="3136921" cy="4364908"/>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Challenge lead identifies funding owner.</a:t>
                </a:r>
              </a:p>
              <a:p>
                <a:pPr marL="285738" indent="-285738">
                  <a:buClr>
                    <a:schemeClr val="accent3"/>
                  </a:buClr>
                  <a:buFont typeface="Wingdings" panose="05000000000000000000" pitchFamily="2" charset="2"/>
                  <a:buChar char="ü"/>
                </a:pPr>
                <a:r>
                  <a:rPr lang="en-US" sz="1400" b="0" dirty="0"/>
                  <a:t>If no activity in 1,000 days, ideas automatically move to archive.</a:t>
                </a:r>
              </a:p>
              <a:p>
                <a:pPr marL="285738" indent="-285738">
                  <a:buClr>
                    <a:schemeClr val="accent3"/>
                  </a:buClr>
                  <a:buFont typeface="Wingdings" panose="05000000000000000000" pitchFamily="2" charset="2"/>
                  <a:buChar char="ü"/>
                </a:pPr>
                <a:endParaRPr lang="en-US" sz="1400" b="0" dirty="0"/>
              </a:p>
            </p:txBody>
          </p:sp>
          <p:sp>
            <p:nvSpPr>
              <p:cNvPr id="57" name="TextBox 56"/>
              <p:cNvSpPr txBox="1"/>
              <p:nvPr/>
            </p:nvSpPr>
            <p:spPr>
              <a:xfrm>
                <a:off x="1648666" y="417710"/>
                <a:ext cx="1934314" cy="323210"/>
              </a:xfrm>
              <a:prstGeom prst="rect">
                <a:avLst/>
              </a:prstGeom>
              <a:noFill/>
            </p:spPr>
            <p:txBody>
              <a:bodyPr wrap="none" lIns="0" tIns="0" rIns="0" bIns="0" rtlCol="0">
                <a:spAutoFit/>
              </a:bodyPr>
              <a:lstStyle/>
              <a:p>
                <a:r>
                  <a:rPr lang="en-US" b="1">
                    <a:solidFill>
                      <a:schemeClr val="bg1"/>
                    </a:solidFill>
                    <a:cs typeface="Arial"/>
                  </a:rPr>
                  <a:t>Validation</a:t>
                </a:r>
                <a:endParaRPr lang="en-US" b="1" dirty="0">
                  <a:solidFill>
                    <a:schemeClr val="bg1"/>
                  </a:solidFill>
                  <a:cs typeface="Arial"/>
                </a:endParaRPr>
              </a:p>
            </p:txBody>
          </p:sp>
        </p:grpSp>
      </p:grpSp>
      <p:grpSp>
        <p:nvGrpSpPr>
          <p:cNvPr id="38" name="Group 37"/>
          <p:cNvGrpSpPr/>
          <p:nvPr/>
        </p:nvGrpSpPr>
        <p:grpSpPr>
          <a:xfrm>
            <a:off x="7229442" y="1418067"/>
            <a:ext cx="1920240" cy="5001648"/>
            <a:chOff x="7915593" y="336984"/>
            <a:chExt cx="3407126" cy="5836054"/>
          </a:xfrm>
        </p:grpSpPr>
        <p:sp>
          <p:nvSpPr>
            <p:cNvPr id="39" name="Rectangle 38"/>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915593" y="336984"/>
              <a:ext cx="3407126" cy="5836054"/>
              <a:chOff x="874713" y="336984"/>
              <a:chExt cx="3407126" cy="5836054"/>
            </a:xfrm>
          </p:grpSpPr>
          <p:sp>
            <p:nvSpPr>
              <p:cNvPr id="41" name="Rectangle 40"/>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74713" y="336984"/>
                <a:ext cx="3407126" cy="86489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107852" y="1431618"/>
                <a:ext cx="3136921" cy="4359851"/>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Ideas that have passed the Validation stage should be closed as “successful”.</a:t>
                </a:r>
              </a:p>
            </p:txBody>
          </p:sp>
          <p:sp>
            <p:nvSpPr>
              <p:cNvPr id="67" name="TextBox 66"/>
              <p:cNvSpPr txBox="1"/>
              <p:nvPr/>
            </p:nvSpPr>
            <p:spPr>
              <a:xfrm>
                <a:off x="1400793" y="417710"/>
                <a:ext cx="2161626" cy="299737"/>
              </a:xfrm>
              <a:prstGeom prst="rect">
                <a:avLst/>
              </a:prstGeom>
              <a:noFill/>
            </p:spPr>
            <p:txBody>
              <a:bodyPr wrap="none" lIns="0" tIns="0" rIns="0" bIns="0" rtlCol="0">
                <a:spAutoFit/>
              </a:bodyPr>
              <a:lstStyle/>
              <a:p>
                <a:r>
                  <a:rPr lang="en-US" b="1" dirty="0">
                    <a:solidFill>
                      <a:schemeClr val="bg1"/>
                    </a:solidFill>
                    <a:cs typeface="Arial"/>
                  </a:rPr>
                  <a:t>Successful</a:t>
                </a:r>
              </a:p>
            </p:txBody>
          </p:sp>
        </p:grpSp>
      </p:grpSp>
      <p:grpSp>
        <p:nvGrpSpPr>
          <p:cNvPr id="70" name="Group 69"/>
          <p:cNvGrpSpPr/>
          <p:nvPr/>
        </p:nvGrpSpPr>
        <p:grpSpPr>
          <a:xfrm>
            <a:off x="9183988" y="1418067"/>
            <a:ext cx="1920240" cy="5001648"/>
            <a:chOff x="7915593" y="336984"/>
            <a:chExt cx="3407126" cy="5836054"/>
          </a:xfrm>
        </p:grpSpPr>
        <p:sp>
          <p:nvSpPr>
            <p:cNvPr id="71" name="Rectangle 7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915593" y="336984"/>
              <a:ext cx="3407126" cy="5836054"/>
              <a:chOff x="874713" y="336984"/>
              <a:chExt cx="3407126" cy="5836054"/>
            </a:xfrm>
          </p:grpSpPr>
          <p:sp>
            <p:nvSpPr>
              <p:cNvPr id="73" name="Rectangle 7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74713" y="336984"/>
                <a:ext cx="3407126" cy="864897"/>
              </a:xfrm>
              <a:prstGeom prst="rect">
                <a:avLst/>
              </a:prstGeom>
              <a:solidFill>
                <a:srgbClr val="FFB20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07852" y="1431618"/>
                <a:ext cx="3136921" cy="4359851"/>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Ideas that expire will be moved into this stage.</a:t>
                </a:r>
              </a:p>
              <a:p>
                <a:pPr marL="285738" indent="-285738">
                  <a:buClr>
                    <a:schemeClr val="accent3"/>
                  </a:buClr>
                  <a:buFont typeface="Wingdings" panose="05000000000000000000" pitchFamily="2" charset="2"/>
                  <a:buChar char="ü"/>
                </a:pPr>
                <a:r>
                  <a:rPr lang="en-US" sz="1400" b="0" dirty="0"/>
                  <a:t>Ideas that are duplicates, out of scope, or will not be pursued should be closed as “archived”.</a:t>
                </a:r>
              </a:p>
            </p:txBody>
          </p:sp>
          <p:sp>
            <p:nvSpPr>
              <p:cNvPr id="79" name="TextBox 78"/>
              <p:cNvSpPr txBox="1"/>
              <p:nvPr/>
            </p:nvSpPr>
            <p:spPr>
              <a:xfrm>
                <a:off x="1693733" y="417710"/>
                <a:ext cx="1752055" cy="299737"/>
              </a:xfrm>
              <a:prstGeom prst="rect">
                <a:avLst/>
              </a:prstGeom>
              <a:noFill/>
            </p:spPr>
            <p:txBody>
              <a:bodyPr wrap="none" lIns="0" tIns="0" rIns="0" bIns="0" rtlCol="0">
                <a:spAutoFit/>
              </a:bodyPr>
              <a:lstStyle/>
              <a:p>
                <a:r>
                  <a:rPr lang="en-US" b="1" dirty="0">
                    <a:solidFill>
                      <a:schemeClr val="bg1"/>
                    </a:solidFill>
                    <a:cs typeface="Arial"/>
                  </a:rPr>
                  <a:t>Archived</a:t>
                </a:r>
              </a:p>
            </p:txBody>
          </p:sp>
        </p:grpSp>
      </p:grpSp>
      <p:sp>
        <p:nvSpPr>
          <p:cNvPr id="69" name="TextBox 68"/>
          <p:cNvSpPr txBox="1"/>
          <p:nvPr/>
        </p:nvSpPr>
        <p:spPr>
          <a:xfrm>
            <a:off x="3275520" y="966965"/>
            <a:ext cx="1867409" cy="276999"/>
          </a:xfrm>
          <a:prstGeom prst="rect">
            <a:avLst/>
          </a:prstGeom>
          <a:noFill/>
        </p:spPr>
        <p:txBody>
          <a:bodyPr wrap="square" lIns="0" tIns="0" rIns="0" bIns="0" rtlCol="0">
            <a:spAutoFit/>
          </a:bodyPr>
          <a:lstStyle/>
          <a:p>
            <a:r>
              <a:rPr lang="en-US" b="1" dirty="0">
                <a:solidFill>
                  <a:schemeClr val="tx2"/>
                </a:solidFill>
                <a:cs typeface="Arial"/>
              </a:rPr>
              <a:t>Active Stages</a:t>
            </a:r>
          </a:p>
        </p:txBody>
      </p:sp>
      <p:sp>
        <p:nvSpPr>
          <p:cNvPr id="75" name="TextBox 74"/>
          <p:cNvSpPr txBox="1"/>
          <p:nvPr/>
        </p:nvSpPr>
        <p:spPr>
          <a:xfrm>
            <a:off x="8331452" y="967508"/>
            <a:ext cx="1867409" cy="276999"/>
          </a:xfrm>
          <a:prstGeom prst="rect">
            <a:avLst/>
          </a:prstGeom>
          <a:noFill/>
        </p:spPr>
        <p:txBody>
          <a:bodyPr wrap="square" lIns="0" tIns="0" rIns="0" bIns="0" rtlCol="0">
            <a:spAutoFit/>
          </a:bodyPr>
          <a:lstStyle/>
          <a:p>
            <a:r>
              <a:rPr lang="en-US" b="1">
                <a:solidFill>
                  <a:schemeClr val="tx2"/>
                </a:solidFill>
                <a:cs typeface="Arial"/>
              </a:rPr>
              <a:t>Closed Stages</a:t>
            </a:r>
            <a:endParaRPr lang="en-US" b="1" dirty="0">
              <a:solidFill>
                <a:schemeClr val="tx2"/>
              </a:solidFill>
              <a:cs typeface="Arial"/>
            </a:endParaRPr>
          </a:p>
        </p:txBody>
      </p:sp>
      <p:sp>
        <p:nvSpPr>
          <p:cNvPr id="8" name="Rectangle 7"/>
          <p:cNvSpPr/>
          <p:nvPr/>
        </p:nvSpPr>
        <p:spPr>
          <a:xfrm>
            <a:off x="1037590" y="928864"/>
            <a:ext cx="5957683" cy="5573535"/>
          </a:xfrm>
          <a:prstGeom prst="rect">
            <a:avLst/>
          </a:prstGeom>
          <a:noFill/>
          <a:ln w="22225">
            <a:solidFill>
              <a:srgbClr val="117B9A"/>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85" name="Rectangle 84"/>
          <p:cNvSpPr/>
          <p:nvPr/>
        </p:nvSpPr>
        <p:spPr>
          <a:xfrm flipH="1">
            <a:off x="7185876" y="928228"/>
            <a:ext cx="3981852" cy="5573535"/>
          </a:xfrm>
          <a:prstGeom prst="rect">
            <a:avLst/>
          </a:prstGeom>
          <a:noFill/>
          <a:ln w="22225">
            <a:solidFill>
              <a:srgbClr val="117B9A"/>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68" name="Picture 67"/>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213029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Moderation Practices</a:t>
            </a:r>
          </a:p>
        </p:txBody>
      </p:sp>
      <p:sp>
        <p:nvSpPr>
          <p:cNvPr id="3" name="Subtitle 2"/>
          <p:cNvSpPr>
            <a:spLocks noGrp="1"/>
          </p:cNvSpPr>
          <p:nvPr>
            <p:ph type="subTitle" idx="1"/>
          </p:nvPr>
        </p:nvSpPr>
        <p:spPr/>
        <p:txBody>
          <a:bodyPr numCol="1"/>
          <a:lstStyle/>
          <a:p>
            <a:r>
              <a:rPr lang="en-US" dirty="0"/>
              <a:t>Innovation Process</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6</a:t>
            </a:fld>
            <a:endParaRPr lang="en-US"/>
          </a:p>
        </p:txBody>
      </p:sp>
      <p:pic>
        <p:nvPicPr>
          <p:cNvPr id="6" name="Picture 5"/>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415967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Principles of Challenge Moderation</a:t>
            </a:r>
          </a:p>
        </p:txBody>
      </p:sp>
      <p:sp>
        <p:nvSpPr>
          <p:cNvPr id="10" name="Content Placeholder 9"/>
          <p:cNvSpPr>
            <a:spLocks noGrp="1"/>
          </p:cNvSpPr>
          <p:nvPr>
            <p:ph idx="1"/>
          </p:nvPr>
        </p:nvSpPr>
        <p:spPr>
          <a:xfrm>
            <a:off x="874714" y="1752600"/>
            <a:ext cx="6034086" cy="2286000"/>
          </a:xfrm>
        </p:spPr>
        <p:txBody>
          <a:bodyPr numCol="1">
            <a:normAutofit/>
          </a:bodyPr>
          <a:lstStyle/>
          <a:p>
            <a:r>
              <a:rPr lang="en-US" dirty="0"/>
              <a:t>Focus – Focus the audience</a:t>
            </a:r>
          </a:p>
          <a:p>
            <a:r>
              <a:rPr lang="en-US" dirty="0"/>
              <a:t>Catalyst – Expand the thinking</a:t>
            </a:r>
          </a:p>
          <a:p>
            <a:r>
              <a:rPr lang="en-US" dirty="0"/>
              <a:t>Nexus – Expand the influence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7</a:t>
            </a:fld>
            <a:endParaRPr lang="en-US"/>
          </a:p>
        </p:txBody>
      </p:sp>
      <p:sp>
        <p:nvSpPr>
          <p:cNvPr id="12" name="Oval 11"/>
          <p:cNvSpPr/>
          <p:nvPr/>
        </p:nvSpPr>
        <p:spPr>
          <a:xfrm>
            <a:off x="7076128" y="1474608"/>
            <a:ext cx="1817710" cy="1817710"/>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b="1" dirty="0"/>
              <a:t>Increase</a:t>
            </a:r>
          </a:p>
          <a:p>
            <a:pPr algn="ctr"/>
            <a:r>
              <a:rPr lang="en-US" b="1" dirty="0"/>
              <a:t>Understanding</a:t>
            </a:r>
            <a:endParaRPr lang="en-US" sz="700" dirty="0"/>
          </a:p>
        </p:txBody>
      </p:sp>
      <p:grpSp>
        <p:nvGrpSpPr>
          <p:cNvPr id="13" name="Group 12"/>
          <p:cNvGrpSpPr/>
          <p:nvPr/>
        </p:nvGrpSpPr>
        <p:grpSpPr>
          <a:xfrm>
            <a:off x="874713" y="3874430"/>
            <a:ext cx="10439400" cy="1756703"/>
            <a:chOff x="1522413" y="4879282"/>
            <a:chExt cx="9315405" cy="1064890"/>
          </a:xfrm>
        </p:grpSpPr>
        <p:sp>
          <p:nvSpPr>
            <p:cNvPr id="26" name="Text Placeholder 16"/>
            <p:cNvSpPr txBox="1">
              <a:spLocks/>
            </p:cNvSpPr>
            <p:nvPr/>
          </p:nvSpPr>
          <p:spPr>
            <a:xfrm>
              <a:off x="1522413" y="4879282"/>
              <a:ext cx="3041171" cy="106489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dirty="0"/>
                <a:t>FOCUS THE AUDIENCE</a:t>
              </a:r>
            </a:p>
            <a:p>
              <a:pPr algn="l"/>
              <a:endParaRPr lang="en-US" sz="1200" dirty="0"/>
            </a:p>
            <a:p>
              <a:pPr marL="171450" indent="-171450" algn="l">
                <a:buFont typeface="Arial"/>
                <a:buChar char="•"/>
              </a:pPr>
              <a:r>
                <a:rPr lang="en-US" sz="1200" dirty="0"/>
                <a:t>Report out of scope ideas to the challenge team. </a:t>
              </a:r>
            </a:p>
            <a:p>
              <a:pPr marL="171450" indent="-171450" algn="l">
                <a:buFont typeface="Arial"/>
                <a:buChar char="•"/>
              </a:pPr>
              <a:r>
                <a:rPr lang="en-US" sz="1200" dirty="0"/>
                <a:t>Help participants understand comments are for building, voting is for showing support.</a:t>
              </a:r>
            </a:p>
            <a:p>
              <a:pPr marL="171450" indent="-171450" algn="l">
                <a:buFont typeface="Arial"/>
                <a:buChar char="•"/>
              </a:pPr>
              <a:r>
                <a:rPr lang="en-US" sz="1200" dirty="0"/>
                <a:t>Respond to as many ideas as possible.</a:t>
              </a:r>
            </a:p>
          </p:txBody>
        </p:sp>
        <p:sp>
          <p:nvSpPr>
            <p:cNvPr id="27" name="Text Placeholder 16"/>
            <p:cNvSpPr txBox="1">
              <a:spLocks/>
            </p:cNvSpPr>
            <p:nvPr/>
          </p:nvSpPr>
          <p:spPr>
            <a:xfrm>
              <a:off x="4562191" y="4879282"/>
              <a:ext cx="3054096" cy="1064890"/>
            </a:xfrm>
            <a:prstGeom prst="rect">
              <a:avLst/>
            </a:prstGeom>
            <a:gradFill flip="none" rotWithShape="1">
              <a:gsLst>
                <a:gs pos="0">
                  <a:srgbClr val="727374"/>
                </a:gs>
                <a:gs pos="100000">
                  <a:srgbClr val="969798"/>
                </a:gs>
              </a:gsLst>
              <a:lin ang="2700000" scaled="1"/>
              <a:tileRect/>
            </a:gradFill>
          </p:spPr>
          <p:txBody>
            <a:bodyPr vert="horz" lIns="182880" tIns="182880" rIns="182880" bIns="182880" numCol="1" rtlCol="0">
              <a:noAutofit/>
            </a:bodyPr>
            <a:lstStyle>
              <a:lvl1pPr marL="0" indent="0" algn="l" defTabSz="914400" rtl="0" eaLnBrk="1" latinLnBrk="0" hangingPunct="1">
                <a:lnSpc>
                  <a:spcPct val="104000"/>
                </a:lnSpc>
                <a:spcBef>
                  <a:spcPts val="1600"/>
                </a:spcBef>
                <a:buFont typeface="Arial" panose="020B0604020202020204" pitchFamily="34" charset="0"/>
                <a:buNone/>
                <a:defRPr sz="1600" b="1" kern="1200">
                  <a:solidFill>
                    <a:schemeClr val="tx2">
                      <a:lumMod val="75000"/>
                    </a:schemeClr>
                  </a:solidFill>
                  <a:latin typeface="+mn-lt"/>
                  <a:ea typeface="+mn-ea"/>
                  <a:cs typeface="+mn-cs"/>
                </a:defRPr>
              </a:lvl1pPr>
              <a:lvl2pPr marL="230188" indent="-228600" algn="l" defTabSz="914400" rtl="0" eaLnBrk="1" latinLnBrk="0" hangingPunct="1">
                <a:lnSpc>
                  <a:spcPct val="102000"/>
                </a:lnSpc>
                <a:spcBef>
                  <a:spcPts val="800"/>
                </a:spcBef>
                <a:buClr>
                  <a:schemeClr val="accent3"/>
                </a:buClr>
                <a:buSzPct val="104000"/>
                <a:buFont typeface="Wingdings" panose="05000000000000000000" pitchFamily="2" charset="2"/>
                <a:buChar char="§"/>
                <a:defRPr sz="1600" b="1" kern="1200">
                  <a:solidFill>
                    <a:schemeClr val="tx2"/>
                  </a:solidFill>
                  <a:latin typeface="+mn-lt"/>
                  <a:ea typeface="+mn-ea"/>
                  <a:cs typeface="+mn-cs"/>
                </a:defRPr>
              </a:lvl2pPr>
              <a:lvl3pPr marL="461963" indent="-228600" algn="l" defTabSz="914400" rtl="0" eaLnBrk="1" latinLnBrk="0" hangingPunct="1">
                <a:lnSpc>
                  <a:spcPct val="102000"/>
                </a:lnSpc>
                <a:spcBef>
                  <a:spcPts val="600"/>
                </a:spcBef>
                <a:buClr>
                  <a:schemeClr val="tx2"/>
                </a:buClr>
                <a:buFont typeface="Wingdings" panose="05000000000000000000" pitchFamily="2" charset="2"/>
                <a:buChar char="§"/>
                <a:defRPr sz="1600" kern="1200">
                  <a:solidFill>
                    <a:schemeClr val="tx2"/>
                  </a:solidFill>
                  <a:latin typeface="+mn-lt"/>
                  <a:ea typeface="+mn-ea"/>
                  <a:cs typeface="+mn-cs"/>
                </a:defRPr>
              </a:lvl3pPr>
              <a:lvl4pPr marL="461963"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b="0" dirty="0">
                  <a:solidFill>
                    <a:schemeClr val="bg1"/>
                  </a:solidFill>
                </a:rPr>
                <a:t>EXPAND THE CONCEPT</a:t>
              </a:r>
            </a:p>
            <a:p>
              <a:pPr>
                <a:lnSpc>
                  <a:spcPct val="100000"/>
                </a:lnSpc>
                <a:spcBef>
                  <a:spcPts val="0"/>
                </a:spcBef>
              </a:pPr>
              <a:endParaRPr lang="en-US" sz="1200" b="0" dirty="0">
                <a:solidFill>
                  <a:schemeClr val="bg1"/>
                </a:solidFill>
              </a:endParaRPr>
            </a:p>
            <a:p>
              <a:pPr marL="171450" indent="-171450">
                <a:lnSpc>
                  <a:spcPct val="100000"/>
                </a:lnSpc>
                <a:spcBef>
                  <a:spcPts val="0"/>
                </a:spcBef>
                <a:buFont typeface="Arial"/>
                <a:buChar char="•"/>
              </a:pPr>
              <a:r>
                <a:rPr lang="en-US" sz="1200" b="0" dirty="0">
                  <a:solidFill>
                    <a:schemeClr val="lt1"/>
                  </a:solidFill>
                </a:rPr>
                <a:t>Help the innovator increase understanding among the audience.</a:t>
              </a:r>
            </a:p>
            <a:p>
              <a:pPr marL="171450" indent="-171450">
                <a:lnSpc>
                  <a:spcPct val="100000"/>
                </a:lnSpc>
                <a:spcBef>
                  <a:spcPts val="0"/>
                </a:spcBef>
                <a:buFont typeface="Arial"/>
                <a:buChar char="•"/>
              </a:pPr>
              <a:r>
                <a:rPr lang="en-US" sz="1200" b="0" dirty="0">
                  <a:solidFill>
                    <a:schemeClr val="lt1"/>
                  </a:solidFill>
                </a:rPr>
                <a:t>Help uncover opportunities for expansion in different areas or the idea/business.</a:t>
              </a:r>
            </a:p>
            <a:p>
              <a:pPr marL="171450" indent="-171450">
                <a:lnSpc>
                  <a:spcPct val="100000"/>
                </a:lnSpc>
                <a:spcBef>
                  <a:spcPts val="0"/>
                </a:spcBef>
                <a:buFont typeface="Arial"/>
                <a:buChar char="•"/>
              </a:pPr>
              <a:r>
                <a:rPr lang="en-US" sz="1200" b="0" dirty="0">
                  <a:solidFill>
                    <a:schemeClr val="lt1"/>
                  </a:solidFill>
                </a:rPr>
                <a:t>What is the primary advantage of this idea over the current state?</a:t>
              </a:r>
              <a:endParaRPr lang="en-US" sz="1200" b="0" dirty="0">
                <a:solidFill>
                  <a:schemeClr val="bg1"/>
                </a:solidFill>
              </a:endParaRPr>
            </a:p>
          </p:txBody>
        </p:sp>
        <p:sp>
          <p:nvSpPr>
            <p:cNvPr id="28" name="Text Placeholder 16"/>
            <p:cNvSpPr txBox="1">
              <a:spLocks/>
            </p:cNvSpPr>
            <p:nvPr/>
          </p:nvSpPr>
          <p:spPr>
            <a:xfrm>
              <a:off x="7614896" y="4879282"/>
              <a:ext cx="3222922" cy="106489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EXPAND THE INFLUENCE</a:t>
              </a:r>
            </a:p>
            <a:p>
              <a:endParaRPr lang="en-US" sz="1200" dirty="0"/>
            </a:p>
            <a:p>
              <a:pPr marL="171450" indent="-171450">
                <a:buFont typeface="Arial"/>
                <a:buChar char="•"/>
              </a:pPr>
              <a:r>
                <a:rPr lang="en-US" sz="1200" dirty="0"/>
                <a:t>To members with related interests.</a:t>
              </a:r>
            </a:p>
            <a:p>
              <a:pPr marL="171450" indent="-171450">
                <a:buFont typeface="Arial"/>
                <a:buChar char="•"/>
              </a:pPr>
              <a:r>
                <a:rPr lang="en-US" sz="1200" dirty="0"/>
                <a:t>To members with valuable perspectives.</a:t>
              </a:r>
            </a:p>
          </p:txBody>
        </p:sp>
      </p:grpSp>
      <p:sp>
        <p:nvSpPr>
          <p:cNvPr id="22" name="Oval 21"/>
          <p:cNvSpPr/>
          <p:nvPr/>
        </p:nvSpPr>
        <p:spPr>
          <a:xfrm>
            <a:off x="9472795" y="1437464"/>
            <a:ext cx="1817710" cy="1817710"/>
          </a:xfrm>
          <a:prstGeom prst="ellipse">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182880" rIns="182880" bIns="182880" numCol="1" spcCol="0" rtlCol="0" fromWordArt="0" anchor="ctr" anchorCtr="0" forceAA="0" compatLnSpc="1">
            <a:prstTxWarp prst="textNoShape">
              <a:avLst/>
            </a:prstTxWarp>
            <a:noAutofit/>
          </a:bodyPr>
          <a:lstStyle/>
          <a:p>
            <a:pPr lvl="0" algn="ctr"/>
            <a:r>
              <a:rPr lang="en-US" b="1" dirty="0">
                <a:solidFill>
                  <a:prstClr val="white"/>
                </a:solidFill>
              </a:rPr>
              <a:t>Increase</a:t>
            </a:r>
          </a:p>
          <a:p>
            <a:pPr lvl="0" algn="ctr"/>
            <a:r>
              <a:rPr lang="en-US" b="1" dirty="0">
                <a:solidFill>
                  <a:prstClr val="white"/>
                </a:solidFill>
              </a:rPr>
              <a:t>Perspectives</a:t>
            </a:r>
            <a:endParaRPr lang="en-US" sz="700" dirty="0">
              <a:solidFill>
                <a:prstClr val="white"/>
              </a:solidFill>
            </a:endParaRPr>
          </a:p>
        </p:txBody>
      </p:sp>
      <p:pic>
        <p:nvPicPr>
          <p:cNvPr id="14" name="Picture 13"/>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180670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p:txBody>
          <a:bodyPr/>
          <a:lstStyle/>
          <a:p>
            <a:r>
              <a:rPr lang="en-US" dirty="0"/>
              <a:t>Set a goal for yourself to look at X number of ideas that have not received a lot of engagement to date (e.g., as a function of views, comments, and votes). </a:t>
            </a:r>
          </a:p>
        </p:txBody>
      </p:sp>
      <p:sp>
        <p:nvSpPr>
          <p:cNvPr id="5" name="Slide Number Placeholder 4"/>
          <p:cNvSpPr>
            <a:spLocks noGrp="1"/>
          </p:cNvSpPr>
          <p:nvPr>
            <p:ph type="sldNum" sz="quarter" idx="12"/>
          </p:nvPr>
        </p:nvSpPr>
        <p:spPr/>
        <p:txBody>
          <a:bodyPr/>
          <a:lstStyle/>
          <a:p>
            <a:fld id="{CDA3B6C1-36E7-4A4D-B818-10D025947ED7}" type="slidenum">
              <a:rPr lang="en-US" smtClean="0"/>
              <a:t>8</a:t>
            </a:fld>
            <a:endParaRPr lang="en-US"/>
          </a:p>
        </p:txBody>
      </p:sp>
      <p:sp>
        <p:nvSpPr>
          <p:cNvPr id="2" name="Title 1"/>
          <p:cNvSpPr>
            <a:spLocks noGrp="1"/>
          </p:cNvSpPr>
          <p:nvPr>
            <p:ph type="title"/>
          </p:nvPr>
        </p:nvSpPr>
        <p:spPr/>
        <p:txBody>
          <a:bodyPr/>
          <a:lstStyle/>
          <a:p>
            <a:r>
              <a:rPr lang="en-US" dirty="0"/>
              <a:t>Moderation Practices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91" t="42484" r="34707" b="9281"/>
          <a:stretch/>
        </p:blipFill>
        <p:spPr bwMode="auto">
          <a:xfrm>
            <a:off x="5194767" y="2079811"/>
            <a:ext cx="6535271" cy="3307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 Placeholder 9"/>
          <p:cNvSpPr txBox="1">
            <a:spLocks/>
          </p:cNvSpPr>
          <p:nvPr/>
        </p:nvSpPr>
        <p:spPr>
          <a:xfrm>
            <a:off x="5194767" y="1490382"/>
            <a:ext cx="6535271" cy="524435"/>
          </a:xfrm>
          <a:prstGeom prst="rect">
            <a:avLst/>
          </a:prstGeom>
        </p:spPr>
        <p:txBody>
          <a:bodyPr vert="horz" lIns="0" tIns="0" rIns="91440" bIns="45720" numCol="1" rtlCol="0" anchor="b">
            <a:noAutofit/>
          </a:bodyPr>
          <a:lstStyle>
            <a:lvl1pPr marL="0" indent="0" algn="l" defTabSz="914400" rtl="0" eaLnBrk="1" latinLnBrk="0" hangingPunct="1">
              <a:lnSpc>
                <a:spcPct val="120000"/>
              </a:lnSpc>
              <a:spcBef>
                <a:spcPts val="1600"/>
              </a:spcBef>
              <a:buFont typeface="Arial" panose="020B0604020202020204" pitchFamily="34" charset="0"/>
              <a:buNone/>
              <a:defRPr sz="1600" b="1" kern="1200" spc="-10" baseline="0">
                <a:solidFill>
                  <a:schemeClr val="tx2">
                    <a:lumMod val="75000"/>
                  </a:schemeClr>
                </a:solidFill>
                <a:latin typeface="+mn-lt"/>
                <a:ea typeface="+mn-ea"/>
                <a:cs typeface="+mn-cs"/>
              </a:defRPr>
            </a:lvl1pPr>
            <a:lvl2pPr marL="457200" indent="0" algn="l" defTabSz="914400" rtl="0" eaLnBrk="1" latinLnBrk="0" hangingPunct="1">
              <a:lnSpc>
                <a:spcPct val="102000"/>
              </a:lnSpc>
              <a:spcBef>
                <a:spcPts val="800"/>
              </a:spcBef>
              <a:buClr>
                <a:schemeClr val="accent3"/>
              </a:buClr>
              <a:buSzPct val="104000"/>
              <a:buFont typeface="Arial" panose="020B0604020202020204" pitchFamily="34" charset="0"/>
              <a:buNone/>
              <a:defRPr sz="1400" b="0" kern="1200">
                <a:solidFill>
                  <a:schemeClr val="tx2"/>
                </a:solidFill>
                <a:latin typeface="+mn-lt"/>
                <a:ea typeface="+mn-ea"/>
                <a:cs typeface="+mn-cs"/>
              </a:defRPr>
            </a:lvl2pPr>
            <a:lvl3pPr marL="914400" indent="0" algn="l" defTabSz="914400" rtl="0" eaLnBrk="1" latinLnBrk="0" hangingPunct="1">
              <a:lnSpc>
                <a:spcPct val="102000"/>
              </a:lnSpc>
              <a:spcBef>
                <a:spcPts val="600"/>
              </a:spcBef>
              <a:buClr>
                <a:schemeClr val="tx2"/>
              </a:buClr>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2000"/>
              </a:lnSpc>
              <a:spcBef>
                <a:spcPts val="3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2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View All Ideas Page</a:t>
            </a:r>
          </a:p>
        </p:txBody>
      </p:sp>
      <p:pic>
        <p:nvPicPr>
          <p:cNvPr id="11" name="Picture 10"/>
          <p:cNvPicPr/>
          <p:nvPr/>
        </p:nvPicPr>
        <p:blipFill>
          <a:blip r:embed="rId4"/>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387786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Moderation Practices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a:t>Share </a:t>
            </a:r>
          </a:p>
          <a:p>
            <a:pPr marL="344488" lvl="1" indent="-342900">
              <a:buClr>
                <a:schemeClr val="tx2"/>
              </a:buClr>
              <a:buFont typeface="+mj-lt"/>
              <a:buAutoNum type="arabicPeriod"/>
            </a:pPr>
            <a:r>
              <a:rPr lang="en-US" dirty="0"/>
              <a:t>Follow</a:t>
            </a:r>
          </a:p>
          <a:p>
            <a:pPr marL="344488" lvl="1" indent="-342900">
              <a:buClr>
                <a:schemeClr val="tx2"/>
              </a:buClr>
              <a:buFont typeface="+mj-lt"/>
              <a:buAutoNum type="arabicPeriod"/>
            </a:pPr>
            <a:r>
              <a:rPr lang="en-US" dirty="0"/>
              <a:t>Comment</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9</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Moderation</a:t>
            </a:r>
          </a:p>
        </p:txBody>
      </p:sp>
      <p:pic>
        <p:nvPicPr>
          <p:cNvPr id="5" name="Picture 4"/>
          <p:cNvPicPr>
            <a:picLocks noChangeAspect="1"/>
          </p:cNvPicPr>
          <p:nvPr/>
        </p:nvPicPr>
        <p:blipFill rotWithShape="1">
          <a:blip r:embed="rId3"/>
          <a:srcRect l="7491" r="7702"/>
          <a:stretch/>
        </p:blipFill>
        <p:spPr>
          <a:xfrm>
            <a:off x="5028459" y="881141"/>
            <a:ext cx="6920609" cy="5312764"/>
          </a:xfrm>
          <a:prstGeom prst="rect">
            <a:avLst/>
          </a:prstGeom>
        </p:spPr>
      </p:pic>
      <p:pic>
        <p:nvPicPr>
          <p:cNvPr id="7" name="Picture 6"/>
          <p:cNvPicPr>
            <a:picLocks noChangeAspect="1"/>
          </p:cNvPicPr>
          <p:nvPr/>
        </p:nvPicPr>
        <p:blipFill>
          <a:blip r:embed="rId4"/>
          <a:stretch>
            <a:fillRect/>
          </a:stretch>
        </p:blipFill>
        <p:spPr>
          <a:xfrm>
            <a:off x="388426" y="4535286"/>
            <a:ext cx="4395763" cy="1686046"/>
          </a:xfrm>
          <a:prstGeom prst="rect">
            <a:avLst/>
          </a:prstGeom>
        </p:spPr>
      </p:pic>
      <p:sp>
        <p:nvSpPr>
          <p:cNvPr id="15" name="Text Placeholder 9"/>
          <p:cNvSpPr txBox="1">
            <a:spLocks/>
          </p:cNvSpPr>
          <p:nvPr/>
        </p:nvSpPr>
        <p:spPr>
          <a:xfrm>
            <a:off x="5028459" y="271182"/>
            <a:ext cx="6535271" cy="524435"/>
          </a:xfrm>
          <a:prstGeom prst="rect">
            <a:avLst/>
          </a:prstGeom>
        </p:spPr>
        <p:txBody>
          <a:bodyPr vert="horz" lIns="0" tIns="0" rIns="91440" bIns="45720" numCol="1" rtlCol="0" anchor="b">
            <a:noAutofit/>
          </a:bodyPr>
          <a:lstStyle>
            <a:lvl1pPr marL="0" indent="0" algn="l" defTabSz="914400" rtl="0" eaLnBrk="1" latinLnBrk="0" hangingPunct="1">
              <a:lnSpc>
                <a:spcPct val="120000"/>
              </a:lnSpc>
              <a:spcBef>
                <a:spcPts val="1600"/>
              </a:spcBef>
              <a:buFont typeface="Arial" panose="020B0604020202020204" pitchFamily="34" charset="0"/>
              <a:buNone/>
              <a:defRPr sz="1600" b="1" kern="1200" spc="-10" baseline="0">
                <a:solidFill>
                  <a:schemeClr val="tx2">
                    <a:lumMod val="75000"/>
                  </a:schemeClr>
                </a:solidFill>
                <a:latin typeface="+mn-lt"/>
                <a:ea typeface="+mn-ea"/>
                <a:cs typeface="+mn-cs"/>
              </a:defRPr>
            </a:lvl1pPr>
            <a:lvl2pPr marL="457200" indent="0" algn="l" defTabSz="914400" rtl="0" eaLnBrk="1" latinLnBrk="0" hangingPunct="1">
              <a:lnSpc>
                <a:spcPct val="102000"/>
              </a:lnSpc>
              <a:spcBef>
                <a:spcPts val="800"/>
              </a:spcBef>
              <a:buClr>
                <a:schemeClr val="accent3"/>
              </a:buClr>
              <a:buSzPct val="104000"/>
              <a:buFont typeface="Arial" panose="020B0604020202020204" pitchFamily="34" charset="0"/>
              <a:buNone/>
              <a:defRPr sz="1400" b="0" kern="1200">
                <a:solidFill>
                  <a:schemeClr val="tx2"/>
                </a:solidFill>
                <a:latin typeface="+mn-lt"/>
                <a:ea typeface="+mn-ea"/>
                <a:cs typeface="+mn-cs"/>
              </a:defRPr>
            </a:lvl2pPr>
            <a:lvl3pPr marL="914400" indent="0" algn="l" defTabSz="914400" rtl="0" eaLnBrk="1" latinLnBrk="0" hangingPunct="1">
              <a:lnSpc>
                <a:spcPct val="102000"/>
              </a:lnSpc>
              <a:spcBef>
                <a:spcPts val="600"/>
              </a:spcBef>
              <a:buClr>
                <a:schemeClr val="tx2"/>
              </a:buClr>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2000"/>
              </a:lnSpc>
              <a:spcBef>
                <a:spcPts val="3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2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Idea Home Page</a:t>
            </a:r>
          </a:p>
        </p:txBody>
      </p:sp>
      <p:sp>
        <p:nvSpPr>
          <p:cNvPr id="6" name="TextBox 5"/>
          <p:cNvSpPr txBox="1"/>
          <p:nvPr/>
        </p:nvSpPr>
        <p:spPr>
          <a:xfrm>
            <a:off x="5323836" y="1329790"/>
            <a:ext cx="329304" cy="369332"/>
          </a:xfrm>
          <a:prstGeom prst="rect">
            <a:avLst/>
          </a:prstGeom>
          <a:noFill/>
        </p:spPr>
        <p:txBody>
          <a:bodyPr wrap="square" lIns="0" tIns="0" rIns="0" bIns="0" numCol="1" rtlCol="0">
            <a:spAutoFit/>
          </a:bodyPr>
          <a:lstStyle/>
          <a:p>
            <a:pPr algn="ctr"/>
            <a:r>
              <a:rPr lang="en-US" sz="2400" b="1" dirty="0">
                <a:solidFill>
                  <a:schemeClr val="accent1"/>
                </a:solidFill>
              </a:rPr>
              <a:t>1</a:t>
            </a:r>
          </a:p>
        </p:txBody>
      </p:sp>
      <p:sp>
        <p:nvSpPr>
          <p:cNvPr id="13" name="TextBox 12"/>
          <p:cNvSpPr txBox="1"/>
          <p:nvPr/>
        </p:nvSpPr>
        <p:spPr>
          <a:xfrm>
            <a:off x="5788520" y="1331872"/>
            <a:ext cx="328090" cy="369332"/>
          </a:xfrm>
          <a:prstGeom prst="rect">
            <a:avLst/>
          </a:prstGeom>
          <a:noFill/>
        </p:spPr>
        <p:txBody>
          <a:bodyPr wrap="square" lIns="0" tIns="0" rIns="0" bIns="0" numCol="1" rtlCol="0">
            <a:spAutoFit/>
          </a:bodyPr>
          <a:lstStyle/>
          <a:p>
            <a:pPr algn="ctr"/>
            <a:r>
              <a:rPr lang="en-US" sz="2400" b="1" dirty="0">
                <a:solidFill>
                  <a:srgbClr val="04A6BE"/>
                </a:solidFill>
              </a:rPr>
              <a:t>2</a:t>
            </a:r>
          </a:p>
        </p:txBody>
      </p:sp>
      <p:sp>
        <p:nvSpPr>
          <p:cNvPr id="16" name="TextBox 15"/>
          <p:cNvSpPr txBox="1"/>
          <p:nvPr/>
        </p:nvSpPr>
        <p:spPr>
          <a:xfrm>
            <a:off x="6104232" y="3784466"/>
            <a:ext cx="323608" cy="369332"/>
          </a:xfrm>
          <a:prstGeom prst="rect">
            <a:avLst/>
          </a:prstGeom>
          <a:noFill/>
        </p:spPr>
        <p:txBody>
          <a:bodyPr wrap="square" lIns="0" tIns="0" rIns="0" bIns="0" numCol="1" rtlCol="0">
            <a:spAutoFit/>
          </a:bodyPr>
          <a:lstStyle/>
          <a:p>
            <a:pPr algn="ctr"/>
            <a:r>
              <a:rPr lang="en-US" sz="2400" b="1" dirty="0">
                <a:solidFill>
                  <a:srgbClr val="04A6BE"/>
                </a:solidFill>
              </a:rPr>
              <a:t>3</a:t>
            </a:r>
          </a:p>
        </p:txBody>
      </p:sp>
      <p:sp>
        <p:nvSpPr>
          <p:cNvPr id="8" name="TextBox 7"/>
          <p:cNvSpPr txBox="1"/>
          <p:nvPr/>
        </p:nvSpPr>
        <p:spPr>
          <a:xfrm>
            <a:off x="5589494" y="5599206"/>
            <a:ext cx="3854824" cy="246221"/>
          </a:xfrm>
          <a:prstGeom prst="rect">
            <a:avLst/>
          </a:prstGeom>
          <a:noFill/>
        </p:spPr>
        <p:txBody>
          <a:bodyPr wrap="square" lIns="0" tIns="0" rIns="0" bIns="0" numCol="1" rtlCol="0">
            <a:spAutoFit/>
          </a:bodyPr>
          <a:lstStyle/>
          <a:p>
            <a:r>
              <a:rPr lang="en-US" sz="1600" dirty="0">
                <a:solidFill>
                  <a:schemeClr val="accent1"/>
                </a:solidFill>
              </a:rPr>
              <a:t>Use @ mentions to notify someone</a:t>
            </a:r>
          </a:p>
        </p:txBody>
      </p:sp>
      <p:sp>
        <p:nvSpPr>
          <p:cNvPr id="18" name="Text Placeholder 9"/>
          <p:cNvSpPr txBox="1">
            <a:spLocks/>
          </p:cNvSpPr>
          <p:nvPr/>
        </p:nvSpPr>
        <p:spPr>
          <a:xfrm>
            <a:off x="388426" y="3739180"/>
            <a:ext cx="3914275" cy="524435"/>
          </a:xfrm>
          <a:prstGeom prst="rect">
            <a:avLst/>
          </a:prstGeom>
        </p:spPr>
        <p:txBody>
          <a:bodyPr vert="horz" lIns="0" tIns="0" rIns="91440" bIns="45720" numCol="1" rtlCol="0" anchor="b">
            <a:noAutofit/>
          </a:bodyPr>
          <a:lstStyle>
            <a:lvl1pPr marL="0" indent="0" algn="l" defTabSz="914400" rtl="0" eaLnBrk="1" latinLnBrk="0" hangingPunct="1">
              <a:lnSpc>
                <a:spcPct val="120000"/>
              </a:lnSpc>
              <a:spcBef>
                <a:spcPts val="1600"/>
              </a:spcBef>
              <a:buFont typeface="Arial" panose="020B0604020202020204" pitchFamily="34" charset="0"/>
              <a:buNone/>
              <a:defRPr sz="1600" b="1" kern="1200" spc="-10" baseline="0">
                <a:solidFill>
                  <a:schemeClr val="tx2">
                    <a:lumMod val="75000"/>
                  </a:schemeClr>
                </a:solidFill>
                <a:latin typeface="+mn-lt"/>
                <a:ea typeface="+mn-ea"/>
                <a:cs typeface="+mn-cs"/>
              </a:defRPr>
            </a:lvl1pPr>
            <a:lvl2pPr marL="457200" indent="0" algn="l" defTabSz="914400" rtl="0" eaLnBrk="1" latinLnBrk="0" hangingPunct="1">
              <a:lnSpc>
                <a:spcPct val="102000"/>
              </a:lnSpc>
              <a:spcBef>
                <a:spcPts val="800"/>
              </a:spcBef>
              <a:buClr>
                <a:schemeClr val="accent3"/>
              </a:buClr>
              <a:buSzPct val="104000"/>
              <a:buFont typeface="Arial" panose="020B0604020202020204" pitchFamily="34" charset="0"/>
              <a:buNone/>
              <a:defRPr sz="1400" b="0" kern="1200">
                <a:solidFill>
                  <a:schemeClr val="tx2"/>
                </a:solidFill>
                <a:latin typeface="+mn-lt"/>
                <a:ea typeface="+mn-ea"/>
                <a:cs typeface="+mn-cs"/>
              </a:defRPr>
            </a:lvl2pPr>
            <a:lvl3pPr marL="914400" indent="0" algn="l" defTabSz="914400" rtl="0" eaLnBrk="1" latinLnBrk="0" hangingPunct="1">
              <a:lnSpc>
                <a:spcPct val="102000"/>
              </a:lnSpc>
              <a:spcBef>
                <a:spcPts val="600"/>
              </a:spcBef>
              <a:buClr>
                <a:schemeClr val="tx2"/>
              </a:buClr>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2000"/>
              </a:lnSpc>
              <a:spcBef>
                <a:spcPts val="3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2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the </a:t>
            </a:r>
            <a:r>
              <a:rPr lang="en-US" i="1" dirty="0"/>
              <a:t>share</a:t>
            </a:r>
            <a:r>
              <a:rPr lang="en-US" dirty="0"/>
              <a:t> window…</a:t>
            </a:r>
          </a:p>
        </p:txBody>
      </p:sp>
      <p:pic>
        <p:nvPicPr>
          <p:cNvPr id="17" name="Picture 16"/>
          <p:cNvPicPr/>
          <p:nvPr/>
        </p:nvPicPr>
        <p:blipFill>
          <a:blip r:embed="rId5"/>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865101154"/>
      </p:ext>
    </p:extLst>
  </p:cSld>
  <p:clrMapOvr>
    <a:masterClrMapping/>
  </p:clrMapOvr>
</p:sld>
</file>

<file path=ppt/theme/theme1.xml><?xml version="1.0" encoding="utf-8"?>
<a:theme xmlns:a="http://schemas.openxmlformats.org/drawingml/2006/main" name="Spigit 2015">
  <a:themeElements>
    <a:clrScheme name="Spigit 07">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D66F00"/>
      </a:accent5>
      <a:accent6>
        <a:srgbClr val="22B573"/>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numCol="1"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headEnd type="none" w="med" len="med"/>
          <a:tailEnd type="none" w="med" len="med"/>
        </a:ln>
      </a:spPr>
      <a:bodyPr numCol="1"/>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6754</TotalTime>
  <Words>1617</Words>
  <Application>Microsoft Office PowerPoint</Application>
  <PresentationFormat>Custom</PresentationFormat>
  <Paragraphs>232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Wingdings</vt:lpstr>
      <vt:lpstr>Spigit 2015</vt:lpstr>
      <vt:lpstr>PowerPoint Presentation</vt:lpstr>
      <vt:lpstr>Agenda</vt:lpstr>
      <vt:lpstr>Challenge Overview</vt:lpstr>
      <vt:lpstr>Challenge Question</vt:lpstr>
      <vt:lpstr>Idea Stage Gate Process</vt:lpstr>
      <vt:lpstr>Challenge Moderation Practices</vt:lpstr>
      <vt:lpstr>Principles of Challenge Moderation</vt:lpstr>
      <vt:lpstr>Moderation Practices</vt:lpstr>
      <vt:lpstr>Moderation Practices</vt:lpstr>
      <vt:lpstr>Scenarios</vt:lpstr>
      <vt:lpstr>Scenario 1: the case of the well-formed idea</vt:lpstr>
      <vt:lpstr>Scenario 1: perspective</vt:lpstr>
      <vt:lpstr>Scenario 1: a moderator action</vt:lpstr>
      <vt:lpstr>Scenario 2: The case of the poorly received idea</vt:lpstr>
      <vt:lpstr>Scenario 2: perspective</vt:lpstr>
      <vt:lpstr>Scenario 2: a moderator action</vt:lpstr>
      <vt:lpstr>Scenario 3: The case of the facile response</vt:lpstr>
      <vt:lpstr>Scenario 3: perspective</vt:lpstr>
      <vt:lpstr>Scenario 3: a moderator action</vt:lpstr>
      <vt:lpstr>Scenario 4: The case of a call for help</vt:lpstr>
      <vt:lpstr>Scenario 4: perspective</vt:lpstr>
      <vt:lpstr>Scenario 4: a moderator action</vt:lpstr>
      <vt:lpstr>Scenario 5: the case of the off-topic idea</vt:lpstr>
      <vt:lpstr>Scenario 5: perspective</vt:lpstr>
      <vt:lpstr>Scenario 5: a moderator action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Shirman Group</dc:creator>
  <cp:lastModifiedBy>Michele Fontaine</cp:lastModifiedBy>
  <cp:revision>458</cp:revision>
  <dcterms:created xsi:type="dcterms:W3CDTF">2015-05-25T13:25:54Z</dcterms:created>
  <dcterms:modified xsi:type="dcterms:W3CDTF">2020-03-12T19:17:36Z</dcterms:modified>
</cp:coreProperties>
</file>