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5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416276"/>
    <a:srgbClr val="000000"/>
    <a:srgbClr val="333333"/>
    <a:srgbClr val="515151"/>
    <a:srgbClr val="80BCBB"/>
    <a:srgbClr val="8AB98E"/>
    <a:srgbClr val="618DB4"/>
    <a:srgbClr val="4D8051"/>
    <a:srgbClr val="92B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6821" autoAdjust="0"/>
  </p:normalViewPr>
  <p:slideViewPr>
    <p:cSldViewPr snapToGrid="0">
      <p:cViewPr varScale="1">
        <p:scale>
          <a:sx n="153" d="100"/>
          <a:sy n="153" d="100"/>
        </p:scale>
        <p:origin x="162" y="4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04" y="1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BCF8BF-5D3D-4397-A572-61DA6417770B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1B7F2A-8D28-41CD-94E5-ABA070EEC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6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8F432-C364-4722-ABAC-92AED4F5101F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6886CF-0318-48BF-9C01-65C452E6E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886CF-0318-48BF-9C01-65C452E6E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65" y="2840687"/>
            <a:ext cx="8439912" cy="646331"/>
          </a:xfrm>
        </p:spPr>
        <p:txBody>
          <a:bodyPr anchor="b">
            <a:spAutoFit/>
          </a:bodyPr>
          <a:lstStyle>
            <a:lvl1pPr algn="l">
              <a:lnSpc>
                <a:spcPts val="3600"/>
              </a:lnSpc>
              <a:defRPr sz="2800" cap="none" baseline="0">
                <a:solidFill>
                  <a:srgbClr val="51515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66" y="3507200"/>
            <a:ext cx="8439912" cy="57566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rgbClr val="5151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4768" y="4104085"/>
            <a:ext cx="4325937" cy="632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Presenter's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3" y="4491907"/>
            <a:ext cx="1870641" cy="435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0" b="22928"/>
          <a:stretch/>
        </p:blipFill>
        <p:spPr>
          <a:xfrm>
            <a:off x="0" y="0"/>
            <a:ext cx="9144000" cy="27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8328" y="1005840"/>
            <a:ext cx="8439912" cy="3813012"/>
          </a:xfrm>
        </p:spPr>
        <p:txBody>
          <a:bodyPr lIns="91440" tIns="91440" rIns="91440" bIns="9144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pc="-3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pc="-3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z="1800" spc="-3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z="1600" spc="-3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z="1400" spc="-30">
                <a:solidFill>
                  <a:srgbClr val="51515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24637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5211"/>
          </a:xfrm>
        </p:spPr>
        <p:txBody>
          <a:bodyPr/>
          <a:lstStyle>
            <a:lvl1pPr>
              <a:defRPr sz="2800">
                <a:solidFill>
                  <a:srgbClr val="51515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328" y="1005840"/>
            <a:ext cx="4114800" cy="34938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spc="-3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spc="-3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spc="-3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-3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spc="-30">
                <a:solidFill>
                  <a:srgbClr val="5151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200" y="1005840"/>
            <a:ext cx="4114800" cy="34938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spc="-3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spc="-3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spc="-3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-3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spc="-30">
                <a:solidFill>
                  <a:srgbClr val="5151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</p:spPr>
        <p:txBody>
          <a:bodyPr/>
          <a:lstStyle>
            <a:lvl1pPr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005840"/>
            <a:ext cx="411480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rgbClr val="5151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328" y="1554480"/>
            <a:ext cx="4114800" cy="33463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5151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080" y="1005840"/>
            <a:ext cx="411480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400" b="0" kern="1200" dirty="0" smtClean="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080" y="1554480"/>
            <a:ext cx="4114800" cy="33463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rgbClr val="5151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8328" y="2706624"/>
            <a:ext cx="8439912" cy="64008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None/>
              <a:defRPr sz="2000" spc="-30">
                <a:solidFill>
                  <a:srgbClr val="51515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pc="-30">
                <a:solidFill>
                  <a:srgbClr val="51515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z="1800" spc="-30">
                <a:solidFill>
                  <a:srgbClr val="51515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z="1600" spc="-30">
                <a:solidFill>
                  <a:srgbClr val="51515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z="1400" spc="-30">
                <a:solidFill>
                  <a:srgbClr val="51515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8328" y="1947671"/>
            <a:ext cx="8439912" cy="64922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noAutofit/>
          </a:bodyPr>
          <a:lstStyle>
            <a:lvl1pPr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</p:spPr>
        <p:txBody>
          <a:bodyPr/>
          <a:lstStyle>
            <a:lvl1pPr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94" y="4918849"/>
            <a:ext cx="772456" cy="179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4" y="4784824"/>
            <a:ext cx="1028978" cy="2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005840"/>
            <a:ext cx="8439912" cy="3143707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4927738"/>
            <a:ext cx="22284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2018 Planview, Inc.     |</a:t>
            </a:r>
            <a:r>
              <a:rPr lang="en-US" sz="7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   </a:t>
            </a:r>
            <a:fld id="{76BA2F34-BB44-4E0A-B2F1-0EA6499A13DF}" type="slidenum">
              <a:rPr lang="en-US" sz="7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‹#›</a:t>
            </a:fld>
            <a:r>
              <a:rPr lang="en-US" sz="7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|     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077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p:hf hdr="0" dt="0"/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3200" kern="1200" spc="-50" baseline="0">
          <a:solidFill>
            <a:srgbClr val="515151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85000"/>
        <a:buFont typeface="Arial" pitchFamily="34" charset="0"/>
        <a:buChar char="•"/>
        <a:defRPr sz="2600" kern="1200" spc="-30">
          <a:solidFill>
            <a:srgbClr val="51515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85000"/>
        <a:buFont typeface="Arial" pitchFamily="34" charset="0"/>
        <a:buChar char="•"/>
        <a:defRPr sz="2000" kern="1200" spc="-30">
          <a:solidFill>
            <a:srgbClr val="51515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90000"/>
        <a:buFont typeface="Arial" pitchFamily="34" charset="0"/>
        <a:buChar char="•"/>
        <a:defRPr sz="1800" kern="1200" spc="-30">
          <a:solidFill>
            <a:srgbClr val="51515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Font typeface="Arial" pitchFamily="34" charset="0"/>
        <a:buChar char="•"/>
        <a:defRPr sz="1600" kern="1200" spc="-30">
          <a:solidFill>
            <a:srgbClr val="51515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100000"/>
        <a:buFont typeface="Arial" pitchFamily="34" charset="0"/>
        <a:buChar char="•"/>
        <a:defRPr sz="1400" kern="1200" spc="-30" baseline="0">
          <a:solidFill>
            <a:srgbClr val="51515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LT Std 35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926"/>
            <a:ext cx="9144000" cy="543154"/>
          </a:xfrm>
        </p:spPr>
        <p:txBody>
          <a:bodyPr anchor="t"/>
          <a:lstStyle/>
          <a:p>
            <a:pPr algn="ctr"/>
            <a:r>
              <a:rPr lang="en-US" sz="2000" dirty="0"/>
              <a:t>FactSet: Planview Enterprise and Jira Integration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81FC7-990A-40B9-A9F8-0F6201E99024}"/>
              </a:ext>
            </a:extLst>
          </p:cNvPr>
          <p:cNvGrpSpPr/>
          <p:nvPr/>
        </p:nvGrpSpPr>
        <p:grpSpPr>
          <a:xfrm>
            <a:off x="179919" y="589912"/>
            <a:ext cx="6010289" cy="2807390"/>
            <a:chOff x="496800" y="2544660"/>
            <a:chExt cx="4983306" cy="5366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9F73C6-31E6-4C03-A74E-B0EA81D88CC8}"/>
                </a:ext>
              </a:extLst>
            </p:cNvPr>
            <p:cNvSpPr/>
            <p:nvPr/>
          </p:nvSpPr>
          <p:spPr>
            <a:xfrm>
              <a:off x="496800" y="2544660"/>
              <a:ext cx="63467" cy="5156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379ECE1-6EC6-40A8-89FF-1E9543D88D39}"/>
                </a:ext>
              </a:extLst>
            </p:cNvPr>
            <p:cNvSpPr txBox="1">
              <a:spLocks/>
            </p:cNvSpPr>
            <p:nvPr/>
          </p:nvSpPr>
          <p:spPr>
            <a:xfrm>
              <a:off x="669600" y="2557350"/>
              <a:ext cx="4810506" cy="52396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rmAutofit fontScale="92500" lnSpcReduction="10000"/>
            </a:bodyPr>
            <a:lstStyle>
              <a:lvl1pPr marL="18288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85000"/>
                <a:buFont typeface="Arial" pitchFamily="34" charset="0"/>
                <a:buChar char="•"/>
                <a:defRPr sz="24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85000"/>
                <a:buFont typeface="Arial" pitchFamily="34" charset="0"/>
                <a:buChar char="•"/>
                <a:defRPr sz="20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90000"/>
                <a:buFont typeface="Arial" pitchFamily="34" charset="0"/>
                <a:buChar char="•"/>
                <a:defRPr sz="18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Font typeface="Arial" pitchFamily="34" charset="0"/>
                <a:buChar char="•"/>
                <a:defRPr sz="16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100000"/>
                <a:buFont typeface="Arial" pitchFamily="34" charset="0"/>
                <a:buChar char="•"/>
                <a:defRPr sz="1400" kern="1200" spc="-30" baseline="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33333">
                    <a:lumMod val="75000"/>
                  </a:srgbClr>
                </a:buClr>
                <a:buSzPct val="85000"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         </a:t>
              </a:r>
              <a:r>
                <a:rPr kumimoji="0" lang="en-US" sz="1500" b="1" i="0" u="none" strike="noStrike" kern="1200" cap="none" spc="-3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About FactSet and the Integration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33333">
                    <a:lumMod val="75000"/>
                  </a:srgbClr>
                </a:buClr>
                <a:buSzPct val="85000"/>
                <a:buFont typeface="Arial" pitchFamily="34" charset="0"/>
                <a:buNone/>
                <a:tabLst/>
                <a:defRPr/>
              </a:pPr>
              <a:r>
                <a:rPr kumimoji="0" lang="en-US" sz="1050" b="0" i="0" u="none" strike="noStrike" kern="1200" cap="none" spc="-3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FactSet Research Systems is a financial data and investment analytics software company.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33333">
                    <a:lumMod val="75000"/>
                  </a:srgbClr>
                </a:buClr>
                <a:buSzPct val="85000"/>
                <a:buFont typeface="Arial" pitchFamily="34" charset="0"/>
                <a:buNone/>
                <a:tabLst/>
                <a:defRPr/>
              </a:pPr>
              <a:r>
                <a:rPr kumimoji="0" lang="en-US" sz="1050" b="0" i="0" u="none" strike="noStrike" kern="1200" cap="none" spc="-3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2016: Implementation of Planview Enterprise and bi-directional integration with Jira Software.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50" dirty="0"/>
                <a:t>FactSet uses both Agile and waterfall, but currently supports a more iterative approach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50" dirty="0"/>
                <a:t>OOTB feature-level integration plus time reporting (Epics – summarized, high-level connected to projects)</a:t>
              </a:r>
              <a:endParaRPr kumimoji="0" lang="en-US" sz="1050" b="0" i="0" u="none" strike="noStrike" kern="1200" cap="none" spc="-3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endParaRPr>
            </a:p>
            <a:p>
              <a:pPr marL="182880" marR="0" lvl="1" indent="-18288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33333">
                    <a:lumMod val="75000"/>
                  </a:srgbClr>
                </a:buClr>
                <a:buSzPct val="85000"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500" b="0" i="0" u="none" strike="noStrike" kern="1200" cap="none" spc="-3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endParaRPr>
            </a:p>
            <a:p>
              <a:pPr marL="0" indent="0">
                <a:buNone/>
              </a:pPr>
              <a:r>
                <a:rPr lang="en-US" sz="1400" b="1" dirty="0"/>
                <a:t>         </a:t>
              </a:r>
              <a:r>
                <a:rPr lang="en-US" sz="1500" b="1" dirty="0"/>
                <a:t>Use Case and Deployment Timeline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50" dirty="0">
                  <a:latin typeface="Avenir LT Std 35 Light"/>
                </a:rPr>
                <a:t>Resource management and capacity planning is done in Planview Enterprise, becoming the system of record for detailed project scheduling. Jira is used by teams for assignments tracking epics and features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100" dirty="0">
                  <a:latin typeface="Avenir LT Std 35 Light"/>
                </a:rPr>
                <a:t>Reporting – A Mix from Both</a:t>
              </a:r>
            </a:p>
            <a:p>
              <a:pPr marL="274320" lvl="1" indent="-91440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100" dirty="0"/>
                <a:t> </a:t>
              </a:r>
              <a:r>
                <a:rPr lang="en-US" sz="1100" i="1" dirty="0"/>
                <a:t>Planview Enterprise</a:t>
              </a:r>
              <a:r>
                <a:rPr lang="en-US" sz="1100" dirty="0"/>
                <a:t>: High-level project reporting such as status and timesheet tracking (hours)</a:t>
              </a:r>
            </a:p>
            <a:p>
              <a:pPr marL="274320" lvl="1" indent="-91440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100" i="1" dirty="0"/>
                <a:t> Jira</a:t>
              </a:r>
              <a:r>
                <a:rPr lang="en-US" sz="1100" dirty="0"/>
                <a:t>: Agile metrics and reporting</a:t>
              </a:r>
            </a:p>
            <a:p>
              <a:pPr marL="0" indent="0">
                <a:buNone/>
              </a:pPr>
              <a:r>
                <a:rPr lang="en-US" sz="1050" dirty="0"/>
                <a:t>1 month to align internal requirements gathering; 1 week for implementation (mapping, updates, and testing</a:t>
              </a:r>
              <a:r>
                <a:rPr lang="en-US" sz="1000" dirty="0"/>
                <a:t>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A74755-9D29-42AB-8222-FE046B79FEDA}"/>
              </a:ext>
            </a:extLst>
          </p:cNvPr>
          <p:cNvGrpSpPr/>
          <p:nvPr/>
        </p:nvGrpSpPr>
        <p:grpSpPr>
          <a:xfrm>
            <a:off x="179919" y="3362631"/>
            <a:ext cx="6402311" cy="1647647"/>
            <a:chOff x="496800" y="3519136"/>
            <a:chExt cx="5419869" cy="183310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38ABDD-2627-4961-BE97-32BCE4CA59FC}"/>
                </a:ext>
              </a:extLst>
            </p:cNvPr>
            <p:cNvSpPr/>
            <p:nvPr/>
          </p:nvSpPr>
          <p:spPr>
            <a:xfrm>
              <a:off x="496800" y="3519136"/>
              <a:ext cx="64800" cy="1729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67D8A706-650B-4068-83D8-3CF3DF9154C9}"/>
                </a:ext>
              </a:extLst>
            </p:cNvPr>
            <p:cNvSpPr txBox="1">
              <a:spLocks/>
            </p:cNvSpPr>
            <p:nvPr/>
          </p:nvSpPr>
          <p:spPr>
            <a:xfrm>
              <a:off x="669599" y="3543748"/>
              <a:ext cx="5247070" cy="18084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marL="18288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85000"/>
                <a:buFont typeface="Arial" pitchFamily="34" charset="0"/>
                <a:buChar char="•"/>
                <a:defRPr sz="24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85000"/>
                <a:buFont typeface="Arial" pitchFamily="34" charset="0"/>
                <a:buChar char="•"/>
                <a:defRPr sz="20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90000"/>
                <a:buFont typeface="Arial" pitchFamily="34" charset="0"/>
                <a:buChar char="•"/>
                <a:defRPr sz="18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Font typeface="Arial" pitchFamily="34" charset="0"/>
                <a:buChar char="•"/>
                <a:defRPr sz="1600" kern="1200" spc="-3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>
                    <a:lumMod val="75000"/>
                  </a:schemeClr>
                </a:buClr>
                <a:buSzPct val="100000"/>
                <a:buFont typeface="Arial" pitchFamily="34" charset="0"/>
                <a:buChar char="•"/>
                <a:defRPr sz="1400" kern="1200" spc="-30" baseline="0">
                  <a:solidFill>
                    <a:srgbClr val="51515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20000"/>
                </a:lnSpc>
                <a:buClr>
                  <a:srgbClr val="333333">
                    <a:lumMod val="75000"/>
                  </a:srgbClr>
                </a:buClr>
                <a:buNone/>
                <a:defRPr/>
              </a:pPr>
              <a:r>
                <a:rPr lang="en-US" sz="1400" b="1" dirty="0"/>
                <a:t>        </a:t>
              </a: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Benefits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00" dirty="0">
                  <a:latin typeface="Avenir LT Std 35 Light"/>
                </a:rPr>
                <a:t>Users now enter time with ease to the specific stories/tickets of work in Jira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00" dirty="0">
                  <a:latin typeface="Avenir LT Std 35 Light"/>
                </a:rPr>
                <a:t>Entering time in a single tool resulted in better adoption at specific task levels</a:t>
              </a:r>
            </a:p>
            <a:p>
              <a:pPr marL="0" lvl="1" indent="0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None/>
                <a:defRPr/>
              </a:pPr>
              <a:endParaRPr lang="en-US" sz="100" dirty="0">
                <a:latin typeface="Avenir LT Std 35 Light"/>
              </a:endParaRPr>
            </a:p>
            <a:p>
              <a:pPr marL="0" lvl="0" indent="0">
                <a:lnSpc>
                  <a:spcPct val="120000"/>
                </a:lnSpc>
                <a:buClr>
                  <a:srgbClr val="333333">
                    <a:lumMod val="75000"/>
                  </a:srgbClr>
                </a:buClr>
                <a:buNone/>
                <a:defRPr/>
              </a:pPr>
              <a:r>
                <a:rPr lang="en-US" sz="1400" b="1" dirty="0"/>
                <a:t>        Lessons Learned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00" dirty="0">
                  <a:latin typeface="Avenir LT Std 35 Light"/>
                </a:rPr>
                <a:t>Read documentation completely to understand integration details; write out your requirements and process flows</a:t>
              </a:r>
            </a:p>
            <a:p>
              <a:pPr marL="182880" lvl="1">
                <a:spcBef>
                  <a:spcPts val="500"/>
                </a:spcBef>
                <a:buClr>
                  <a:srgbClr val="333333">
                    <a:lumMod val="75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000" dirty="0">
                  <a:latin typeface="Avenir LT Std 35 Light"/>
                </a:rPr>
                <a:t>Do your homework: Partner with your Planview consultant and organize technical spec. preps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9BE398D-873A-4D7A-BD54-BE3411F87A84}"/>
              </a:ext>
            </a:extLst>
          </p:cNvPr>
          <p:cNvSpPr/>
          <p:nvPr/>
        </p:nvSpPr>
        <p:spPr>
          <a:xfrm>
            <a:off x="0" y="4971590"/>
            <a:ext cx="1771200" cy="172018"/>
          </a:xfrm>
          <a:prstGeom prst="rect">
            <a:avLst/>
          </a:prstGeom>
          <a:solidFill>
            <a:srgbClr val="FA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65 Medium"/>
                <a:ea typeface="+mn-ea"/>
                <a:cs typeface="+mn-cs"/>
              </a:rPr>
              <a:t>IT-PPM / ALM</a:t>
            </a:r>
          </a:p>
        </p:txBody>
      </p:sp>
      <p:pic>
        <p:nvPicPr>
          <p:cNvPr id="16" name="Factset JIRA Recording-20180417 1810-1_1">
            <a:hlinkClick r:id="" action="ppaction://media"/>
            <a:extLst>
              <a:ext uri="{FF2B5EF4-FFF2-40B4-BE49-F238E27FC236}">
                <a16:creationId xmlns:a16="http://schemas.microsoft.com/office/drawing/2014/main" id="{8916D7D0-8EAA-4A48-9F24-276325287E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900" end="450233.31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050" y="579473"/>
            <a:ext cx="320040" cy="320040"/>
          </a:xfrm>
          <a:prstGeom prst="rect">
            <a:avLst/>
          </a:prstGeom>
        </p:spPr>
      </p:pic>
      <p:pic>
        <p:nvPicPr>
          <p:cNvPr id="28" name="Factset JIRA Recording-20180417 1810-1_1">
            <a:hlinkClick r:id="" action="ppaction://media"/>
            <a:extLst>
              <a:ext uri="{FF2B5EF4-FFF2-40B4-BE49-F238E27FC236}">
                <a16:creationId xmlns:a16="http://schemas.microsoft.com/office/drawing/2014/main" id="{6EFFDDA1-19EE-4143-928F-FB26060F13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600" end="33871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050" y="1808945"/>
            <a:ext cx="320040" cy="32004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53D46A7-BC55-45DB-8737-9D76B589CB67}"/>
              </a:ext>
            </a:extLst>
          </p:cNvPr>
          <p:cNvSpPr txBox="1">
            <a:spLocks/>
          </p:cNvSpPr>
          <p:nvPr/>
        </p:nvSpPr>
        <p:spPr>
          <a:xfrm>
            <a:off x="704890" y="2886171"/>
            <a:ext cx="5731545" cy="117001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5000"/>
              <a:buFont typeface="Arial" pitchFamily="34" charset="0"/>
              <a:buChar char="•"/>
              <a:defRPr sz="2400" kern="1200" spc="-3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5000"/>
              <a:buFont typeface="Arial" pitchFamily="34" charset="0"/>
              <a:buChar char="•"/>
              <a:defRPr sz="2000" kern="1200" spc="-3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90000"/>
              <a:buFont typeface="Arial" pitchFamily="34" charset="0"/>
              <a:buChar char="•"/>
              <a:defRPr sz="1800" kern="1200" spc="-3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 sz="1600" kern="1200" spc="-3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100000"/>
              <a:buFont typeface="Arial" pitchFamily="34" charset="0"/>
              <a:buChar char="•"/>
              <a:defRPr sz="1400" kern="1200" spc="-30" baseline="0">
                <a:solidFill>
                  <a:srgbClr val="51515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33333">
                  <a:lumMod val="75000"/>
                </a:srgbClr>
              </a:buClr>
              <a:buSzPct val="85000"/>
              <a:buFont typeface="Arial" pitchFamily="34" charset="0"/>
              <a:buNone/>
              <a:tabLst/>
              <a:defRPr/>
            </a:pPr>
            <a:endParaRPr lang="en-US" sz="1000" dirty="0">
              <a:latin typeface="Avenir LT Std 35 Light"/>
            </a:endParaRPr>
          </a:p>
        </p:txBody>
      </p:sp>
      <p:pic>
        <p:nvPicPr>
          <p:cNvPr id="30" name="Factset JIRA Recording-20180417 1810-1_1">
            <a:hlinkClick r:id="" action="ppaction://media"/>
            <a:extLst>
              <a:ext uri="{FF2B5EF4-FFF2-40B4-BE49-F238E27FC236}">
                <a16:creationId xmlns:a16="http://schemas.microsoft.com/office/drawing/2014/main" id="{6B58338B-E879-40C3-AC17-5218FD1DCB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400" end="266433.31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050" y="3352495"/>
            <a:ext cx="320040" cy="320040"/>
          </a:xfrm>
          <a:prstGeom prst="rect">
            <a:avLst/>
          </a:prstGeom>
        </p:spPr>
      </p:pic>
      <p:pic>
        <p:nvPicPr>
          <p:cNvPr id="33" name="Factset JIRA Recording-20180417 1810-1_1">
            <a:hlinkClick r:id="" action="ppaction://media"/>
            <a:extLst>
              <a:ext uri="{FF2B5EF4-FFF2-40B4-BE49-F238E27FC236}">
                <a16:creationId xmlns:a16="http://schemas.microsoft.com/office/drawing/2014/main" id="{A9C936C4-71C0-4E1F-AE8F-E34998F19A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7800" end="1887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050" y="4189321"/>
            <a:ext cx="320040" cy="3200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F7D4410-1271-43C2-BCBB-723A4F470D89}"/>
              </a:ext>
            </a:extLst>
          </p:cNvPr>
          <p:cNvGrpSpPr/>
          <p:nvPr/>
        </p:nvGrpSpPr>
        <p:grpSpPr>
          <a:xfrm>
            <a:off x="6673425" y="687733"/>
            <a:ext cx="2253294" cy="4367354"/>
            <a:chOff x="6583215" y="687733"/>
            <a:chExt cx="2253294" cy="43673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7B2FF9-A8CA-4C1B-B2E8-3C14C843A4C3}"/>
                </a:ext>
              </a:extLst>
            </p:cNvPr>
            <p:cNvSpPr txBox="1"/>
            <p:nvPr/>
          </p:nvSpPr>
          <p:spPr>
            <a:xfrm>
              <a:off x="7038417" y="4962754"/>
              <a:ext cx="1410643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Confidential – Distribution Requires NDA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6660EA0-2598-4868-8DFE-AB5DADD0529D}"/>
                </a:ext>
              </a:extLst>
            </p:cNvPr>
            <p:cNvSpPr/>
            <p:nvPr/>
          </p:nvSpPr>
          <p:spPr>
            <a:xfrm>
              <a:off x="6583215" y="1126383"/>
              <a:ext cx="2253294" cy="3747959"/>
            </a:xfrm>
            <a:prstGeom prst="roundRect">
              <a:avLst>
                <a:gd name="adj" fmla="val 1672"/>
              </a:avLst>
            </a:prstGeom>
            <a:solidFill>
              <a:schemeClr val="bg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Std 35 Ligh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92E184-509A-4586-AB09-E3FDDF5A1E0F}"/>
                </a:ext>
              </a:extLst>
            </p:cNvPr>
            <p:cNvSpPr txBox="1"/>
            <p:nvPr/>
          </p:nvSpPr>
          <p:spPr>
            <a:xfrm>
              <a:off x="7038417" y="3542291"/>
              <a:ext cx="1716559" cy="9156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venir LT Std 35 Light"/>
                  <a:ea typeface="+mn-ea"/>
                  <a:cs typeface="+mn-cs"/>
                </a:rPr>
                <a:t>“[Planview] was very easy to work with and this was one of the easiest integrations we have worked on. [Detailed documentation] gave us enough information so that we could make intelligent decisions and streamline the process.”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3012AC-EA23-4386-B706-1274E3AB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2140" y="1251267"/>
              <a:ext cx="1636989" cy="343212"/>
            </a:xfrm>
            <a:prstGeom prst="rect">
              <a:avLst/>
            </a:prstGeom>
          </p:spPr>
        </p:pic>
        <p:pic>
          <p:nvPicPr>
            <p:cNvPr id="3" name="Picture 2" descr="Image result for factset">
              <a:extLst>
                <a:ext uri="{FF2B5EF4-FFF2-40B4-BE49-F238E27FC236}">
                  <a16:creationId xmlns:a16="http://schemas.microsoft.com/office/drawing/2014/main" id="{AB729A93-3F56-42C8-9660-FEAB62266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868" y="687733"/>
              <a:ext cx="1931222" cy="37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Factset JIRA Recording-20180417 1810-1_1">
              <a:hlinkClick r:id="" action="ppaction://media"/>
              <a:extLst>
                <a:ext uri="{FF2B5EF4-FFF2-40B4-BE49-F238E27FC236}">
                  <a16:creationId xmlns:a16="http://schemas.microsoft.com/office/drawing/2014/main" id="{DE0FD464-0B2E-496D-B145-CB1DB4661A6E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26500"/>
                  </p14:media>
                </p:ext>
              </p:extLst>
            </p:nvPr>
          </p:nvPicPr>
          <p:blipFill>
            <a:blip r:embed="rId8">
              <a:clrChange>
                <a:clrFrom>
                  <a:srgbClr val="707073">
                    <a:alpha val="74902"/>
                  </a:srgbClr>
                </a:clrFrom>
                <a:clrTo>
                  <a:srgbClr val="707073">
                    <a:alpha val="0"/>
                  </a:srgbClr>
                </a:clrTo>
              </a:clrChange>
              <a:duotone>
                <a:prstClr val="black"/>
                <a:srgbClr val="00AEE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4766" y1="13672" x2="43750" y2="49219"/>
                          <a14:backgroundMark x1="50391" y1="49219" x2="50391" y2="82813"/>
                          <a14:backgroundMark x1="30469" y1="44922" x2="30469" y2="44922"/>
                          <a14:backgroundMark x1="37109" y1="67188" x2="37109" y2="67188"/>
                          <a14:backgroundMark x1="39453" y1="62500" x2="39453" y2="62500"/>
                          <a14:backgroundMark x1="43750" y1="35938" x2="43750" y2="35938"/>
                          <a14:backgroundMark x1="43750" y1="35938" x2="25781" y2="44922"/>
                          <a14:backgroundMark x1="34766" y1="24609" x2="8203" y2="51563"/>
                          <a14:backgroundMark x1="34766" y1="42578" x2="14844" y2="49219"/>
                          <a14:backgroundMark x1="32813" y1="44922" x2="19141" y2="64844"/>
                          <a14:backgroundMark x1="41406" y1="55859" x2="34766" y2="648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38417" y="2064782"/>
              <a:ext cx="1371195" cy="137119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</p:spPr>
        </p:pic>
        <p:pic>
          <p:nvPicPr>
            <p:cNvPr id="31" name="Factset JIRA Recording-20180417 1810-1_1">
              <a:hlinkClick r:id="" action="ppaction://media"/>
              <a:extLst>
                <a:ext uri="{FF2B5EF4-FFF2-40B4-BE49-F238E27FC236}">
                  <a16:creationId xmlns:a16="http://schemas.microsoft.com/office/drawing/2014/main" id="{8AF9A687-976C-4C62-BB2B-20615264B8F8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376600" end="185270"/>
                  </p14:media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6636844" y="3857097"/>
              <a:ext cx="320040" cy="320040"/>
            </a:xfrm>
            <a:prstGeom prst="rect">
              <a:avLst/>
            </a:prstGeom>
          </p:spPr>
        </p:pic>
        <p:pic>
          <p:nvPicPr>
            <p:cNvPr id="1026" name="Picture 2" descr="Image result for jira software logo">
              <a:extLst>
                <a:ext uri="{FF2B5EF4-FFF2-40B4-BE49-F238E27FC236}">
                  <a16:creationId xmlns:a16="http://schemas.microsoft.com/office/drawing/2014/main" id="{0C28A7D2-9854-4D65-B657-183C0986A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424" y="1658955"/>
              <a:ext cx="1645920" cy="215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C8C2BF-6947-43C5-83CB-853AC9080B42}"/>
                </a:ext>
              </a:extLst>
            </p:cNvPr>
            <p:cNvSpPr/>
            <p:nvPr/>
          </p:nvSpPr>
          <p:spPr>
            <a:xfrm>
              <a:off x="6591140" y="4478007"/>
              <a:ext cx="2245369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buClr>
                  <a:srgbClr val="FFFFFF">
                    <a:lumMod val="50000"/>
                  </a:srgbClr>
                </a:buClr>
                <a:defRPr/>
              </a:pPr>
              <a:r>
                <a:rPr lang="en-US" sz="850" dirty="0">
                  <a:solidFill>
                    <a:sysClr val="windowText" lastClr="000000"/>
                  </a:solidFill>
                </a:rPr>
                <a:t>- Carolyn Donaldson</a:t>
              </a:r>
            </a:p>
            <a:p>
              <a:pPr lvl="0" algn="r">
                <a:buClr>
                  <a:srgbClr val="FFFFFF">
                    <a:lumMod val="50000"/>
                  </a:srgbClr>
                </a:buClr>
                <a:defRPr/>
              </a:pPr>
              <a:r>
                <a:rPr lang="en-US" sz="850" dirty="0">
                  <a:solidFill>
                    <a:sysClr val="windowText" lastClr="000000"/>
                  </a:solidFill>
                </a:rPr>
                <a:t>Planview Tool Architect and Administrator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F5A7968E-FB4E-4DEA-BE05-FDE572F9B4D9}"/>
              </a:ext>
            </a:extLst>
          </p:cNvPr>
          <p:cNvSpPr/>
          <p:nvPr/>
        </p:nvSpPr>
        <p:spPr>
          <a:xfrm>
            <a:off x="1702620" y="4971590"/>
            <a:ext cx="1773936" cy="172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kern="1000" spc="5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1818376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numSld="999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numSld="999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lanview-2016-05">
  <a:themeElements>
    <a:clrScheme name="Planview Corporate 2016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18DB4"/>
      </a:accent1>
      <a:accent2>
        <a:srgbClr val="8AB98E"/>
      </a:accent2>
      <a:accent3>
        <a:srgbClr val="FBAF5F"/>
      </a:accent3>
      <a:accent4>
        <a:srgbClr val="FCDB5E"/>
      </a:accent4>
      <a:accent5>
        <a:srgbClr val="BA8AA4"/>
      </a:accent5>
      <a:accent6>
        <a:srgbClr val="D46464"/>
      </a:accent6>
      <a:hlink>
        <a:srgbClr val="0000FF"/>
      </a:hlink>
      <a:folHlink>
        <a:srgbClr val="800080"/>
      </a:folHlink>
    </a:clrScheme>
    <a:fontScheme name="Planview 2016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view-Corporate-Template-2018-02-15  -  Read-Only" id="{EFB8B768-DB0B-49A8-A348-2687A292BCF0}" vid="{C0610880-671F-4445-9BCE-E9A9449182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American Airlines - ALM Recommendation</Template>
  <TotalTime>10319</TotalTime>
  <Words>282</Words>
  <Application>Microsoft Office PowerPoint</Application>
  <PresentationFormat>On-screen Show (16:9)</PresentationFormat>
  <Paragraphs>27</Paragraphs>
  <Slides>1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LT Std 35 Light</vt:lpstr>
      <vt:lpstr>Avenir LT Std 65 Medium</vt:lpstr>
      <vt:lpstr>Calibri</vt:lpstr>
      <vt:lpstr>Wingdings</vt:lpstr>
      <vt:lpstr>1_Planview-2016-05</vt:lpstr>
      <vt:lpstr>FactSet: Planview Enterprise and Jira Integration</vt:lpstr>
    </vt:vector>
  </TitlesOfParts>
  <Company>Planview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Planview ALM Integration for Factset</dc:title>
  <dc:creator>Natalie Harrison</dc:creator>
  <cp:lastModifiedBy>Chriztine Kirk</cp:lastModifiedBy>
  <cp:revision>40</cp:revision>
  <cp:lastPrinted>2014-11-05T21:33:59Z</cp:lastPrinted>
  <dcterms:created xsi:type="dcterms:W3CDTF">2018-05-11T18:38:43Z</dcterms:created>
  <dcterms:modified xsi:type="dcterms:W3CDTF">2018-06-21T15:10:57Z</dcterms:modified>
</cp:coreProperties>
</file>