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4"/>
  </p:sldMasterIdLst>
  <p:notesMasterIdLst>
    <p:notesMasterId r:id="rId20"/>
  </p:notesMasterIdLst>
  <p:handoutMasterIdLst>
    <p:handoutMasterId r:id="rId21"/>
  </p:handoutMasterIdLst>
  <p:sldIdLst>
    <p:sldId id="141168545" r:id="rId5"/>
    <p:sldId id="141168558" r:id="rId6"/>
    <p:sldId id="141168550" r:id="rId7"/>
    <p:sldId id="141168551" r:id="rId8"/>
    <p:sldId id="141168552" r:id="rId9"/>
    <p:sldId id="141168554" r:id="rId10"/>
    <p:sldId id="141168553" r:id="rId11"/>
    <p:sldId id="141168559" r:id="rId12"/>
    <p:sldId id="141168560" r:id="rId13"/>
    <p:sldId id="141168561" r:id="rId14"/>
    <p:sldId id="141168562" r:id="rId15"/>
    <p:sldId id="141168563" r:id="rId16"/>
    <p:sldId id="141168564" r:id="rId17"/>
    <p:sldId id="141168555" r:id="rId18"/>
    <p:sldId id="141168454" r:id="rId19"/>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view Corporate Overview" id="{E10F9FAC-50E1-5F4E-8405-D4593DCC3EEF}">
          <p14:sldIdLst>
            <p14:sldId id="141168545"/>
            <p14:sldId id="141168558"/>
            <p14:sldId id="141168550"/>
            <p14:sldId id="141168551"/>
            <p14:sldId id="141168552"/>
            <p14:sldId id="141168554"/>
            <p14:sldId id="141168553"/>
            <p14:sldId id="141168559"/>
            <p14:sldId id="141168560"/>
            <p14:sldId id="141168561"/>
            <p14:sldId id="141168562"/>
            <p14:sldId id="141168563"/>
            <p14:sldId id="141168564"/>
            <p14:sldId id="141168555"/>
            <p14:sldId id="141168454"/>
          </p14:sldIdLst>
        </p14:section>
        <p14:section name="PPM Solution Section" id="{D1C56402-07AA-B546-AD4C-E1BF3B1993B0}">
          <p14:sldIdLst/>
        </p14:section>
        <p14:section name="Product Portfolio Management" id="{356F351E-9DC2-2745-801D-8F1CAAEECDF2}">
          <p14:sldIdLst/>
        </p14:section>
        <p14:section name="Agile Solution Section" id="{793233D5-BEC5-414B-8D86-CA118F17A7B7}">
          <p14:sldIdLst/>
        </p14:section>
        <p14:section name="PSA Solution Section" id="{51217AE2-D57D-484C-869C-2CEA4D68A2E7}">
          <p14:sldIdLst/>
        </p14:section>
        <p14:section name="Value Stream Management" id="{33BC0807-5241-C244-B86D-8C811EBB8FF2}">
          <p14:sldIdLst/>
        </p14:section>
        <p14:section name="Customer Expansion" id="{8B797127-C729-E54C-BE0D-6AE5D20D4B74}">
          <p14:sldIdLst/>
        </p14:section>
        <p14:section name="Planview Validation Slides" id="{9E8D4CE8-E848-C24C-9B3B-8FC67A88618C}">
          <p14:sldIdLst/>
        </p14:section>
        <p14:section name="For Reference - Additional Product and Solution Marketectures" id="{B64A3146-35CE-154C-8D55-761DEECF935E}">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7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gie Sarmiento" initials="AS" lastIdx="14" clrIdx="6">
    <p:extLst>
      <p:ext uri="{19B8F6BF-5375-455C-9EA6-DF929625EA0E}">
        <p15:presenceInfo xmlns:p15="http://schemas.microsoft.com/office/powerpoint/2012/main" userId="Angie Sarmiento" providerId="None"/>
      </p:ext>
    </p:extLst>
  </p:cmAuthor>
  <p:cmAuthor id="1" name="Cameron van Orman" initials="CvO" lastIdx="1" clrIdx="0">
    <p:extLst>
      <p:ext uri="{19B8F6BF-5375-455C-9EA6-DF929625EA0E}">
        <p15:presenceInfo xmlns:p15="http://schemas.microsoft.com/office/powerpoint/2012/main" userId="S::cvanorman@planview.com::0f56d941-1e8a-494f-900d-c778c31a86c0" providerId="AD"/>
      </p:ext>
    </p:extLst>
  </p:cmAuthor>
  <p:cmAuthor id="2" name="Leslie Marcotte" initials="LM" lastIdx="10" clrIdx="1">
    <p:extLst>
      <p:ext uri="{19B8F6BF-5375-455C-9EA6-DF929625EA0E}">
        <p15:presenceInfo xmlns:p15="http://schemas.microsoft.com/office/powerpoint/2012/main" userId="S::lmarcotte@planview.com::8bed8c30-2d31-4c58-8c26-28bdb06ea10c" providerId="AD"/>
      </p:ext>
    </p:extLst>
  </p:cmAuthor>
  <p:cmAuthor id="3" name="Marcus Klein" initials="MK" lastIdx="10" clrIdx="2">
    <p:extLst>
      <p:ext uri="{19B8F6BF-5375-455C-9EA6-DF929625EA0E}">
        <p15:presenceInfo xmlns:p15="http://schemas.microsoft.com/office/powerpoint/2012/main" userId="S::mklein@planview.com::16a701e0-de35-4259-9b08-c6b399c9bc19" providerId="AD"/>
      </p:ext>
    </p:extLst>
  </p:cmAuthor>
  <p:cmAuthor id="4" name="Todd Rohs" initials="TR" lastIdx="1" clrIdx="3">
    <p:extLst>
      <p:ext uri="{19B8F6BF-5375-455C-9EA6-DF929625EA0E}">
        <p15:presenceInfo xmlns:p15="http://schemas.microsoft.com/office/powerpoint/2012/main" userId="Todd Rohs" providerId="None"/>
      </p:ext>
    </p:extLst>
  </p:cmAuthor>
  <p:cmAuthor id="5" name="Linda Roach" initials="LR" lastIdx="4" clrIdx="4">
    <p:extLst>
      <p:ext uri="{19B8F6BF-5375-455C-9EA6-DF929625EA0E}">
        <p15:presenceInfo xmlns:p15="http://schemas.microsoft.com/office/powerpoint/2012/main" userId="S::lroach@planview.com::22d31dcd-5e5d-4ef2-8d71-d70d9b72b3b1" providerId="AD"/>
      </p:ext>
    </p:extLst>
  </p:cmAuthor>
  <p:cmAuthor id="6" name="Brook Appelbaum" initials="BA" lastIdx="10" clrIdx="5">
    <p:extLst>
      <p:ext uri="{19B8F6BF-5375-455C-9EA6-DF929625EA0E}">
        <p15:presenceInfo xmlns:p15="http://schemas.microsoft.com/office/powerpoint/2012/main" userId="S::bappelbaum@planview.com::922647b5-93ef-444d-a161-ea6216186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51B"/>
    <a:srgbClr val="000000"/>
    <a:srgbClr val="D81E39"/>
    <a:srgbClr val="C31B33"/>
    <a:srgbClr val="D9D9D9"/>
    <a:srgbClr val="F2F2F2"/>
    <a:srgbClr val="BFBFBF"/>
    <a:srgbClr val="AA182C"/>
    <a:srgbClr val="1A1B2F"/>
    <a:srgbClr val="AFB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5"/>
    <p:restoredTop sz="74783" autoAdjust="0"/>
  </p:normalViewPr>
  <p:slideViewPr>
    <p:cSldViewPr snapToGrid="0">
      <p:cViewPr varScale="1">
        <p:scale>
          <a:sx n="138" d="100"/>
          <a:sy n="138" d="100"/>
        </p:scale>
        <p:origin x="1936" y="18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7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72567"/>
          </a:xfrm>
          <a:prstGeom prst="rect">
            <a:avLst/>
          </a:prstGeom>
        </p:spPr>
        <p:txBody>
          <a:bodyPr vert="horz" lIns="94947" tIns="47474" rIns="94947" bIns="47474" rtlCol="0"/>
          <a:lstStyle>
            <a:lvl1pPr algn="l">
              <a:defRPr sz="1200"/>
            </a:lvl1pPr>
          </a:lstStyle>
          <a:p>
            <a:endParaRPr lang="en-US">
              <a:latin typeface="Avenir LT Std 35 Light" panose="020B0402020203020204" pitchFamily="34" charset="0"/>
            </a:endParaRPr>
          </a:p>
        </p:txBody>
      </p:sp>
      <p:sp>
        <p:nvSpPr>
          <p:cNvPr id="3" name="Date Placeholder 2"/>
          <p:cNvSpPr>
            <a:spLocks noGrp="1"/>
          </p:cNvSpPr>
          <p:nvPr>
            <p:ph type="dt" sz="quarter" idx="1"/>
          </p:nvPr>
        </p:nvSpPr>
        <p:spPr>
          <a:xfrm>
            <a:off x="3970938" y="1"/>
            <a:ext cx="3037840" cy="472567"/>
          </a:xfrm>
          <a:prstGeom prst="rect">
            <a:avLst/>
          </a:prstGeom>
        </p:spPr>
        <p:txBody>
          <a:bodyPr vert="horz" lIns="94947" tIns="47474" rIns="94947" bIns="47474" rtlCol="0"/>
          <a:lstStyle>
            <a:lvl1pPr algn="r">
              <a:defRPr sz="1200"/>
            </a:lvl1pPr>
          </a:lstStyle>
          <a:p>
            <a:fld id="{DFBCF8BF-5D3D-4397-A572-61DA6417770B}" type="datetimeFigureOut">
              <a:rPr lang="en-US" smtClean="0">
                <a:latin typeface="Avenir LT Std 35 Light" panose="020B0402020203020204" pitchFamily="34" charset="0"/>
              </a:rPr>
              <a:t>7/7/23</a:t>
            </a:fld>
            <a:endParaRPr lang="en-US">
              <a:latin typeface="Avenir LT Std 35 Light" panose="020B0402020203020204" pitchFamily="34" charset="0"/>
            </a:endParaRPr>
          </a:p>
        </p:txBody>
      </p:sp>
      <p:sp>
        <p:nvSpPr>
          <p:cNvPr id="4" name="Footer Placeholder 3"/>
          <p:cNvSpPr>
            <a:spLocks noGrp="1"/>
          </p:cNvSpPr>
          <p:nvPr>
            <p:ph type="ftr" sz="quarter" idx="2"/>
          </p:nvPr>
        </p:nvSpPr>
        <p:spPr>
          <a:xfrm>
            <a:off x="0" y="8977134"/>
            <a:ext cx="3037840" cy="472567"/>
          </a:xfrm>
          <a:prstGeom prst="rect">
            <a:avLst/>
          </a:prstGeom>
        </p:spPr>
        <p:txBody>
          <a:bodyPr vert="horz" lIns="94947" tIns="47474" rIns="94947" bIns="47474" rtlCol="0" anchor="b"/>
          <a:lstStyle>
            <a:lvl1pPr algn="l">
              <a:defRPr sz="1200"/>
            </a:lvl1pPr>
          </a:lstStyle>
          <a:p>
            <a:endParaRPr lang="en-US">
              <a:latin typeface="Avenir LT Std 35 Light" panose="020B0402020203020204" pitchFamily="34" charset="0"/>
            </a:endParaRPr>
          </a:p>
        </p:txBody>
      </p:sp>
      <p:sp>
        <p:nvSpPr>
          <p:cNvPr id="5" name="Slide Number Placeholder 4"/>
          <p:cNvSpPr>
            <a:spLocks noGrp="1"/>
          </p:cNvSpPr>
          <p:nvPr>
            <p:ph type="sldNum" sz="quarter" idx="3"/>
          </p:nvPr>
        </p:nvSpPr>
        <p:spPr>
          <a:xfrm>
            <a:off x="3970938" y="8977134"/>
            <a:ext cx="3037840" cy="472567"/>
          </a:xfrm>
          <a:prstGeom prst="rect">
            <a:avLst/>
          </a:prstGeom>
        </p:spPr>
        <p:txBody>
          <a:bodyPr vert="horz" lIns="94947" tIns="47474" rIns="94947" bIns="47474" rtlCol="0" anchor="b"/>
          <a:lstStyle>
            <a:lvl1pPr algn="r">
              <a:defRPr sz="1200"/>
            </a:lvl1pPr>
          </a:lstStyle>
          <a:p>
            <a:fld id="{501B7F2A-8D28-41CD-94E5-ABA070EEC44B}" type="slidenum">
              <a:rPr lang="en-US" smtClean="0">
                <a:latin typeface="Avenir LT Std 35 Light" panose="020B0402020203020204" pitchFamily="34" charset="0"/>
              </a:rPr>
              <a:t>‹#›</a:t>
            </a:fld>
            <a:endParaRPr lang="en-US">
              <a:latin typeface="Avenir LT Std 35 Light" panose="020B0402020203020204" pitchFamily="34" charset="0"/>
            </a:endParaRPr>
          </a:p>
        </p:txBody>
      </p:sp>
    </p:spTree>
    <p:extLst>
      <p:ext uri="{BB962C8B-B14F-4D97-AF65-F5344CB8AC3E}">
        <p14:creationId xmlns:p14="http://schemas.microsoft.com/office/powerpoint/2010/main" val="267646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72567"/>
          </a:xfrm>
          <a:prstGeom prst="rect">
            <a:avLst/>
          </a:prstGeom>
        </p:spPr>
        <p:txBody>
          <a:bodyPr vert="horz" lIns="94947" tIns="47474" rIns="94947" bIns="47474" rtlCol="0"/>
          <a:lstStyle>
            <a:lvl1pPr algn="l">
              <a:defRPr sz="1200">
                <a:latin typeface="Avenir LT Std 35 Light" panose="020B0402020203020204" pitchFamily="34" charset="0"/>
              </a:defRPr>
            </a:lvl1pPr>
          </a:lstStyle>
          <a:p>
            <a:endParaRPr lang="en-US"/>
          </a:p>
        </p:txBody>
      </p:sp>
      <p:sp>
        <p:nvSpPr>
          <p:cNvPr id="3" name="Date Placeholder 2"/>
          <p:cNvSpPr>
            <a:spLocks noGrp="1"/>
          </p:cNvSpPr>
          <p:nvPr>
            <p:ph type="dt" idx="1"/>
          </p:nvPr>
        </p:nvSpPr>
        <p:spPr>
          <a:xfrm>
            <a:off x="3970938" y="1"/>
            <a:ext cx="3037840" cy="472567"/>
          </a:xfrm>
          <a:prstGeom prst="rect">
            <a:avLst/>
          </a:prstGeom>
        </p:spPr>
        <p:txBody>
          <a:bodyPr vert="horz" lIns="94947" tIns="47474" rIns="94947" bIns="47474" rtlCol="0"/>
          <a:lstStyle>
            <a:lvl1pPr algn="r">
              <a:defRPr sz="1200">
                <a:latin typeface="Avenir LT Std 35 Light" panose="020B0402020203020204" pitchFamily="34" charset="0"/>
              </a:defRPr>
            </a:lvl1pPr>
          </a:lstStyle>
          <a:p>
            <a:fld id="{D5D8F432-C364-4722-ABAC-92AED4F5101F}" type="datetimeFigureOut">
              <a:rPr lang="en-US" smtClean="0"/>
              <a:pPr/>
              <a:t>7/7/23</a:t>
            </a:fld>
            <a:endParaRPr lang="en-US"/>
          </a:p>
        </p:txBody>
      </p:sp>
      <p:sp>
        <p:nvSpPr>
          <p:cNvPr id="4" name="Slide Image Placeholder 3"/>
          <p:cNvSpPr>
            <a:spLocks noGrp="1" noRot="1" noChangeAspect="1"/>
          </p:cNvSpPr>
          <p:nvPr>
            <p:ph type="sldImg" idx="2"/>
          </p:nvPr>
        </p:nvSpPr>
        <p:spPr>
          <a:xfrm>
            <a:off x="355600" y="708025"/>
            <a:ext cx="6299200" cy="3544888"/>
          </a:xfrm>
          <a:prstGeom prst="rect">
            <a:avLst/>
          </a:prstGeom>
          <a:noFill/>
          <a:ln w="12700">
            <a:solidFill>
              <a:prstClr val="black"/>
            </a:solidFill>
          </a:ln>
        </p:spPr>
        <p:txBody>
          <a:bodyPr vert="horz" lIns="94947" tIns="47474" rIns="94947" bIns="47474" rtlCol="0" anchor="ctr"/>
          <a:lstStyle/>
          <a:p>
            <a:endParaRPr lang="en-US"/>
          </a:p>
        </p:txBody>
      </p:sp>
      <p:sp>
        <p:nvSpPr>
          <p:cNvPr id="5" name="Notes Placeholder 4"/>
          <p:cNvSpPr>
            <a:spLocks noGrp="1"/>
          </p:cNvSpPr>
          <p:nvPr>
            <p:ph type="body" sz="quarter" idx="3"/>
          </p:nvPr>
        </p:nvSpPr>
        <p:spPr>
          <a:xfrm>
            <a:off x="701041" y="4489387"/>
            <a:ext cx="5608320" cy="4253103"/>
          </a:xfrm>
          <a:prstGeom prst="rect">
            <a:avLst/>
          </a:prstGeom>
        </p:spPr>
        <p:txBody>
          <a:bodyPr vert="horz" lIns="94947" tIns="47474" rIns="94947" bIns="47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7134"/>
            <a:ext cx="3037840" cy="472567"/>
          </a:xfrm>
          <a:prstGeom prst="rect">
            <a:avLst/>
          </a:prstGeom>
        </p:spPr>
        <p:txBody>
          <a:bodyPr vert="horz" lIns="94947" tIns="47474" rIns="94947" bIns="47474" rtlCol="0" anchor="b"/>
          <a:lstStyle>
            <a:lvl1pPr algn="l">
              <a:defRPr sz="1200">
                <a:latin typeface="Avenir LT Std 35 Light" panose="020B0402020203020204" pitchFamily="34" charset="0"/>
              </a:defRPr>
            </a:lvl1pPr>
          </a:lstStyle>
          <a:p>
            <a:endParaRPr lang="en-US"/>
          </a:p>
        </p:txBody>
      </p:sp>
      <p:sp>
        <p:nvSpPr>
          <p:cNvPr id="7" name="Slide Number Placeholder 6"/>
          <p:cNvSpPr>
            <a:spLocks noGrp="1"/>
          </p:cNvSpPr>
          <p:nvPr>
            <p:ph type="sldNum" sz="quarter" idx="5"/>
          </p:nvPr>
        </p:nvSpPr>
        <p:spPr>
          <a:xfrm>
            <a:off x="3970938" y="8977134"/>
            <a:ext cx="3037840" cy="472567"/>
          </a:xfrm>
          <a:prstGeom prst="rect">
            <a:avLst/>
          </a:prstGeom>
        </p:spPr>
        <p:txBody>
          <a:bodyPr vert="horz" lIns="94947" tIns="47474" rIns="94947" bIns="47474" rtlCol="0" anchor="b"/>
          <a:lstStyle>
            <a:lvl1pPr algn="r">
              <a:defRPr sz="1200">
                <a:latin typeface="Avenir LT Std 35 Light" panose="020B0402020203020204" pitchFamily="34" charset="0"/>
              </a:defRPr>
            </a:lvl1pPr>
          </a:lstStyle>
          <a:p>
            <a:fld id="{986886CF-0318-48BF-9C01-65C452E6E03B}" type="slidenum">
              <a:rPr lang="en-US" smtClean="0"/>
              <a:pPr/>
              <a:t>‹#›</a:t>
            </a:fld>
            <a:endParaRPr lang="en-US"/>
          </a:p>
        </p:txBody>
      </p:sp>
    </p:spTree>
    <p:extLst>
      <p:ext uri="{BB962C8B-B14F-4D97-AF65-F5344CB8AC3E}">
        <p14:creationId xmlns:p14="http://schemas.microsoft.com/office/powerpoint/2010/main" val="1922986020"/>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Avenir LT Std 35 Light" panose="020B0402020203020204" pitchFamily="34" charset="0"/>
        <a:ea typeface="+mn-ea"/>
        <a:cs typeface="+mn-cs"/>
      </a:defRPr>
    </a:lvl1pPr>
    <a:lvl2pPr marL="457166" algn="l" defTabSz="914333" rtl="0" eaLnBrk="1" latinLnBrk="0" hangingPunct="1">
      <a:defRPr sz="1200" kern="1200">
        <a:solidFill>
          <a:schemeClr val="tx1"/>
        </a:solidFill>
        <a:latin typeface="Avenir LT Std 35 Light" panose="020B0402020203020204" pitchFamily="34" charset="0"/>
        <a:ea typeface="+mn-ea"/>
        <a:cs typeface="+mn-cs"/>
      </a:defRPr>
    </a:lvl2pPr>
    <a:lvl3pPr marL="914333" algn="l" defTabSz="914333" rtl="0" eaLnBrk="1" latinLnBrk="0" hangingPunct="1">
      <a:defRPr sz="1200" kern="1200">
        <a:solidFill>
          <a:schemeClr val="tx1"/>
        </a:solidFill>
        <a:latin typeface="Avenir LT Std 35 Light" panose="020B0402020203020204" pitchFamily="34" charset="0"/>
        <a:ea typeface="+mn-ea"/>
        <a:cs typeface="+mn-cs"/>
      </a:defRPr>
    </a:lvl3pPr>
    <a:lvl4pPr marL="1371498" algn="l" defTabSz="914333" rtl="0" eaLnBrk="1" latinLnBrk="0" hangingPunct="1">
      <a:defRPr sz="1200" kern="1200">
        <a:solidFill>
          <a:schemeClr val="tx1"/>
        </a:solidFill>
        <a:latin typeface="Avenir LT Std 35 Light" panose="020B0402020203020204" pitchFamily="34" charset="0"/>
        <a:ea typeface="+mn-ea"/>
        <a:cs typeface="+mn-cs"/>
      </a:defRPr>
    </a:lvl4pPr>
    <a:lvl5pPr marL="1828664" algn="l" defTabSz="914333" rtl="0" eaLnBrk="1" latinLnBrk="0" hangingPunct="1">
      <a:defRPr sz="1200" kern="1200">
        <a:solidFill>
          <a:schemeClr val="tx1"/>
        </a:solidFill>
        <a:latin typeface="Avenir LT Std 35 Light" panose="020B0402020203020204" pitchFamily="34" charset="0"/>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any non-PSA opportunities --- Use This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a:t>
            </a:fld>
            <a:endParaRPr lang="en-US"/>
          </a:p>
        </p:txBody>
      </p:sp>
    </p:spTree>
    <p:extLst>
      <p:ext uri="{BB962C8B-B14F-4D97-AF65-F5344CB8AC3E}">
        <p14:creationId xmlns:p14="http://schemas.microsoft.com/office/powerpoint/2010/main" val="151265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10</a:t>
            </a:fld>
            <a:endParaRPr lang="en-US"/>
          </a:p>
        </p:txBody>
      </p:sp>
    </p:spTree>
    <p:extLst>
      <p:ext uri="{BB962C8B-B14F-4D97-AF65-F5344CB8AC3E}">
        <p14:creationId xmlns:p14="http://schemas.microsoft.com/office/powerpoint/2010/main" val="366750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11</a:t>
            </a:fld>
            <a:endParaRPr lang="en-US"/>
          </a:p>
        </p:txBody>
      </p:sp>
    </p:spTree>
    <p:extLst>
      <p:ext uri="{BB962C8B-B14F-4D97-AF65-F5344CB8AC3E}">
        <p14:creationId xmlns:p14="http://schemas.microsoft.com/office/powerpoint/2010/main" val="221830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12</a:t>
            </a:fld>
            <a:endParaRPr lang="en-US"/>
          </a:p>
        </p:txBody>
      </p:sp>
    </p:spTree>
    <p:extLst>
      <p:ext uri="{BB962C8B-B14F-4D97-AF65-F5344CB8AC3E}">
        <p14:creationId xmlns:p14="http://schemas.microsoft.com/office/powerpoint/2010/main" val="376957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13</a:t>
            </a:fld>
            <a:endParaRPr lang="en-US"/>
          </a:p>
        </p:txBody>
      </p:sp>
    </p:spTree>
    <p:extLst>
      <p:ext uri="{BB962C8B-B14F-4D97-AF65-F5344CB8AC3E}">
        <p14:creationId xmlns:p14="http://schemas.microsoft.com/office/powerpoint/2010/main" val="376352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14</a:t>
            </a:fld>
            <a:endParaRPr lang="en-US"/>
          </a:p>
        </p:txBody>
      </p:sp>
    </p:spTree>
    <p:extLst>
      <p:ext uri="{BB962C8B-B14F-4D97-AF65-F5344CB8AC3E}">
        <p14:creationId xmlns:p14="http://schemas.microsoft.com/office/powerpoint/2010/main" val="318175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6886CF-0318-48BF-9C01-65C452E6E03B}" type="slidenum">
              <a:rPr lang="en-US" smtClean="0"/>
              <a:t>15</a:t>
            </a:fld>
            <a:endParaRPr lang="en-US"/>
          </a:p>
        </p:txBody>
      </p:sp>
    </p:spTree>
    <p:extLst>
      <p:ext uri="{BB962C8B-B14F-4D97-AF65-F5344CB8AC3E}">
        <p14:creationId xmlns:p14="http://schemas.microsoft.com/office/powerpoint/2010/main" val="401166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2</a:t>
            </a:fld>
            <a:endParaRPr lang="en-US"/>
          </a:p>
        </p:txBody>
      </p:sp>
    </p:spTree>
    <p:extLst>
      <p:ext uri="{BB962C8B-B14F-4D97-AF65-F5344CB8AC3E}">
        <p14:creationId xmlns:p14="http://schemas.microsoft.com/office/powerpoint/2010/main" val="911723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3</a:t>
            </a:fld>
            <a:endParaRPr lang="en-US"/>
          </a:p>
        </p:txBody>
      </p:sp>
    </p:spTree>
    <p:extLst>
      <p:ext uri="{BB962C8B-B14F-4D97-AF65-F5344CB8AC3E}">
        <p14:creationId xmlns:p14="http://schemas.microsoft.com/office/powerpoint/2010/main" val="309027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4</a:t>
            </a:fld>
            <a:endParaRPr lang="en-US"/>
          </a:p>
        </p:txBody>
      </p:sp>
    </p:spTree>
    <p:extLst>
      <p:ext uri="{BB962C8B-B14F-4D97-AF65-F5344CB8AC3E}">
        <p14:creationId xmlns:p14="http://schemas.microsoft.com/office/powerpoint/2010/main" val="361152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5</a:t>
            </a:fld>
            <a:endParaRPr lang="en-US"/>
          </a:p>
        </p:txBody>
      </p:sp>
    </p:spTree>
    <p:extLst>
      <p:ext uri="{BB962C8B-B14F-4D97-AF65-F5344CB8AC3E}">
        <p14:creationId xmlns:p14="http://schemas.microsoft.com/office/powerpoint/2010/main" val="343530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6</a:t>
            </a:fld>
            <a:endParaRPr lang="en-US"/>
          </a:p>
        </p:txBody>
      </p:sp>
    </p:spTree>
    <p:extLst>
      <p:ext uri="{BB962C8B-B14F-4D97-AF65-F5344CB8AC3E}">
        <p14:creationId xmlns:p14="http://schemas.microsoft.com/office/powerpoint/2010/main" val="186148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7</a:t>
            </a:fld>
            <a:endParaRPr lang="en-US"/>
          </a:p>
        </p:txBody>
      </p:sp>
    </p:spTree>
    <p:extLst>
      <p:ext uri="{BB962C8B-B14F-4D97-AF65-F5344CB8AC3E}">
        <p14:creationId xmlns:p14="http://schemas.microsoft.com/office/powerpoint/2010/main" val="279842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8</a:t>
            </a:fld>
            <a:endParaRPr lang="en-US"/>
          </a:p>
        </p:txBody>
      </p:sp>
    </p:spTree>
    <p:extLst>
      <p:ext uri="{BB962C8B-B14F-4D97-AF65-F5344CB8AC3E}">
        <p14:creationId xmlns:p14="http://schemas.microsoft.com/office/powerpoint/2010/main" val="97887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PSA Opportunities --- Use This Intro Slide for Intro</a:t>
            </a:r>
          </a:p>
        </p:txBody>
      </p:sp>
      <p:sp>
        <p:nvSpPr>
          <p:cNvPr id="4" name="Slide Number Placeholder 3"/>
          <p:cNvSpPr>
            <a:spLocks noGrp="1"/>
          </p:cNvSpPr>
          <p:nvPr>
            <p:ph type="sldNum" sz="quarter" idx="5"/>
          </p:nvPr>
        </p:nvSpPr>
        <p:spPr/>
        <p:txBody>
          <a:bodyPr/>
          <a:lstStyle/>
          <a:p>
            <a:fld id="{986886CF-0318-48BF-9C01-65C452E6E03B}" type="slidenum">
              <a:rPr lang="en-US" smtClean="0"/>
              <a:t>9</a:t>
            </a:fld>
            <a:endParaRPr lang="en-US"/>
          </a:p>
        </p:txBody>
      </p:sp>
    </p:spTree>
    <p:extLst>
      <p:ext uri="{BB962C8B-B14F-4D97-AF65-F5344CB8AC3E}">
        <p14:creationId xmlns:p14="http://schemas.microsoft.com/office/powerpoint/2010/main" val="2177654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FC4362-09E7-4044-A29B-44EA2F039D8F}"/>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p:nvPr>
        </p:nvSpPr>
        <p:spPr>
          <a:xfrm>
            <a:off x="457906" y="2085937"/>
            <a:ext cx="6173481" cy="553998"/>
          </a:xfrm>
        </p:spPr>
        <p:txBody>
          <a:bodyPr wrap="square" anchor="b">
            <a:spAutoFit/>
          </a:bodyPr>
          <a:lstStyle>
            <a:lvl1pPr algn="l">
              <a:lnSpc>
                <a:spcPct val="100000"/>
              </a:lnSpc>
              <a:defRPr sz="2400" b="1" cap="all" spc="0" baseline="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457907" y="2862078"/>
            <a:ext cx="6173479" cy="461665"/>
          </a:xfrm>
        </p:spPr>
        <p:txBody>
          <a:bodyPr wrap="square" anchor="b" anchorCtr="0">
            <a:spAutoFit/>
          </a:bodyPr>
          <a:lstStyle>
            <a:lvl1pPr marL="0" indent="0" algn="l">
              <a:buNone/>
              <a:defRPr sz="1800"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a:xfrm>
            <a:off x="457910" y="3581001"/>
            <a:ext cx="3827843" cy="400110"/>
          </a:xfrm>
        </p:spPr>
        <p:txBody>
          <a:bodyPr wrap="square">
            <a:spAutoFit/>
          </a:bodyPr>
          <a:lstStyle>
            <a:lvl1pPr marL="0" indent="0">
              <a:lnSpc>
                <a:spcPct val="100000"/>
              </a:lnSpc>
              <a:spcBef>
                <a:spcPts val="0"/>
              </a:spcBef>
              <a:spcAft>
                <a:spcPts val="0"/>
              </a:spcAft>
              <a:buNone/>
              <a:defRPr sz="1400" spc="0" baseline="0">
                <a:solidFill>
                  <a:schemeClr val="tx1"/>
                </a:solidFill>
              </a:defRPr>
            </a:lvl1pPr>
          </a:lstStyle>
          <a:p>
            <a:pPr lvl="0"/>
            <a:r>
              <a:rPr lang="en-US"/>
              <a:t>Presenter's Name</a:t>
            </a:r>
          </a:p>
        </p:txBody>
      </p:sp>
      <p:sp>
        <p:nvSpPr>
          <p:cNvPr id="11" name="TextBox 10">
            <a:extLst>
              <a:ext uri="{FF2B5EF4-FFF2-40B4-BE49-F238E27FC236}">
                <a16:creationId xmlns:a16="http://schemas.microsoft.com/office/drawing/2014/main" id="{76745C49-F064-4717-85DE-7C229A7EAB28}"/>
              </a:ext>
            </a:extLst>
          </p:cNvPr>
          <p:cNvSpPr txBox="1"/>
          <p:nvPr userDrawn="1"/>
        </p:nvSpPr>
        <p:spPr>
          <a:xfrm>
            <a:off x="94345" y="4869682"/>
            <a:ext cx="2204450" cy="184666"/>
          </a:xfrm>
          <a:prstGeom prst="rect">
            <a:avLst/>
          </a:prstGeom>
          <a:noFill/>
        </p:spPr>
        <p:txBody>
          <a:bodyPr wrap="none" rtlCol="0">
            <a:spAutoFit/>
          </a:bodyPr>
          <a:lstStyle/>
          <a:p>
            <a:r>
              <a:rPr lang="en-US" sz="600" spc="100" baseline="0">
                <a:solidFill>
                  <a:schemeClr val="bg1">
                    <a:lumMod val="50000"/>
                  </a:schemeClr>
                </a:solidFill>
              </a:rPr>
              <a:t>© 2023 PLANVIEW, INC.  //  CONFIDENTIAL</a:t>
            </a:r>
          </a:p>
        </p:txBody>
      </p:sp>
      <p:pic>
        <p:nvPicPr>
          <p:cNvPr id="7" name="Picture 6">
            <a:extLst>
              <a:ext uri="{FF2B5EF4-FFF2-40B4-BE49-F238E27FC236}">
                <a16:creationId xmlns:a16="http://schemas.microsoft.com/office/drawing/2014/main" id="{B502A7A4-C558-47EE-854C-179F08F5475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057" y="356068"/>
            <a:ext cx="1270965" cy="350513"/>
          </a:xfrm>
          <a:prstGeom prst="rect">
            <a:avLst/>
          </a:prstGeom>
        </p:spPr>
      </p:pic>
    </p:spTree>
    <p:extLst>
      <p:ext uri="{BB962C8B-B14F-4D97-AF65-F5344CB8AC3E}">
        <p14:creationId xmlns:p14="http://schemas.microsoft.com/office/powerpoint/2010/main" val="4137587514"/>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Alternate">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60F1395-682F-4AE2-A3A7-25B4ABE0CC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72000" y="0"/>
            <a:ext cx="4572000" cy="5143500"/>
          </a:xfrm>
          <a:prstGeom prst="rect">
            <a:avLst/>
          </a:prstGeom>
        </p:spPr>
      </p:pic>
      <p:sp>
        <p:nvSpPr>
          <p:cNvPr id="2" name="Title 1"/>
          <p:cNvSpPr>
            <a:spLocks noGrp="1"/>
          </p:cNvSpPr>
          <p:nvPr>
            <p:ph type="ctrTitle"/>
          </p:nvPr>
        </p:nvSpPr>
        <p:spPr>
          <a:xfrm>
            <a:off x="457907" y="1716605"/>
            <a:ext cx="3827846" cy="923330"/>
          </a:xfrm>
        </p:spPr>
        <p:txBody>
          <a:bodyPr wrap="square" anchor="b">
            <a:spAutoFit/>
          </a:bodyPr>
          <a:lstStyle>
            <a:lvl1pPr algn="l">
              <a:lnSpc>
                <a:spcPct val="100000"/>
              </a:lnSpc>
              <a:defRPr sz="2400" b="1" cap="all" spc="0" baseline="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457908" y="2862078"/>
            <a:ext cx="3827846" cy="461665"/>
          </a:xfrm>
        </p:spPr>
        <p:txBody>
          <a:bodyPr wrap="square" anchor="b" anchorCtr="0">
            <a:spAutoFit/>
          </a:bodyPr>
          <a:lstStyle>
            <a:lvl1pPr marL="0" indent="0" algn="l">
              <a:buNone/>
              <a:defRPr sz="1800"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a:xfrm>
            <a:off x="457910" y="3581001"/>
            <a:ext cx="3827843" cy="400110"/>
          </a:xfrm>
        </p:spPr>
        <p:txBody>
          <a:bodyPr wrap="square">
            <a:spAutoFit/>
          </a:bodyPr>
          <a:lstStyle>
            <a:lvl1pPr marL="0" indent="0">
              <a:lnSpc>
                <a:spcPct val="100000"/>
              </a:lnSpc>
              <a:spcBef>
                <a:spcPts val="0"/>
              </a:spcBef>
              <a:spcAft>
                <a:spcPts val="0"/>
              </a:spcAft>
              <a:buNone/>
              <a:defRPr sz="1400" spc="0" baseline="0">
                <a:solidFill>
                  <a:schemeClr val="tx1"/>
                </a:solidFill>
              </a:defRPr>
            </a:lvl1pPr>
          </a:lstStyle>
          <a:p>
            <a:pPr lvl="0"/>
            <a:r>
              <a:rPr lang="en-US"/>
              <a:t>Presenter's Name</a:t>
            </a:r>
          </a:p>
        </p:txBody>
      </p:sp>
      <p:pic>
        <p:nvPicPr>
          <p:cNvPr id="7" name="Picture 6">
            <a:extLst>
              <a:ext uri="{FF2B5EF4-FFF2-40B4-BE49-F238E27FC236}">
                <a16:creationId xmlns:a16="http://schemas.microsoft.com/office/drawing/2014/main" id="{B502A7A4-C558-47EE-854C-179F08F5475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52057" y="356068"/>
            <a:ext cx="1270965" cy="350513"/>
          </a:xfrm>
          <a:prstGeom prst="rect">
            <a:avLst/>
          </a:prstGeom>
        </p:spPr>
      </p:pic>
      <p:sp>
        <p:nvSpPr>
          <p:cNvPr id="10" name="TextBox 9">
            <a:extLst>
              <a:ext uri="{FF2B5EF4-FFF2-40B4-BE49-F238E27FC236}">
                <a16:creationId xmlns:a16="http://schemas.microsoft.com/office/drawing/2014/main" id="{62881575-0CE2-4655-8489-685F9C1E35F1}"/>
              </a:ext>
            </a:extLst>
          </p:cNvPr>
          <p:cNvSpPr txBox="1"/>
          <p:nvPr userDrawn="1"/>
        </p:nvSpPr>
        <p:spPr>
          <a:xfrm>
            <a:off x="94345" y="4869682"/>
            <a:ext cx="2204450" cy="184666"/>
          </a:xfrm>
          <a:prstGeom prst="rect">
            <a:avLst/>
          </a:prstGeom>
          <a:noFill/>
        </p:spPr>
        <p:txBody>
          <a:bodyPr wrap="none" rtlCol="0">
            <a:spAutoFit/>
          </a:bodyPr>
          <a:lstStyle/>
          <a:p>
            <a:r>
              <a:rPr lang="en-US" sz="600" spc="100" baseline="0">
                <a:solidFill>
                  <a:schemeClr val="bg1">
                    <a:lumMod val="50000"/>
                  </a:schemeClr>
                </a:solidFill>
              </a:rPr>
              <a:t>© 2023 PLANVIEW, INC.  //  CONFIDENTIAL</a:t>
            </a:r>
          </a:p>
        </p:txBody>
      </p:sp>
    </p:spTree>
    <p:extLst>
      <p:ext uri="{BB962C8B-B14F-4D97-AF65-F5344CB8AC3E}">
        <p14:creationId xmlns:p14="http://schemas.microsoft.com/office/powerpoint/2010/main" val="895697557"/>
      </p:ext>
    </p:extLst>
  </p:cSld>
  <p:clrMapOvr>
    <a:overrideClrMapping bg1="lt1" tx1="dk1" bg2="lt2" tx2="dk2" accent1="accent1" accent2="accent2" accent3="accent3" accent4="accent4" accent5="accent5" accent6="accent6" hlink="hlink" folHlink="folHlink"/>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1005840"/>
            <a:ext cx="8439912" cy="3813012"/>
          </a:xfrm>
        </p:spPr>
        <p:txBody>
          <a:bodyPr lIns="91440" tIns="91440" rIns="91440" bIns="91440"/>
          <a:lstStyle>
            <a:lvl1pPr>
              <a:lnSpc>
                <a:spcPct val="100000"/>
              </a:lnSpc>
              <a:spcBef>
                <a:spcPts val="600"/>
              </a:spcBef>
              <a:spcAft>
                <a:spcPts val="0"/>
              </a:spcAft>
              <a:buClr>
                <a:schemeClr val="tx1">
                  <a:lumMod val="75000"/>
                </a:schemeClr>
              </a:buClr>
              <a:defRPr spc="0">
                <a:solidFill>
                  <a:schemeClr val="tx1"/>
                </a:solidFill>
              </a:defRPr>
            </a:lvl1pPr>
            <a:lvl2pPr>
              <a:lnSpc>
                <a:spcPct val="100000"/>
              </a:lnSpc>
              <a:spcBef>
                <a:spcPts val="600"/>
              </a:spcBef>
              <a:spcAft>
                <a:spcPts val="0"/>
              </a:spcAft>
              <a:buClr>
                <a:schemeClr val="tx1">
                  <a:lumMod val="75000"/>
                </a:schemeClr>
              </a:buClr>
              <a:defRPr spc="0">
                <a:solidFill>
                  <a:schemeClr val="tx1"/>
                </a:solidFill>
              </a:defRPr>
            </a:lvl2pPr>
            <a:lvl3pPr>
              <a:lnSpc>
                <a:spcPct val="100000"/>
              </a:lnSpc>
              <a:spcBef>
                <a:spcPts val="600"/>
              </a:spcBef>
              <a:spcAft>
                <a:spcPts val="0"/>
              </a:spcAft>
              <a:buClr>
                <a:schemeClr val="tx1">
                  <a:lumMod val="75000"/>
                </a:schemeClr>
              </a:buClr>
              <a:defRPr sz="1800" spc="0">
                <a:solidFill>
                  <a:schemeClr val="tx1"/>
                </a:solidFill>
              </a:defRPr>
            </a:lvl3pPr>
            <a:lvl4pPr>
              <a:lnSpc>
                <a:spcPct val="100000"/>
              </a:lnSpc>
              <a:spcBef>
                <a:spcPts val="600"/>
              </a:spcBef>
              <a:spcAft>
                <a:spcPts val="0"/>
              </a:spcAft>
              <a:buClr>
                <a:schemeClr val="tx1">
                  <a:lumMod val="75000"/>
                </a:schemeClr>
              </a:buClr>
              <a:defRPr sz="1600" spc="0">
                <a:solidFill>
                  <a:schemeClr val="tx1"/>
                </a:solidFill>
              </a:defRPr>
            </a:lvl4pPr>
            <a:lvl5pPr>
              <a:lnSpc>
                <a:spcPct val="100000"/>
              </a:lnSpc>
              <a:spcBef>
                <a:spcPts val="600"/>
              </a:spcBef>
              <a:spcAft>
                <a:spcPts val="600"/>
              </a:spcAft>
              <a:buClr>
                <a:schemeClr val="tx1">
                  <a:lumMod val="75000"/>
                </a:schemeClr>
              </a:buClr>
              <a:defRPr sz="1400" spc="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338328" y="288036"/>
            <a:ext cx="8439912" cy="524637"/>
          </a:xfrm>
          <a:prstGeom prst="rect">
            <a:avLst/>
          </a:prstGeom>
        </p:spPr>
        <p:txBody>
          <a:bodyPr vert="horz" lIns="91440" tIns="91440" rIns="91440" bIns="91440" rtlCol="0" anchor="t" anchorCtr="0">
            <a:noAutofit/>
          </a:bodyPr>
          <a:lstStyle>
            <a:lvl1pPr>
              <a:defRPr sz="2800" spc="0">
                <a:solidFill>
                  <a:schemeClr val="tx1"/>
                </a:solidFill>
              </a:defRPr>
            </a:lvl1pPr>
          </a:lstStyle>
          <a:p>
            <a:r>
              <a:rPr lang="en-US"/>
              <a:t>Click to edit Master title style</a:t>
            </a:r>
          </a:p>
        </p:txBody>
      </p:sp>
      <p:pic>
        <p:nvPicPr>
          <p:cNvPr id="7" name="Picture 6">
            <a:extLst>
              <a:ext uri="{FF2B5EF4-FFF2-40B4-BE49-F238E27FC236}">
                <a16:creationId xmlns:a16="http://schemas.microsoft.com/office/drawing/2014/main" id="{DF0CC2E0-1D0F-43FA-B4B6-C7C8D07EA40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10" name="TextBox 9">
            <a:extLst>
              <a:ext uri="{FF2B5EF4-FFF2-40B4-BE49-F238E27FC236}">
                <a16:creationId xmlns:a16="http://schemas.microsoft.com/office/drawing/2014/main" id="{167474A7-48D9-468C-B20D-3BE0F893BFDA}"/>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22111631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5211"/>
          </a:xfrm>
        </p:spPr>
        <p:txBody>
          <a:bodyPr/>
          <a:lstStyle>
            <a:lvl1pPr>
              <a:defRPr sz="2800" kern="0" spc="0">
                <a:solidFill>
                  <a:schemeClr val="tx1"/>
                </a:solidFill>
                <a:latin typeface="+mj-lt"/>
              </a:defRPr>
            </a:lvl1pPr>
          </a:lstStyle>
          <a:p>
            <a:r>
              <a:rPr lang="en-US"/>
              <a:t>Click to edit Master title style</a:t>
            </a:r>
          </a:p>
        </p:txBody>
      </p:sp>
      <p:sp>
        <p:nvSpPr>
          <p:cNvPr id="3" name="Content Placeholder 2"/>
          <p:cNvSpPr>
            <a:spLocks noGrp="1"/>
          </p:cNvSpPr>
          <p:nvPr>
            <p:ph sz="half" idx="1"/>
          </p:nvPr>
        </p:nvSpPr>
        <p:spPr>
          <a:xfrm>
            <a:off x="338328" y="1005840"/>
            <a:ext cx="4114800" cy="3493803"/>
          </a:xfrm>
        </p:spPr>
        <p:txBody>
          <a:bodyPr>
            <a:normAutofit/>
          </a:bodyPr>
          <a:lstStyle>
            <a:lvl1pPr>
              <a:lnSpc>
                <a:spcPct val="100000"/>
              </a:lnSpc>
              <a:spcBef>
                <a:spcPts val="600"/>
              </a:spcBef>
              <a:spcAft>
                <a:spcPts val="0"/>
              </a:spcAft>
              <a:defRPr sz="2400" kern="0" spc="0">
                <a:solidFill>
                  <a:schemeClr val="tx1"/>
                </a:solidFill>
              </a:defRPr>
            </a:lvl1pPr>
            <a:lvl2pPr>
              <a:lnSpc>
                <a:spcPct val="100000"/>
              </a:lnSpc>
              <a:spcBef>
                <a:spcPts val="600"/>
              </a:spcBef>
              <a:spcAft>
                <a:spcPts val="0"/>
              </a:spcAft>
              <a:defRPr sz="2000" kern="0" spc="0">
                <a:solidFill>
                  <a:schemeClr val="tx1"/>
                </a:solidFill>
              </a:defRPr>
            </a:lvl2pPr>
            <a:lvl3pPr>
              <a:lnSpc>
                <a:spcPct val="100000"/>
              </a:lnSpc>
              <a:spcBef>
                <a:spcPts val="600"/>
              </a:spcBef>
              <a:spcAft>
                <a:spcPts val="0"/>
              </a:spcAft>
              <a:defRPr sz="1800" kern="0" spc="0">
                <a:solidFill>
                  <a:schemeClr val="tx1"/>
                </a:solidFill>
              </a:defRPr>
            </a:lvl3pPr>
            <a:lvl4pPr>
              <a:lnSpc>
                <a:spcPct val="100000"/>
              </a:lnSpc>
              <a:spcBef>
                <a:spcPts val="600"/>
              </a:spcBef>
              <a:spcAft>
                <a:spcPts val="0"/>
              </a:spcAft>
              <a:defRPr sz="1600" kern="0" spc="0">
                <a:solidFill>
                  <a:schemeClr val="tx1"/>
                </a:solidFill>
              </a:defRPr>
            </a:lvl4pPr>
            <a:lvl5pPr>
              <a:lnSpc>
                <a:spcPct val="100000"/>
              </a:lnSpc>
              <a:spcBef>
                <a:spcPts val="600"/>
              </a:spcBef>
              <a:spcAft>
                <a:spcPts val="0"/>
              </a:spcAft>
              <a:defRPr sz="1400" kern="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5200" y="1005840"/>
            <a:ext cx="4114800" cy="3493803"/>
          </a:xfrm>
        </p:spPr>
        <p:txBody>
          <a:bodyPr>
            <a:normAutofit/>
          </a:bodyPr>
          <a:lstStyle>
            <a:lvl1pPr>
              <a:lnSpc>
                <a:spcPct val="100000"/>
              </a:lnSpc>
              <a:spcBef>
                <a:spcPts val="600"/>
              </a:spcBef>
              <a:spcAft>
                <a:spcPts val="0"/>
              </a:spcAft>
              <a:defRPr sz="2400" kern="0" spc="0">
                <a:solidFill>
                  <a:schemeClr val="tx1"/>
                </a:solidFill>
              </a:defRPr>
            </a:lvl1pPr>
            <a:lvl2pPr>
              <a:lnSpc>
                <a:spcPct val="100000"/>
              </a:lnSpc>
              <a:spcBef>
                <a:spcPts val="600"/>
              </a:spcBef>
              <a:spcAft>
                <a:spcPts val="0"/>
              </a:spcAft>
              <a:defRPr sz="2000" kern="0" spc="0">
                <a:solidFill>
                  <a:schemeClr val="tx1"/>
                </a:solidFill>
              </a:defRPr>
            </a:lvl2pPr>
            <a:lvl3pPr>
              <a:lnSpc>
                <a:spcPct val="100000"/>
              </a:lnSpc>
              <a:spcBef>
                <a:spcPts val="600"/>
              </a:spcBef>
              <a:spcAft>
                <a:spcPts val="0"/>
              </a:spcAft>
              <a:defRPr sz="1800" kern="0" spc="0">
                <a:solidFill>
                  <a:schemeClr val="tx1"/>
                </a:solidFill>
              </a:defRPr>
            </a:lvl3pPr>
            <a:lvl4pPr>
              <a:lnSpc>
                <a:spcPct val="100000"/>
              </a:lnSpc>
              <a:spcBef>
                <a:spcPts val="600"/>
              </a:spcBef>
              <a:spcAft>
                <a:spcPts val="0"/>
              </a:spcAft>
              <a:defRPr sz="1600" kern="0" spc="0">
                <a:solidFill>
                  <a:schemeClr val="tx1"/>
                </a:solidFill>
              </a:defRPr>
            </a:lvl4pPr>
            <a:lvl5pPr>
              <a:lnSpc>
                <a:spcPct val="100000"/>
              </a:lnSpc>
              <a:spcBef>
                <a:spcPts val="600"/>
              </a:spcBef>
              <a:spcAft>
                <a:spcPts val="0"/>
              </a:spcAft>
              <a:defRPr sz="1400" kern="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86F1A2FF-13CF-4325-B312-9F7379284B9C}"/>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pic>
        <p:nvPicPr>
          <p:cNvPr id="7" name="Picture 6">
            <a:extLst>
              <a:ext uri="{FF2B5EF4-FFF2-40B4-BE49-F238E27FC236}">
                <a16:creationId xmlns:a16="http://schemas.microsoft.com/office/drawing/2014/main" id="{D51D5425-0635-40BE-B44F-6C576BB8AF0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Tree>
    <p:extLst>
      <p:ext uri="{BB962C8B-B14F-4D97-AF65-F5344CB8AC3E}">
        <p14:creationId xmlns:p14="http://schemas.microsoft.com/office/powerpoint/2010/main" val="426826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spc="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38328"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spc="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8328" y="1554480"/>
            <a:ext cx="4114800" cy="3346380"/>
          </a:xfrm>
        </p:spPr>
        <p:txBody>
          <a:bodyPr>
            <a:normAutofit/>
          </a:bodyPr>
          <a:lstStyle>
            <a:lvl1pPr>
              <a:lnSpc>
                <a:spcPct val="100000"/>
              </a:lnSpc>
              <a:spcBef>
                <a:spcPts val="600"/>
              </a:spcBef>
              <a:spcAft>
                <a:spcPts val="0"/>
              </a:spcAft>
              <a:defRPr sz="2400" spc="0">
                <a:solidFill>
                  <a:schemeClr val="tx1"/>
                </a:solidFill>
              </a:defRPr>
            </a:lvl1pPr>
            <a:lvl2pPr>
              <a:lnSpc>
                <a:spcPct val="100000"/>
              </a:lnSpc>
              <a:spcBef>
                <a:spcPts val="600"/>
              </a:spcBef>
              <a:spcAft>
                <a:spcPts val="0"/>
              </a:spcAft>
              <a:defRPr sz="2000" spc="0">
                <a:solidFill>
                  <a:schemeClr val="tx1"/>
                </a:solidFill>
              </a:defRPr>
            </a:lvl2pPr>
            <a:lvl3pPr>
              <a:lnSpc>
                <a:spcPct val="100000"/>
              </a:lnSpc>
              <a:spcBef>
                <a:spcPts val="600"/>
              </a:spcBef>
              <a:spcAft>
                <a:spcPts val="0"/>
              </a:spcAft>
              <a:defRPr sz="1800" spc="0">
                <a:solidFill>
                  <a:schemeClr val="tx1"/>
                </a:solidFill>
              </a:defRPr>
            </a:lvl3pPr>
            <a:lvl4pPr>
              <a:lnSpc>
                <a:spcPct val="100000"/>
              </a:lnSpc>
              <a:spcBef>
                <a:spcPts val="600"/>
              </a:spcBef>
              <a:spcAft>
                <a:spcPts val="0"/>
              </a:spcAft>
              <a:defRPr sz="1600" spc="0">
                <a:solidFill>
                  <a:schemeClr val="tx1"/>
                </a:solidFill>
              </a:defRPr>
            </a:lvl4pPr>
            <a:lvl5pPr>
              <a:lnSpc>
                <a:spcPct val="100000"/>
              </a:lnSpc>
              <a:spcBef>
                <a:spcPts val="600"/>
              </a:spcBef>
              <a:spcAft>
                <a:spcPts val="0"/>
              </a:spcAft>
              <a:defRPr sz="1600" spc="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90080"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spc="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0080" y="1554480"/>
            <a:ext cx="4114800" cy="3346380"/>
          </a:xfrm>
        </p:spPr>
        <p:txBody>
          <a:bodyPr>
            <a:normAutofit/>
          </a:bodyPr>
          <a:lstStyle>
            <a:lvl1pPr>
              <a:lnSpc>
                <a:spcPct val="100000"/>
              </a:lnSpc>
              <a:spcBef>
                <a:spcPts val="600"/>
              </a:spcBef>
              <a:spcAft>
                <a:spcPts val="0"/>
              </a:spcAft>
              <a:defRPr sz="2400" spc="0">
                <a:solidFill>
                  <a:schemeClr val="tx1"/>
                </a:solidFill>
              </a:defRPr>
            </a:lvl1pPr>
            <a:lvl2pPr>
              <a:lnSpc>
                <a:spcPct val="100000"/>
              </a:lnSpc>
              <a:spcBef>
                <a:spcPts val="600"/>
              </a:spcBef>
              <a:spcAft>
                <a:spcPts val="0"/>
              </a:spcAft>
              <a:defRPr sz="2000" spc="0">
                <a:solidFill>
                  <a:schemeClr val="tx1"/>
                </a:solidFill>
              </a:defRPr>
            </a:lvl2pPr>
            <a:lvl3pPr>
              <a:lnSpc>
                <a:spcPct val="100000"/>
              </a:lnSpc>
              <a:spcBef>
                <a:spcPts val="600"/>
              </a:spcBef>
              <a:spcAft>
                <a:spcPts val="0"/>
              </a:spcAft>
              <a:defRPr sz="1800" spc="0">
                <a:solidFill>
                  <a:schemeClr val="tx1"/>
                </a:solidFill>
              </a:defRPr>
            </a:lvl3pPr>
            <a:lvl4pPr>
              <a:lnSpc>
                <a:spcPct val="100000"/>
              </a:lnSpc>
              <a:spcBef>
                <a:spcPts val="600"/>
              </a:spcBef>
              <a:spcAft>
                <a:spcPts val="0"/>
              </a:spcAft>
              <a:defRPr sz="1600" spc="0">
                <a:solidFill>
                  <a:schemeClr val="tx1"/>
                </a:solidFill>
              </a:defRPr>
            </a:lvl4pPr>
            <a:lvl5pPr>
              <a:lnSpc>
                <a:spcPct val="100000"/>
              </a:lnSpc>
              <a:spcBef>
                <a:spcPts val="600"/>
              </a:spcBef>
              <a:spcAft>
                <a:spcPts val="0"/>
              </a:spcAft>
              <a:defRPr sz="1600" spc="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44933F77-C3F9-46F0-8C7C-968D926D6C3E}"/>
              </a:ext>
            </a:extLst>
          </p:cNvPr>
          <p:cNvSpPr txBox="1"/>
          <p:nvPr/>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2022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pic>
        <p:nvPicPr>
          <p:cNvPr id="9" name="Picture 8">
            <a:extLst>
              <a:ext uri="{FF2B5EF4-FFF2-40B4-BE49-F238E27FC236}">
                <a16:creationId xmlns:a16="http://schemas.microsoft.com/office/drawing/2014/main" id="{5D1C231F-AB32-40C9-AE13-0DF833031D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Tree>
    <p:extLst>
      <p:ext uri="{BB962C8B-B14F-4D97-AF65-F5344CB8AC3E}">
        <p14:creationId xmlns:p14="http://schemas.microsoft.com/office/powerpoint/2010/main" val="233540783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2A8F1-3C97-492D-B3EB-5E8137AE85A5}"/>
              </a:ext>
            </a:extLst>
          </p:cNvPr>
          <p:cNvSpPr/>
          <p:nvPr userDrawn="1"/>
        </p:nvSpPr>
        <p:spPr>
          <a:xfrm>
            <a:off x="0" y="0"/>
            <a:ext cx="319405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F98DB5-E6C7-41C7-A41A-11EDBE7B2313}"/>
              </a:ext>
            </a:extLst>
          </p:cNvPr>
          <p:cNvPicPr>
            <a:picLocks noChangeAspect="1"/>
          </p:cNvPicPr>
          <p:nvPr userDrawn="1"/>
        </p:nvPicPr>
        <p:blipFill>
          <a:blip r:embed="rId2"/>
          <a:stretch>
            <a:fillRect/>
          </a:stretch>
        </p:blipFill>
        <p:spPr>
          <a:xfrm>
            <a:off x="690" y="0"/>
            <a:ext cx="9144000" cy="5143500"/>
          </a:xfrm>
          <a:prstGeom prst="rect">
            <a:avLst/>
          </a:prstGeom>
        </p:spPr>
      </p:pic>
      <p:sp>
        <p:nvSpPr>
          <p:cNvPr id="12" name="TextBox 11">
            <a:extLst>
              <a:ext uri="{FF2B5EF4-FFF2-40B4-BE49-F238E27FC236}">
                <a16:creationId xmlns:a16="http://schemas.microsoft.com/office/drawing/2014/main" id="{377E6440-AD53-40A7-B2ED-BDC396C02035}"/>
              </a:ext>
            </a:extLst>
          </p:cNvPr>
          <p:cNvSpPr txBox="1"/>
          <p:nvPr userDrawn="1"/>
        </p:nvSpPr>
        <p:spPr>
          <a:xfrm>
            <a:off x="713543" y="2226343"/>
            <a:ext cx="1896285" cy="523220"/>
          </a:xfrm>
          <a:prstGeom prst="rect">
            <a:avLst/>
          </a:prstGeom>
          <a:noFill/>
        </p:spPr>
        <p:txBody>
          <a:bodyPr wrap="square" rtlCol="0">
            <a:spAutoFit/>
          </a:bodyPr>
          <a:lstStyle/>
          <a:p>
            <a:r>
              <a:rPr lang="en-US" sz="2800" b="1" cap="all" spc="0" baseline="0">
                <a:solidFill>
                  <a:schemeClr val="bg1"/>
                </a:solidFill>
                <a:latin typeface="+mj-lt"/>
              </a:rPr>
              <a:t>Agenda</a:t>
            </a:r>
          </a:p>
        </p:txBody>
      </p:sp>
      <p:sp>
        <p:nvSpPr>
          <p:cNvPr id="14" name="TextBox 13">
            <a:extLst>
              <a:ext uri="{FF2B5EF4-FFF2-40B4-BE49-F238E27FC236}">
                <a16:creationId xmlns:a16="http://schemas.microsoft.com/office/drawing/2014/main" id="{517AAB3A-39A8-4359-9426-270AE9B968E2}"/>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pic>
        <p:nvPicPr>
          <p:cNvPr id="15" name="Picture 14">
            <a:extLst>
              <a:ext uri="{FF2B5EF4-FFF2-40B4-BE49-F238E27FC236}">
                <a16:creationId xmlns:a16="http://schemas.microsoft.com/office/drawing/2014/main" id="{F1FB9FDB-84ED-4182-872C-A116F3AF83C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Tree>
    <p:extLst>
      <p:ext uri="{BB962C8B-B14F-4D97-AF65-F5344CB8AC3E}">
        <p14:creationId xmlns:p14="http://schemas.microsoft.com/office/powerpoint/2010/main" val="55185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2ED9BC-E248-4955-A50E-F1302F3541A4}"/>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solidFill>
                <a:schemeClr val="tx1"/>
              </a:solidFill>
            </a:endParaRPr>
          </a:p>
        </p:txBody>
      </p:sp>
      <p:pic>
        <p:nvPicPr>
          <p:cNvPr id="6" name="Picture 5" descr="A picture containing outdoor object&#10;&#10;Description automatically generated">
            <a:extLst>
              <a:ext uri="{FF2B5EF4-FFF2-40B4-BE49-F238E27FC236}">
                <a16:creationId xmlns:a16="http://schemas.microsoft.com/office/drawing/2014/main" id="{C92D38CB-A251-4242-B19C-FAEA57F1643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57907" y="1716605"/>
            <a:ext cx="3827846" cy="923330"/>
          </a:xfrm>
        </p:spPr>
        <p:txBody>
          <a:bodyPr wrap="square" anchor="b">
            <a:spAutoFit/>
          </a:bodyPr>
          <a:lstStyle>
            <a:lvl1pPr algn="l">
              <a:lnSpc>
                <a:spcPct val="100000"/>
              </a:lnSpc>
              <a:defRPr sz="2400" b="1" cap="all" spc="0" baseline="0">
                <a:solidFill>
                  <a:schemeClr val="tx1"/>
                </a:solidFill>
                <a:latin typeface="+mj-lt"/>
              </a:defRPr>
            </a:lvl1pPr>
          </a:lstStyle>
          <a:p>
            <a:r>
              <a:rPr lang="en-US"/>
              <a:t>Click to edit Master title style</a:t>
            </a:r>
          </a:p>
        </p:txBody>
      </p:sp>
      <p:sp>
        <p:nvSpPr>
          <p:cNvPr id="3" name="Subtitle 2"/>
          <p:cNvSpPr>
            <a:spLocks noGrp="1"/>
          </p:cNvSpPr>
          <p:nvPr>
            <p:ph type="subTitle" idx="1"/>
          </p:nvPr>
        </p:nvSpPr>
        <p:spPr>
          <a:xfrm>
            <a:off x="457908" y="2862078"/>
            <a:ext cx="3827846" cy="461665"/>
          </a:xfrm>
        </p:spPr>
        <p:txBody>
          <a:bodyPr wrap="square" anchor="b" anchorCtr="0">
            <a:spAutoFit/>
          </a:bodyPr>
          <a:lstStyle>
            <a:lvl1pPr marL="0" indent="0" algn="l">
              <a:buNone/>
              <a:defRPr sz="1800" spc="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5B73A5F2-9C4A-454B-81F4-9A4ABAA7F69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10" name="TextBox 9">
            <a:extLst>
              <a:ext uri="{FF2B5EF4-FFF2-40B4-BE49-F238E27FC236}">
                <a16:creationId xmlns:a16="http://schemas.microsoft.com/office/drawing/2014/main" id="{1091F2C8-F455-4CEB-A37F-7D07D430C7BA}"/>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2580277712"/>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spc="0" baseline="0">
                <a:solidFill>
                  <a:schemeClr val="tx1"/>
                </a:solidFill>
              </a:defRPr>
            </a:lvl1pPr>
          </a:lstStyle>
          <a:p>
            <a:r>
              <a:rPr lang="en-US"/>
              <a:t>Click to edit Master title style</a:t>
            </a:r>
          </a:p>
        </p:txBody>
      </p:sp>
      <p:pic>
        <p:nvPicPr>
          <p:cNvPr id="6" name="Picture 5">
            <a:extLst>
              <a:ext uri="{FF2B5EF4-FFF2-40B4-BE49-F238E27FC236}">
                <a16:creationId xmlns:a16="http://schemas.microsoft.com/office/drawing/2014/main" id="{DAC58FC4-979D-41D6-8E48-997E9CFF02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7" name="TextBox 6">
            <a:extLst>
              <a:ext uri="{FF2B5EF4-FFF2-40B4-BE49-F238E27FC236}">
                <a16:creationId xmlns:a16="http://schemas.microsoft.com/office/drawing/2014/main" id="{B0EA33DD-2ECE-45F5-BE15-DA04299D4AA9}"/>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285661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06BCC-1E9F-4AAF-BC83-8BB0010B1D5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770296" y="4726929"/>
            <a:ext cx="1130624" cy="311809"/>
          </a:xfrm>
          <a:prstGeom prst="rect">
            <a:avLst/>
          </a:prstGeom>
        </p:spPr>
      </p:pic>
      <p:sp>
        <p:nvSpPr>
          <p:cNvPr id="5" name="TextBox 4">
            <a:extLst>
              <a:ext uri="{FF2B5EF4-FFF2-40B4-BE49-F238E27FC236}">
                <a16:creationId xmlns:a16="http://schemas.microsoft.com/office/drawing/2014/main" id="{A94B7B3F-670B-4387-9823-CDFF7CB1F323}"/>
              </a:ext>
            </a:extLst>
          </p:cNvPr>
          <p:cNvSpPr txBox="1"/>
          <p:nvPr userDrawn="1"/>
        </p:nvSpPr>
        <p:spPr>
          <a:xfrm>
            <a:off x="94345" y="4869682"/>
            <a:ext cx="2574744" cy="184666"/>
          </a:xfrm>
          <a:prstGeom prst="rect">
            <a:avLst/>
          </a:prstGeom>
          <a:noFill/>
        </p:spPr>
        <p:txBody>
          <a:bodyPr wrap="none" rtlCol="0">
            <a:spAutoFit/>
          </a:bodyPr>
          <a:lstStyle/>
          <a:p>
            <a:r>
              <a:rPr lang="en-US" sz="600" spc="100" baseline="0">
                <a:solidFill>
                  <a:schemeClr val="bg1">
                    <a:lumMod val="50000"/>
                  </a:schemeClr>
                </a:solidFill>
              </a:rPr>
              <a:t>© 2023 PLANVIEW, INC.  //  CONFIDENTIAL  //  </a:t>
            </a:r>
            <a:fld id="{76BA2F34-BB44-4E0A-B2F1-0EA6499A13DF}" type="slidenum">
              <a:rPr lang="en-US" sz="600" spc="100" baseline="0" smtClean="0">
                <a:solidFill>
                  <a:schemeClr val="bg1">
                    <a:lumMod val="50000"/>
                  </a:schemeClr>
                </a:solidFill>
              </a:rPr>
              <a:pPr/>
              <a:t>‹#›</a:t>
            </a:fld>
            <a:r>
              <a:rPr lang="en-US" sz="600" spc="100" baseline="0">
                <a:solidFill>
                  <a:schemeClr val="bg1">
                    <a:lumMod val="50000"/>
                  </a:schemeClr>
                </a:solidFill>
              </a:rPr>
              <a:t> </a:t>
            </a:r>
          </a:p>
        </p:txBody>
      </p:sp>
    </p:spTree>
    <p:extLst>
      <p:ext uri="{BB962C8B-B14F-4D97-AF65-F5344CB8AC3E}">
        <p14:creationId xmlns:p14="http://schemas.microsoft.com/office/powerpoint/2010/main" val="8535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88036"/>
            <a:ext cx="8439912" cy="543154"/>
          </a:xfrm>
          <a:prstGeom prst="rect">
            <a:avLst/>
          </a:prstGeom>
        </p:spPr>
        <p:txBody>
          <a:bodyPr vert="horz" lIns="91440" tIns="91440" rIns="91440" bIns="91440" rtlCol="0" anchor="t" anchorCtr="0">
            <a:noAutofit/>
          </a:bodyPr>
          <a:lstStyle/>
          <a:p>
            <a:r>
              <a:rPr lang="en-US"/>
              <a:t>Click to edit Master title style</a:t>
            </a:r>
          </a:p>
        </p:txBody>
      </p:sp>
      <p:sp>
        <p:nvSpPr>
          <p:cNvPr id="3" name="Text Placeholder 2"/>
          <p:cNvSpPr>
            <a:spLocks noGrp="1"/>
          </p:cNvSpPr>
          <p:nvPr>
            <p:ph type="body" idx="1"/>
          </p:nvPr>
        </p:nvSpPr>
        <p:spPr>
          <a:xfrm>
            <a:off x="338328" y="1005840"/>
            <a:ext cx="8439912" cy="3143707"/>
          </a:xfrm>
          <a:prstGeom prst="rect">
            <a:avLst/>
          </a:prstGeom>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31405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Lst>
  <p:hf hdr="0" dt="0"/>
  <p:txStyles>
    <p:titleStyle>
      <a:lvl1pPr algn="ctr" defTabSz="914400" rtl="0" eaLnBrk="1" latinLnBrk="0" hangingPunct="1">
        <a:lnSpc>
          <a:spcPts val="2800"/>
        </a:lnSpc>
        <a:spcBef>
          <a:spcPct val="0"/>
        </a:spcBef>
        <a:buNone/>
        <a:defRPr sz="3200" kern="1200" spc="-5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241B2F"/>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241B2F"/>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241B2F"/>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241B2F"/>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241B2F"/>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success.planview.com/Planview_PPM_Pro/150_PPM_Pro_Administrator_Documentation/070_Setting_Up_Entities/Projects/010_Creating_Categories_for_Projec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57905" y="917786"/>
            <a:ext cx="6173481" cy="1846659"/>
          </a:xfrm>
        </p:spPr>
        <p:txBody>
          <a:bodyPr/>
          <a:lstStyle/>
          <a:p>
            <a:r>
              <a:rPr lang="en-US" sz="3600" b="0" i="0" u="none" strike="noStrike" dirty="0">
                <a:solidFill>
                  <a:srgbClr val="39394D"/>
                </a:solidFill>
                <a:effectLst/>
                <a:latin typeface="Arial" panose="020B0604020202020204" pitchFamily="34" charset="0"/>
              </a:rPr>
              <a:t>Maximizing Value with PPM </a:t>
            </a:r>
            <a:r>
              <a:rPr lang="en-US" sz="3600" b="0" i="0" u="none" strike="noStrike" dirty="0" err="1">
                <a:solidFill>
                  <a:srgbClr val="39394D"/>
                </a:solidFill>
                <a:effectLst/>
                <a:latin typeface="Arial" panose="020B0604020202020204" pitchFamily="34" charset="0"/>
              </a:rPr>
              <a:t>Pro:PPMPro</a:t>
            </a:r>
            <a:r>
              <a:rPr lang="en-US" sz="3600" b="0" i="0" u="none" strike="noStrike" dirty="0">
                <a:solidFill>
                  <a:srgbClr val="39394D"/>
                </a:solidFill>
                <a:effectLst/>
                <a:latin typeface="Arial" panose="020B0604020202020204" pitchFamily="34" charset="0"/>
              </a:rPr>
              <a:t> to </a:t>
            </a:r>
            <a:r>
              <a:rPr lang="en-US" sz="3600" b="0" i="0" u="none" strike="noStrike" dirty="0" err="1">
                <a:solidFill>
                  <a:srgbClr val="39394D"/>
                </a:solidFill>
                <a:effectLst/>
                <a:latin typeface="Arial" panose="020B0604020202020204" pitchFamily="34" charset="0"/>
              </a:rPr>
              <a:t>AGileplace</a:t>
            </a:r>
            <a:endParaRPr lang="en-US" sz="3600" dirty="0"/>
          </a:p>
        </p:txBody>
      </p:sp>
      <p:sp>
        <p:nvSpPr>
          <p:cNvPr id="2" name="Subtitle 1">
            <a:extLst>
              <a:ext uri="{FF2B5EF4-FFF2-40B4-BE49-F238E27FC236}">
                <a16:creationId xmlns:a16="http://schemas.microsoft.com/office/drawing/2014/main" id="{8D156B55-A1E7-4A58-9415-297DC9289EF5}"/>
              </a:ext>
            </a:extLst>
          </p:cNvPr>
          <p:cNvSpPr>
            <a:spLocks noGrp="1"/>
          </p:cNvSpPr>
          <p:nvPr>
            <p:ph type="subTitle" idx="1"/>
          </p:nvPr>
        </p:nvSpPr>
        <p:spPr/>
        <p:txBody>
          <a:bodyPr/>
          <a:lstStyle/>
          <a:p>
            <a:r>
              <a:rPr lang="en-US" dirty="0"/>
              <a:t>Rob </a:t>
            </a:r>
            <a:r>
              <a:rPr lang="en-US" dirty="0" err="1"/>
              <a:t>Gatch</a:t>
            </a:r>
            <a:r>
              <a:rPr lang="en-US" dirty="0"/>
              <a:t>, Senior Engagement Manager</a:t>
            </a:r>
          </a:p>
        </p:txBody>
      </p:sp>
    </p:spTree>
    <p:extLst>
      <p:ext uri="{BB962C8B-B14F-4D97-AF65-F5344CB8AC3E}">
        <p14:creationId xmlns:p14="http://schemas.microsoft.com/office/powerpoint/2010/main" val="370764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386173" y="721242"/>
            <a:ext cx="7388236" cy="461665"/>
          </a:xfrm>
        </p:spPr>
        <p:txBody>
          <a:bodyPr/>
          <a:lstStyle/>
          <a:p>
            <a:r>
              <a:rPr lang="en-US" sz="1800" b="1" dirty="0"/>
              <a:t>Map Fields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127484" y="1526327"/>
            <a:ext cx="8312017" cy="2090846"/>
          </a:xfrm>
        </p:spPr>
        <p:txBody>
          <a:bodyPr/>
          <a:lstStyle/>
          <a:p>
            <a:pPr marL="285750" indent="-285750">
              <a:buFont typeface="Arial" panose="020B0604020202020204" pitchFamily="34" charset="0"/>
              <a:buChar char="•"/>
            </a:pPr>
            <a:r>
              <a:rPr lang="en-US" sz="1400" dirty="0"/>
              <a:t>Add </a:t>
            </a:r>
            <a:r>
              <a:rPr lang="en-US" sz="1400" dirty="0" err="1"/>
              <a:t>PPMPro</a:t>
            </a:r>
            <a:r>
              <a:rPr lang="en-US" sz="1400" dirty="0"/>
              <a:t> Standard LK and user defined fields to your details page of your project, task or log.</a:t>
            </a:r>
          </a:p>
          <a:p>
            <a:pPr marL="285750" indent="-285750">
              <a:buFont typeface="Arial" panose="020B0604020202020204" pitchFamily="34" charset="0"/>
              <a:buChar char="•"/>
            </a:pPr>
            <a:r>
              <a:rPr lang="en-US" sz="1400" dirty="0"/>
              <a:t>Certain fields will be “auto mapped” by </a:t>
            </a:r>
            <a:r>
              <a:rPr lang="en-US" sz="1400" dirty="0" err="1"/>
              <a:t>PPMPro</a:t>
            </a:r>
            <a:endParaRPr lang="en-US" sz="1400" dirty="0"/>
          </a:p>
          <a:p>
            <a:pPr marL="285750" indent="-285750">
              <a:buFont typeface="Arial" panose="020B0604020202020204" pitchFamily="34" charset="0"/>
              <a:buChar char="•"/>
            </a:pPr>
            <a:r>
              <a:rPr lang="en-US" sz="1400" dirty="0" err="1"/>
              <a:t>PPMPro</a:t>
            </a:r>
            <a:r>
              <a:rPr lang="en-US" sz="1400" dirty="0"/>
              <a:t> fields are mappable to AP fields of the same date type. Some common fields are:</a:t>
            </a:r>
          </a:p>
          <a:p>
            <a:pPr marL="800100" lvl="1" indent="-342900">
              <a:buFont typeface="+mj-lt"/>
              <a:buAutoNum type="arabicPeriod"/>
            </a:pPr>
            <a:r>
              <a:rPr lang="en-US" sz="1200" dirty="0"/>
              <a:t>PPM Pro String field such as "Problem Description" mapped to the </a:t>
            </a:r>
            <a:r>
              <a:rPr lang="en-US" sz="1200" dirty="0" err="1"/>
              <a:t>AgilePlace</a:t>
            </a:r>
            <a:r>
              <a:rPr lang="en-US" sz="1200" dirty="0"/>
              <a:t> "Description" field</a:t>
            </a:r>
          </a:p>
          <a:p>
            <a:pPr marL="800100" lvl="1" indent="-342900">
              <a:buFont typeface="+mj-lt"/>
              <a:buAutoNum type="arabicPeriod"/>
            </a:pPr>
            <a:r>
              <a:rPr lang="en-US" sz="1200" dirty="0"/>
              <a:t>PPM Pro standard Date field "Start Date" mapped to the </a:t>
            </a:r>
            <a:r>
              <a:rPr lang="en-US" sz="1200" dirty="0" err="1"/>
              <a:t>AgilePlace</a:t>
            </a:r>
            <a:r>
              <a:rPr lang="en-US" sz="1200" dirty="0"/>
              <a:t> "Planned Start Date" field</a:t>
            </a:r>
          </a:p>
          <a:p>
            <a:pPr marL="800100" lvl="1" indent="-342900">
              <a:buFont typeface="+mj-lt"/>
              <a:buAutoNum type="arabicPeriod"/>
            </a:pPr>
            <a:r>
              <a:rPr lang="en-US" sz="1100" dirty="0"/>
              <a:t>PPM Pro standard Date field "Target Date" mapped to the </a:t>
            </a:r>
            <a:r>
              <a:rPr lang="en-US" sz="1100" dirty="0" err="1"/>
              <a:t>AgilePlace</a:t>
            </a:r>
            <a:r>
              <a:rPr lang="en-US" sz="1100" dirty="0"/>
              <a:t> "Planned Finish Date" field</a:t>
            </a:r>
          </a:p>
          <a:p>
            <a:pPr marL="800100" lvl="1" indent="-342900">
              <a:buFont typeface="+mj-lt"/>
              <a:buAutoNum type="arabicPeriod"/>
            </a:pPr>
            <a:r>
              <a:rPr lang="en-US" sz="1100" dirty="0"/>
              <a:t>PPM Pro standard Date field "Complete Date" (or "Completion Date") mapped to the </a:t>
            </a:r>
            <a:r>
              <a:rPr lang="en-US" sz="1100" dirty="0" err="1"/>
              <a:t>AgilePlace</a:t>
            </a:r>
            <a:r>
              <a:rPr lang="en-US" sz="1100" dirty="0"/>
              <a:t> "Actual Finish Date" field</a:t>
            </a:r>
            <a:endParaRPr lang="en-US" sz="1200" dirty="0"/>
          </a:p>
          <a:p>
            <a:pPr marL="800100" lvl="1" indent="-342900">
              <a:buFont typeface="+mj-lt"/>
              <a:buAutoNum type="arabicPeriod"/>
            </a:pPr>
            <a:endParaRPr lang="en-US" sz="1600" dirty="0"/>
          </a:p>
          <a:p>
            <a:endParaRPr lang="en-US" sz="1600" dirty="0"/>
          </a:p>
        </p:txBody>
      </p:sp>
      <p:pic>
        <p:nvPicPr>
          <p:cNvPr id="4" name="Picture 3">
            <a:extLst>
              <a:ext uri="{FF2B5EF4-FFF2-40B4-BE49-F238E27FC236}">
                <a16:creationId xmlns:a16="http://schemas.microsoft.com/office/drawing/2014/main" id="{E3081E51-7BC7-089C-42B5-2E7989B89474}"/>
              </a:ext>
            </a:extLst>
          </p:cNvPr>
          <p:cNvPicPr>
            <a:picLocks noChangeAspect="1"/>
          </p:cNvPicPr>
          <p:nvPr/>
        </p:nvPicPr>
        <p:blipFill>
          <a:blip r:embed="rId3"/>
          <a:stretch>
            <a:fillRect/>
          </a:stretch>
        </p:blipFill>
        <p:spPr>
          <a:xfrm>
            <a:off x="386173" y="2953718"/>
            <a:ext cx="4836477" cy="1640946"/>
          </a:xfrm>
          <a:prstGeom prst="rect">
            <a:avLst/>
          </a:prstGeom>
        </p:spPr>
      </p:pic>
    </p:spTree>
    <p:extLst>
      <p:ext uri="{BB962C8B-B14F-4D97-AF65-F5344CB8AC3E}">
        <p14:creationId xmlns:p14="http://schemas.microsoft.com/office/powerpoint/2010/main" val="327807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386173" y="721242"/>
            <a:ext cx="7388236" cy="461665"/>
          </a:xfrm>
        </p:spPr>
        <p:txBody>
          <a:bodyPr/>
          <a:lstStyle/>
          <a:p>
            <a:r>
              <a:rPr lang="en-US" sz="1800" b="1" dirty="0"/>
              <a:t>Identify/Create </a:t>
            </a:r>
            <a:r>
              <a:rPr lang="en-US" sz="1800" b="1" dirty="0" err="1"/>
              <a:t>ppmpro</a:t>
            </a:r>
            <a:r>
              <a:rPr lang="en-US" sz="1800" b="1" dirty="0"/>
              <a:t> project template</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15991" y="1202144"/>
            <a:ext cx="8312017" cy="2739211"/>
          </a:xfrm>
        </p:spPr>
        <p:txBody>
          <a:bodyPr/>
          <a:lstStyle/>
          <a:p>
            <a:r>
              <a:rPr lang="en-US" sz="1400" dirty="0"/>
              <a:t>If you plan to support work creation or creating a PPM Pro project from within </a:t>
            </a:r>
            <a:r>
              <a:rPr lang="en-US" sz="1400" dirty="0" err="1"/>
              <a:t>AgilePlace</a:t>
            </a:r>
            <a:r>
              <a:rPr lang="en-US" sz="1400" dirty="0"/>
              <a:t>, you'll need to have at least one project template. You can create a PPM Pro project template for the integration just as you would any other template: the template should define the project elements, such as sections, tasks, project logs/issues, and so on, that are the foundation for any instantiated projects. And don't forget to enable the "Can Be Template" property usually located in the Settings section.</a:t>
            </a:r>
          </a:p>
          <a:p>
            <a:endParaRPr lang="en-US" sz="1600" dirty="0"/>
          </a:p>
          <a:p>
            <a:r>
              <a:rPr lang="en-US" sz="1400" dirty="0"/>
              <a:t>You'll need to go into PPM Pro and get the ID of the project template you want to use when creating projects from </a:t>
            </a:r>
            <a:r>
              <a:rPr lang="en-US" sz="1400" dirty="0" err="1"/>
              <a:t>AgilePlace</a:t>
            </a:r>
            <a:r>
              <a:rPr lang="en-US" sz="1400" dirty="0"/>
              <a:t>. You can find the project ID either by opening the project template and copying the ID from the Details section, or selecting the project in the Projects list and using the ID inspector (from the Help menu, choose Developer Tools &gt;  ID Inspector to display a nameless modal). Click the project in the grid, and the ID will appear in the modal. Copy the ID to your clipboard.</a:t>
            </a:r>
          </a:p>
        </p:txBody>
      </p:sp>
    </p:spTree>
    <p:extLst>
      <p:ext uri="{BB962C8B-B14F-4D97-AF65-F5344CB8AC3E}">
        <p14:creationId xmlns:p14="http://schemas.microsoft.com/office/powerpoint/2010/main" val="273004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386173" y="721242"/>
            <a:ext cx="7388236" cy="461665"/>
          </a:xfrm>
        </p:spPr>
        <p:txBody>
          <a:bodyPr/>
          <a:lstStyle/>
          <a:p>
            <a:r>
              <a:rPr lang="en-US" sz="1800" b="1" dirty="0"/>
              <a:t>Configure AP board/enable work creation</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314391" y="1182907"/>
            <a:ext cx="8312017" cy="3431709"/>
          </a:xfrm>
        </p:spPr>
        <p:txBody>
          <a:bodyPr/>
          <a:lstStyle/>
          <a:p>
            <a:r>
              <a:rPr lang="en-US" sz="1400" dirty="0"/>
              <a:t>To enable work creation, you'll create a relationship between an </a:t>
            </a:r>
            <a:r>
              <a:rPr lang="en-US" sz="1400" dirty="0" err="1"/>
              <a:t>AgilePlace</a:t>
            </a:r>
            <a:r>
              <a:rPr lang="en-US" sz="1400" dirty="0"/>
              <a:t> lane, a supported card type, and a PPM Pro project template.</a:t>
            </a:r>
          </a:p>
          <a:p>
            <a:pPr>
              <a:buFont typeface="+mj-lt"/>
              <a:buAutoNum type="arabicPeriod"/>
            </a:pPr>
            <a:r>
              <a:rPr lang="en-US" sz="1400" dirty="0"/>
              <a:t>Select an included card type (the same card type defined in the project template category in PPM Pro - in this example, Feature).</a:t>
            </a:r>
          </a:p>
          <a:p>
            <a:pPr>
              <a:buFont typeface="+mj-lt"/>
              <a:buAutoNum type="arabicPeriod"/>
            </a:pPr>
            <a:r>
              <a:rPr lang="en-US" sz="1400" dirty="0"/>
              <a:t>Select the lane you wish to enable to trigger creation of the associated project - in the screenshot below the lane is "Doing Now". Creation is triggered when an </a:t>
            </a:r>
            <a:r>
              <a:rPr lang="en-US" sz="1400" dirty="0" err="1"/>
              <a:t>AgilePlace</a:t>
            </a:r>
            <a:r>
              <a:rPr lang="en-US" sz="1400" dirty="0"/>
              <a:t> card is created or moved into this lane.</a:t>
            </a:r>
          </a:p>
          <a:p>
            <a:pPr>
              <a:buFont typeface="+mj-lt"/>
              <a:buAutoNum type="arabicPeriod"/>
            </a:pPr>
            <a:r>
              <a:rPr lang="en-US" sz="1400" dirty="0"/>
              <a:t>Enter the Project Template ID (see note at top of this section) that matches the selected Included Card type. For example, when the Project Card Type is is dropped into the Doing Now lane, it generates a project for the corresponding template (identified by ID) which has a Default Card Type that matches the selected card type (Project). There can be multiple included card types, each associated with a project template with the matching Default </a:t>
            </a:r>
            <a:r>
              <a:rPr lang="en-US" sz="1400" dirty="0" err="1"/>
              <a:t>AgilePlace</a:t>
            </a:r>
            <a:r>
              <a:rPr lang="en-US" sz="1400" dirty="0"/>
              <a:t> Card type. As configured in the screenshot below, when a card is dropped in the Doing Now lane or the Under Review lane, a project is created based on the associated template.</a:t>
            </a:r>
          </a:p>
        </p:txBody>
      </p:sp>
    </p:spTree>
    <p:extLst>
      <p:ext uri="{BB962C8B-B14F-4D97-AF65-F5344CB8AC3E}">
        <p14:creationId xmlns:p14="http://schemas.microsoft.com/office/powerpoint/2010/main" val="218062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386173" y="721242"/>
            <a:ext cx="7388236" cy="461665"/>
          </a:xfrm>
        </p:spPr>
        <p:txBody>
          <a:bodyPr/>
          <a:lstStyle/>
          <a:p>
            <a:r>
              <a:rPr lang="en-US" sz="1800" b="1" dirty="0"/>
              <a:t>Configure AP board/enable work creation</a:t>
            </a:r>
          </a:p>
        </p:txBody>
      </p:sp>
      <p:pic>
        <p:nvPicPr>
          <p:cNvPr id="6" name="Picture 5">
            <a:extLst>
              <a:ext uri="{FF2B5EF4-FFF2-40B4-BE49-F238E27FC236}">
                <a16:creationId xmlns:a16="http://schemas.microsoft.com/office/drawing/2014/main" id="{C598F4A0-33ED-C7B4-7A70-9309A745DAD2}"/>
              </a:ext>
            </a:extLst>
          </p:cNvPr>
          <p:cNvPicPr>
            <a:picLocks noChangeAspect="1"/>
          </p:cNvPicPr>
          <p:nvPr/>
        </p:nvPicPr>
        <p:blipFill>
          <a:blip r:embed="rId3"/>
          <a:stretch>
            <a:fillRect/>
          </a:stretch>
        </p:blipFill>
        <p:spPr>
          <a:xfrm>
            <a:off x="199295" y="1071417"/>
            <a:ext cx="6737214" cy="3050254"/>
          </a:xfrm>
          <a:prstGeom prst="rect">
            <a:avLst/>
          </a:prstGeom>
        </p:spPr>
      </p:pic>
    </p:spTree>
    <p:extLst>
      <p:ext uri="{BB962C8B-B14F-4D97-AF65-F5344CB8AC3E}">
        <p14:creationId xmlns:p14="http://schemas.microsoft.com/office/powerpoint/2010/main" val="70452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Key Takeaways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22255" y="1690273"/>
            <a:ext cx="5139302" cy="1867178"/>
          </a:xfrm>
        </p:spPr>
        <p:txBody>
          <a:bodyPr/>
          <a:lstStyle/>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Ensure you submit a support ticket to get the integration turned on</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en-US" sz="1600" spc="-30" dirty="0">
                <a:solidFill>
                  <a:srgbClr val="1A1B2F">
                    <a:lumMod val="75000"/>
                  </a:srgbClr>
                </a:solidFill>
                <a:latin typeface="Avenir LT Std 35 Light" panose="020B0402020203020204" pitchFamily="34" charset="77"/>
              </a:rPr>
              <a:t>Define the work you want to move between </a:t>
            </a:r>
            <a:r>
              <a:rPr lang="en-US" sz="1600" spc="-30" dirty="0" err="1">
                <a:solidFill>
                  <a:srgbClr val="1A1B2F">
                    <a:lumMod val="75000"/>
                  </a:srgbClr>
                </a:solidFill>
                <a:latin typeface="Avenir LT Std 35 Light" panose="020B0402020203020204" pitchFamily="34" charset="77"/>
              </a:rPr>
              <a:t>PPMPro</a:t>
            </a:r>
            <a:r>
              <a:rPr lang="en-US" sz="1600" spc="-30" dirty="0">
                <a:solidFill>
                  <a:srgbClr val="1A1B2F">
                    <a:lumMod val="75000"/>
                  </a:srgbClr>
                </a:solidFill>
                <a:latin typeface="Avenir LT Std 35 Light" panose="020B0402020203020204" pitchFamily="34" charset="77"/>
              </a:rPr>
              <a:t> and AP</a:t>
            </a:r>
            <a:endParaRPr kumimoji="0" lang="en-US" sz="16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600" b="0" i="0" u="none" strike="noStrike" kern="1200" cap="none" spc="-30" normalizeH="0" baseline="0" noProof="0" dirty="0">
                <a:ln>
                  <a:noFill/>
                </a:ln>
                <a:solidFill>
                  <a:srgbClr val="1A1B2F">
                    <a:lumMod val="75000"/>
                  </a:srgbClr>
                </a:solidFill>
                <a:effectLst/>
                <a:uLnTx/>
                <a:uFillTx/>
                <a:latin typeface="Avenir LT Std 35 Light" panose="020B0402020203020204" pitchFamily="34" charset="77"/>
                <a:ea typeface="+mn-ea"/>
                <a:cs typeface="+mn-cs"/>
              </a:rPr>
              <a:t>Map your fields, and define the boards you are using in AP and the card types/entities.</a:t>
            </a:r>
            <a:endParaRPr lang="en-US" sz="1600" dirty="0"/>
          </a:p>
        </p:txBody>
      </p:sp>
      <p:grpSp>
        <p:nvGrpSpPr>
          <p:cNvPr id="4" name="Group 3">
            <a:extLst>
              <a:ext uri="{FF2B5EF4-FFF2-40B4-BE49-F238E27FC236}">
                <a16:creationId xmlns:a16="http://schemas.microsoft.com/office/drawing/2014/main" id="{8463EB8A-71D3-05D4-3E5D-B21121B9DE9B}"/>
              </a:ext>
            </a:extLst>
          </p:cNvPr>
          <p:cNvGrpSpPr/>
          <p:nvPr/>
        </p:nvGrpSpPr>
        <p:grpSpPr>
          <a:xfrm>
            <a:off x="5829080" y="1227547"/>
            <a:ext cx="3018891" cy="2417471"/>
            <a:chOff x="5829080" y="1227547"/>
            <a:chExt cx="3018891" cy="2417471"/>
          </a:xfrm>
        </p:grpSpPr>
        <p:pic>
          <p:nvPicPr>
            <p:cNvPr id="5" name="Picture 2" descr="Solutions | Tercio Solutions">
              <a:extLst>
                <a:ext uri="{FF2B5EF4-FFF2-40B4-BE49-F238E27FC236}">
                  <a16:creationId xmlns:a16="http://schemas.microsoft.com/office/drawing/2014/main" id="{BCE43277-5DDB-2212-2B6B-AF794058F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080" y="1227547"/>
              <a:ext cx="3018891" cy="24174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DA8226-793B-DB6C-3CE3-3286AD3439C8}"/>
                </a:ext>
              </a:extLst>
            </p:cNvPr>
            <p:cNvSpPr/>
            <p:nvPr/>
          </p:nvSpPr>
          <p:spPr>
            <a:xfrm>
              <a:off x="6305610" y="1670048"/>
              <a:ext cx="1293393" cy="516467"/>
            </a:xfrm>
            <a:prstGeom prst="rect">
              <a:avLst/>
            </a:prstGeom>
            <a:solidFill>
              <a:srgbClr val="E48A2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00"/>
                </a:lnSpc>
              </a:pPr>
              <a:r>
                <a:rPr lang="en-US" sz="2400" spc="-150" dirty="0">
                  <a:solidFill>
                    <a:schemeClr val="tx1"/>
                  </a:solidFill>
                  <a:latin typeface="Tw Cen MT Condensed Extra Bold" panose="020B0803020202020204" pitchFamily="34" charset="0"/>
                </a:rPr>
                <a:t>MAKE YOUR MOVE</a:t>
              </a:r>
            </a:p>
          </p:txBody>
        </p:sp>
      </p:grpSp>
    </p:spTree>
    <p:extLst>
      <p:ext uri="{BB962C8B-B14F-4D97-AF65-F5344CB8AC3E}">
        <p14:creationId xmlns:p14="http://schemas.microsoft.com/office/powerpoint/2010/main" val="266931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66F0-58E5-6740-80B5-0C726C827576}"/>
              </a:ext>
            </a:extLst>
          </p:cNvPr>
          <p:cNvSpPr>
            <a:spLocks noGrp="1"/>
          </p:cNvSpPr>
          <p:nvPr>
            <p:ph type="ctrTitle"/>
          </p:nvPr>
        </p:nvSpPr>
        <p:spPr/>
        <p:txBody>
          <a:bodyPr/>
          <a:lstStyle/>
          <a:p>
            <a:r>
              <a:rPr lang="en-US"/>
              <a:t>Thank You</a:t>
            </a:r>
          </a:p>
        </p:txBody>
      </p:sp>
      <p:sp>
        <p:nvSpPr>
          <p:cNvPr id="5" name="Subtitle 4">
            <a:extLst>
              <a:ext uri="{FF2B5EF4-FFF2-40B4-BE49-F238E27FC236}">
                <a16:creationId xmlns:a16="http://schemas.microsoft.com/office/drawing/2014/main" id="{B352313E-0F69-4BEC-90C6-8B43DCB3C4E8}"/>
              </a:ext>
            </a:extLst>
          </p:cNvPr>
          <p:cNvSpPr>
            <a:spLocks noGrp="1"/>
          </p:cNvSpPr>
          <p:nvPr>
            <p:ph type="subTitle" idx="1"/>
          </p:nvPr>
        </p:nvSpPr>
        <p:spPr>
          <a:xfrm>
            <a:off x="535400" y="2571750"/>
            <a:ext cx="3827846" cy="400110"/>
          </a:xfrm>
        </p:spPr>
        <p:txBody>
          <a:bodyPr/>
          <a:lstStyle/>
          <a:p>
            <a:r>
              <a:rPr lang="en-US" sz="1400" dirty="0"/>
              <a:t>Rob </a:t>
            </a:r>
            <a:r>
              <a:rPr lang="en-US" sz="1400" dirty="0" err="1"/>
              <a:t>Gatch</a:t>
            </a:r>
            <a:r>
              <a:rPr lang="en-US" sz="1400" dirty="0"/>
              <a:t>, Senior Engagement Manager</a:t>
            </a:r>
          </a:p>
        </p:txBody>
      </p:sp>
    </p:spTree>
    <p:extLst>
      <p:ext uri="{BB962C8B-B14F-4D97-AF65-F5344CB8AC3E}">
        <p14:creationId xmlns:p14="http://schemas.microsoft.com/office/powerpoint/2010/main" val="126458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908942"/>
            <a:ext cx="7388236" cy="677108"/>
          </a:xfrm>
        </p:spPr>
        <p:txBody>
          <a:bodyPr/>
          <a:lstStyle/>
          <a:p>
            <a:r>
              <a:rPr lang="en-US" sz="3200" dirty="0"/>
              <a:t>Purpose of Webinar</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524840" y="2351671"/>
            <a:ext cx="5043991" cy="2200602"/>
          </a:xfrm>
        </p:spPr>
        <p:txBody>
          <a:bodyPr/>
          <a:lstStyle/>
          <a:p>
            <a:r>
              <a:rPr lang="en-US" sz="1800" dirty="0">
                <a:effectLst/>
                <a:latin typeface="Calibri Light" panose="020F0302020204030204" pitchFamily="34" charset="0"/>
                <a:ea typeface="Calibri" panose="020F0502020204030204" pitchFamily="34" charset="0"/>
              </a:rPr>
              <a:t>This session is intended to inform, educate and demonstrate how you can utilize </a:t>
            </a:r>
            <a:r>
              <a:rPr lang="en-US" sz="1800" dirty="0" err="1">
                <a:effectLst/>
                <a:latin typeface="Calibri Light" panose="020F0302020204030204" pitchFamily="34" charset="0"/>
                <a:ea typeface="Calibri" panose="020F0502020204030204" pitchFamily="34" charset="0"/>
              </a:rPr>
              <a:t>PPMPro</a:t>
            </a:r>
            <a:r>
              <a:rPr lang="en-US" sz="1800" dirty="0">
                <a:effectLst/>
                <a:latin typeface="Calibri Light" panose="020F0302020204030204" pitchFamily="34" charset="0"/>
                <a:ea typeface="Calibri" panose="020F0502020204030204" pitchFamily="34" charset="0"/>
              </a:rPr>
              <a:t> for project planning phases and </a:t>
            </a:r>
            <a:r>
              <a:rPr lang="en-US" sz="1800" dirty="0" err="1">
                <a:effectLst/>
                <a:latin typeface="Calibri Light" panose="020F0302020204030204" pitchFamily="34" charset="0"/>
                <a:ea typeface="Calibri" panose="020F0502020204030204" pitchFamily="34" charset="0"/>
              </a:rPr>
              <a:t>AgilePlace</a:t>
            </a:r>
            <a:r>
              <a:rPr lang="en-US" sz="1800" dirty="0">
                <a:effectLst/>
                <a:latin typeface="Calibri Light" panose="020F0302020204030204" pitchFamily="34" charset="0"/>
                <a:ea typeface="Calibri" panose="020F0502020204030204" pitchFamily="34" charset="0"/>
              </a:rPr>
              <a:t> for the execution phases. Key to successful agile/project management is using the right tools for the right job, in order to bring the most value back to your organization</a:t>
            </a:r>
            <a:r>
              <a:rPr lang="en-US" sz="2000" dirty="0">
                <a:effectLst/>
              </a:rPr>
              <a:t> </a:t>
            </a:r>
            <a:endParaRPr lang="en-US" sz="1600" dirty="0"/>
          </a:p>
          <a:p>
            <a:endParaRPr lang="en-US" sz="1600" dirty="0"/>
          </a:p>
        </p:txBody>
      </p:sp>
    </p:spTree>
    <p:extLst>
      <p:ext uri="{BB962C8B-B14F-4D97-AF65-F5344CB8AC3E}">
        <p14:creationId xmlns:p14="http://schemas.microsoft.com/office/powerpoint/2010/main" val="63878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908942"/>
            <a:ext cx="7388236" cy="677108"/>
          </a:xfrm>
        </p:spPr>
        <p:txBody>
          <a:bodyPr/>
          <a:lstStyle/>
          <a:p>
            <a:r>
              <a:rPr lang="en-US" sz="3200" dirty="0"/>
              <a:t>Agenda</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524840" y="2259338"/>
            <a:ext cx="5043991" cy="2292935"/>
          </a:xfrm>
        </p:spPr>
        <p:txBody>
          <a:bodyPr/>
          <a:lstStyle/>
          <a:p>
            <a:r>
              <a:rPr lang="en-US" sz="2000" dirty="0"/>
              <a:t>Common Challenges​</a:t>
            </a:r>
          </a:p>
          <a:p>
            <a:r>
              <a:rPr lang="en-US" sz="2000" dirty="0"/>
              <a:t>V2 Connector</a:t>
            </a:r>
          </a:p>
          <a:p>
            <a:r>
              <a:rPr lang="en-US" sz="2000" dirty="0"/>
              <a:t>Key Takeaways​</a:t>
            </a:r>
          </a:p>
          <a:p>
            <a:r>
              <a:rPr lang="en-US" sz="2000" dirty="0"/>
              <a:t>Q&amp;A</a:t>
            </a:r>
          </a:p>
          <a:p>
            <a:endParaRPr lang="en-US" sz="1600" dirty="0"/>
          </a:p>
          <a:p>
            <a:endParaRPr lang="en-US" sz="1600" dirty="0"/>
          </a:p>
        </p:txBody>
      </p:sp>
    </p:spTree>
    <p:extLst>
      <p:ext uri="{BB962C8B-B14F-4D97-AF65-F5344CB8AC3E}">
        <p14:creationId xmlns:p14="http://schemas.microsoft.com/office/powerpoint/2010/main" val="14430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Common Challenges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98769" y="1772350"/>
            <a:ext cx="5043991" cy="2708434"/>
          </a:xfrm>
        </p:spPr>
        <p:txBody>
          <a:bodyPr/>
          <a:lstStyle/>
          <a:p>
            <a:pPr marL="342900" indent="-342900">
              <a:buFont typeface="Arial" panose="020B0604020202020204" pitchFamily="34" charset="0"/>
              <a:buChar char="•"/>
            </a:pPr>
            <a:r>
              <a:rPr lang="en-US" sz="1600" dirty="0"/>
              <a:t>Ensure assigned resource emails are the same in </a:t>
            </a:r>
            <a:r>
              <a:rPr lang="en-US" sz="1600" dirty="0" err="1"/>
              <a:t>PPMPro</a:t>
            </a:r>
            <a:r>
              <a:rPr lang="en-US" sz="1600" dirty="0"/>
              <a:t> and AP</a:t>
            </a:r>
          </a:p>
          <a:p>
            <a:pPr marL="342900" indent="-342900">
              <a:buFont typeface="Arial" panose="020B0604020202020204" pitchFamily="34" charset="0"/>
              <a:buChar char="•"/>
            </a:pPr>
            <a:r>
              <a:rPr lang="en-US" sz="1600" dirty="0"/>
              <a:t>Card titles limited to 64 characters in AP, 80 in </a:t>
            </a:r>
            <a:r>
              <a:rPr lang="en-US" sz="1600" dirty="0" err="1"/>
              <a:t>PPMPro</a:t>
            </a:r>
            <a:endParaRPr lang="en-US" sz="1600" dirty="0"/>
          </a:p>
          <a:p>
            <a:pPr marL="342900" indent="-342900">
              <a:buFont typeface="Arial" panose="020B0604020202020204" pitchFamily="34" charset="0"/>
              <a:buChar char="•"/>
            </a:pPr>
            <a:r>
              <a:rPr lang="en-US" sz="1600" dirty="0"/>
              <a:t>Moving cards from one board to another causes custom data to not transfer</a:t>
            </a:r>
          </a:p>
          <a:p>
            <a:pPr marL="342900" indent="-342900">
              <a:buFont typeface="Arial" panose="020B0604020202020204" pitchFamily="34" charset="0"/>
              <a:buChar char="•"/>
            </a:pPr>
            <a:r>
              <a:rPr lang="en-US" sz="1600" dirty="0"/>
              <a:t>Ensure your data mappings are setup between </a:t>
            </a:r>
            <a:r>
              <a:rPr lang="en-US" sz="1600" dirty="0" err="1"/>
              <a:t>PPMPro</a:t>
            </a:r>
            <a:r>
              <a:rPr lang="en-US" sz="1600" dirty="0"/>
              <a:t> and AP</a:t>
            </a:r>
          </a:p>
          <a:p>
            <a:endParaRPr lang="en-US" sz="1600" dirty="0"/>
          </a:p>
        </p:txBody>
      </p:sp>
    </p:spTree>
    <p:extLst>
      <p:ext uri="{BB962C8B-B14F-4D97-AF65-F5344CB8AC3E}">
        <p14:creationId xmlns:p14="http://schemas.microsoft.com/office/powerpoint/2010/main" val="90158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Overview of Integration</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333214" y="1716769"/>
            <a:ext cx="8312017" cy="2785378"/>
          </a:xfrm>
        </p:spPr>
        <p:txBody>
          <a:bodyPr/>
          <a:lstStyle/>
          <a:p>
            <a:r>
              <a:rPr lang="en-US" sz="1600" dirty="0"/>
              <a:t>The relationship between PPM Pro and </a:t>
            </a:r>
            <a:r>
              <a:rPr lang="en-US" sz="1600" dirty="0" err="1"/>
              <a:t>AgilePlace</a:t>
            </a:r>
            <a:r>
              <a:rPr lang="en-US" sz="1600" dirty="0"/>
              <a:t> allows you to create work in PPM Pro or </a:t>
            </a:r>
            <a:r>
              <a:rPr lang="en-US" sz="1600" dirty="0" err="1"/>
              <a:t>AgilePlace</a:t>
            </a:r>
            <a:r>
              <a:rPr lang="en-US" sz="1600" dirty="0"/>
              <a:t>, bi-directionally synchronize and manage that work, and report out on that work in PPM Pro. Key to successful agile management is using the right tools for the right job - tools that are flexible and can evolve as you hone your processes.</a:t>
            </a:r>
          </a:p>
          <a:p>
            <a:pPr marL="342900" indent="-342900">
              <a:buFont typeface="+mj-lt"/>
              <a:buAutoNum type="arabicPeriod"/>
            </a:pPr>
            <a:r>
              <a:rPr lang="en-US" sz="1600" dirty="0"/>
              <a:t>PPM Pro and </a:t>
            </a:r>
            <a:r>
              <a:rPr lang="en-US" sz="1600" dirty="0" err="1"/>
              <a:t>AgilePlace</a:t>
            </a:r>
            <a:r>
              <a:rPr lang="en-US" sz="1600" dirty="0"/>
              <a:t> work together at the project/task/issue and card levels</a:t>
            </a:r>
          </a:p>
          <a:p>
            <a:pPr marL="342900" indent="-342900">
              <a:buFont typeface="+mj-lt"/>
              <a:buAutoNum type="arabicPeriod"/>
            </a:pPr>
            <a:r>
              <a:rPr lang="en-US" sz="1600" dirty="0"/>
              <a:t>Work can be created in either </a:t>
            </a:r>
            <a:r>
              <a:rPr lang="en-US" sz="1600" dirty="0" err="1"/>
              <a:t>PPMPro</a:t>
            </a:r>
            <a:r>
              <a:rPr lang="en-US" sz="1600" dirty="0"/>
              <a:t> and sent to AP or AP and sent to </a:t>
            </a:r>
            <a:r>
              <a:rPr lang="en-US" sz="1600" dirty="0" err="1"/>
              <a:t>PPMPro</a:t>
            </a:r>
            <a:endParaRPr lang="en-US" sz="1400" dirty="0"/>
          </a:p>
          <a:p>
            <a:endParaRPr lang="en-US" sz="1600" dirty="0"/>
          </a:p>
          <a:p>
            <a:endParaRPr lang="en-US" sz="1600" dirty="0"/>
          </a:p>
          <a:p>
            <a:endParaRPr lang="en-US" sz="1600" dirty="0"/>
          </a:p>
        </p:txBody>
      </p:sp>
    </p:spTree>
    <p:extLst>
      <p:ext uri="{BB962C8B-B14F-4D97-AF65-F5344CB8AC3E}">
        <p14:creationId xmlns:p14="http://schemas.microsoft.com/office/powerpoint/2010/main" val="84795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98769" y="1032052"/>
            <a:ext cx="7388236" cy="553998"/>
          </a:xfrm>
        </p:spPr>
        <p:txBody>
          <a:bodyPr/>
          <a:lstStyle/>
          <a:p>
            <a:r>
              <a:rPr lang="en-US" dirty="0"/>
              <a:t>Setup Workflow</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498769" y="1838559"/>
            <a:ext cx="8312017" cy="2369880"/>
          </a:xfrm>
        </p:spPr>
        <p:txBody>
          <a:bodyPr/>
          <a:lstStyle/>
          <a:p>
            <a:r>
              <a:rPr lang="en-US" sz="1600" dirty="0"/>
              <a:t>Following steps are necessary to setup the integration</a:t>
            </a:r>
          </a:p>
          <a:p>
            <a:pPr marL="285750" indent="-285750">
              <a:buFont typeface="Arial" panose="020B0604020202020204" pitchFamily="34" charset="0"/>
              <a:buChar char="•"/>
            </a:pPr>
            <a:r>
              <a:rPr lang="en-US" sz="1600" dirty="0"/>
              <a:t>Setup initial Sync</a:t>
            </a:r>
          </a:p>
          <a:p>
            <a:pPr marL="285750" indent="-285750">
              <a:buFont typeface="Arial" panose="020B0604020202020204" pitchFamily="34" charset="0"/>
              <a:buChar char="•"/>
            </a:pPr>
            <a:r>
              <a:rPr lang="en-US" sz="1600" dirty="0"/>
              <a:t>Identify/Create AP card types and populate </a:t>
            </a:r>
            <a:r>
              <a:rPr lang="en-US" sz="1600" dirty="0" err="1"/>
              <a:t>PPMPro</a:t>
            </a:r>
            <a:r>
              <a:rPr lang="en-US" sz="1600" dirty="0"/>
              <a:t> Lookup List</a:t>
            </a:r>
          </a:p>
          <a:p>
            <a:pPr marL="285750" indent="-285750">
              <a:buFont typeface="Arial" panose="020B0604020202020204" pitchFamily="34" charset="0"/>
              <a:buChar char="•"/>
            </a:pPr>
            <a:r>
              <a:rPr lang="en-US" sz="1600" dirty="0"/>
              <a:t>Configure Entity categories</a:t>
            </a:r>
          </a:p>
          <a:p>
            <a:pPr marL="285750" indent="-285750">
              <a:buFont typeface="Arial" panose="020B0604020202020204" pitchFamily="34" charset="0"/>
              <a:buChar char="•"/>
            </a:pPr>
            <a:r>
              <a:rPr lang="en-US" sz="1600" dirty="0"/>
              <a:t>Map fields</a:t>
            </a:r>
          </a:p>
          <a:p>
            <a:pPr marL="285750" indent="-285750">
              <a:buFont typeface="Arial" panose="020B0604020202020204" pitchFamily="34" charset="0"/>
              <a:buChar char="•"/>
            </a:pPr>
            <a:r>
              <a:rPr lang="en-US" sz="1600" dirty="0"/>
              <a:t>Identify/Create </a:t>
            </a:r>
            <a:r>
              <a:rPr lang="en-US" sz="1600" dirty="0" err="1"/>
              <a:t>PPMPro</a:t>
            </a:r>
            <a:r>
              <a:rPr lang="en-US" sz="1600" dirty="0"/>
              <a:t> Project template</a:t>
            </a:r>
          </a:p>
          <a:p>
            <a:pPr marL="285750" indent="-285750">
              <a:buFont typeface="Arial" panose="020B0604020202020204" pitchFamily="34" charset="0"/>
              <a:buChar char="•"/>
            </a:pPr>
            <a:r>
              <a:rPr lang="en-US" sz="1600" dirty="0"/>
              <a:t>Configure AP board/Enable Work </a:t>
            </a:r>
            <a:r>
              <a:rPr lang="en-US" sz="1600" dirty="0" err="1"/>
              <a:t>Creationg</a:t>
            </a:r>
            <a:endParaRPr lang="en-US" sz="1600" dirty="0"/>
          </a:p>
        </p:txBody>
      </p:sp>
    </p:spTree>
    <p:extLst>
      <p:ext uri="{BB962C8B-B14F-4D97-AF65-F5344CB8AC3E}">
        <p14:creationId xmlns:p14="http://schemas.microsoft.com/office/powerpoint/2010/main" val="24858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45881" y="709952"/>
            <a:ext cx="7388236" cy="461665"/>
          </a:xfrm>
        </p:spPr>
        <p:txBody>
          <a:bodyPr/>
          <a:lstStyle/>
          <a:p>
            <a:r>
              <a:rPr lang="en-US" sz="1800" dirty="0"/>
              <a:t>Setup initial sync</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182902" y="1164433"/>
            <a:ext cx="8312017" cy="1138773"/>
          </a:xfrm>
        </p:spPr>
        <p:txBody>
          <a:bodyPr/>
          <a:lstStyle/>
          <a:p>
            <a:pPr marL="285750" indent="-285750">
              <a:buFont typeface="Arial" panose="020B0604020202020204" pitchFamily="34" charset="0"/>
              <a:buChar char="•"/>
            </a:pPr>
            <a:r>
              <a:rPr lang="en-US" sz="1800" dirty="0"/>
              <a:t>First thing is to give </a:t>
            </a:r>
            <a:r>
              <a:rPr lang="en-US" sz="1800" dirty="0" err="1"/>
              <a:t>PPMPro</a:t>
            </a:r>
            <a:r>
              <a:rPr lang="en-US" sz="1800" dirty="0"/>
              <a:t> the AP hostname and Default board</a:t>
            </a:r>
          </a:p>
          <a:p>
            <a:pPr marL="285750" indent="-285750">
              <a:buFont typeface="Arial" panose="020B0604020202020204" pitchFamily="34" charset="0"/>
              <a:buChar char="•"/>
            </a:pPr>
            <a:r>
              <a:rPr lang="en-US" dirty="0"/>
              <a:t>Then go to AP, board settings.  </a:t>
            </a:r>
            <a:endParaRPr lang="en-US" sz="1800" dirty="0"/>
          </a:p>
          <a:p>
            <a:endParaRPr lang="en-US" sz="1600" dirty="0"/>
          </a:p>
        </p:txBody>
      </p:sp>
      <p:pic>
        <p:nvPicPr>
          <p:cNvPr id="5" name="Picture 4">
            <a:extLst>
              <a:ext uri="{FF2B5EF4-FFF2-40B4-BE49-F238E27FC236}">
                <a16:creationId xmlns:a16="http://schemas.microsoft.com/office/drawing/2014/main" id="{664BCB63-98A2-2406-1DBD-2857E4995F5A}"/>
              </a:ext>
            </a:extLst>
          </p:cNvPr>
          <p:cNvPicPr>
            <a:picLocks noChangeAspect="1"/>
          </p:cNvPicPr>
          <p:nvPr/>
        </p:nvPicPr>
        <p:blipFill>
          <a:blip r:embed="rId3"/>
          <a:stretch>
            <a:fillRect/>
          </a:stretch>
        </p:blipFill>
        <p:spPr>
          <a:xfrm>
            <a:off x="182902" y="2027495"/>
            <a:ext cx="3333452" cy="1625600"/>
          </a:xfrm>
          <a:prstGeom prst="rect">
            <a:avLst/>
          </a:prstGeom>
        </p:spPr>
      </p:pic>
      <p:pic>
        <p:nvPicPr>
          <p:cNvPr id="6" name="Picture 5">
            <a:extLst>
              <a:ext uri="{FF2B5EF4-FFF2-40B4-BE49-F238E27FC236}">
                <a16:creationId xmlns:a16="http://schemas.microsoft.com/office/drawing/2014/main" id="{1519D17F-3A5B-5A0F-E407-6304EDDB9EEA}"/>
              </a:ext>
            </a:extLst>
          </p:cNvPr>
          <p:cNvPicPr>
            <a:picLocks noChangeAspect="1"/>
          </p:cNvPicPr>
          <p:nvPr/>
        </p:nvPicPr>
        <p:blipFill>
          <a:blip r:embed="rId4"/>
          <a:stretch>
            <a:fillRect/>
          </a:stretch>
        </p:blipFill>
        <p:spPr>
          <a:xfrm>
            <a:off x="2646513" y="2129203"/>
            <a:ext cx="5390804" cy="2610602"/>
          </a:xfrm>
          <a:prstGeom prst="rect">
            <a:avLst/>
          </a:prstGeom>
        </p:spPr>
      </p:pic>
    </p:spTree>
    <p:extLst>
      <p:ext uri="{BB962C8B-B14F-4D97-AF65-F5344CB8AC3E}">
        <p14:creationId xmlns:p14="http://schemas.microsoft.com/office/powerpoint/2010/main" val="182935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460064" y="721333"/>
            <a:ext cx="7388236" cy="738664"/>
          </a:xfrm>
        </p:spPr>
        <p:txBody>
          <a:bodyPr/>
          <a:lstStyle/>
          <a:p>
            <a:r>
              <a:rPr lang="en-US" sz="1800" b="1" dirty="0"/>
              <a:t>Identify/Create </a:t>
            </a:r>
            <a:r>
              <a:rPr lang="en-US" sz="1800" b="1" dirty="0" err="1"/>
              <a:t>AgilePlace</a:t>
            </a:r>
            <a:r>
              <a:rPr lang="en-US" sz="1800" b="1" dirty="0"/>
              <a:t> Card Types and Populate PPM Pro Lookup List</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210611" y="1432977"/>
            <a:ext cx="8312017" cy="1138773"/>
          </a:xfrm>
        </p:spPr>
        <p:txBody>
          <a:bodyPr/>
          <a:lstStyle/>
          <a:p>
            <a:pPr marL="285750" indent="-285750">
              <a:buFont typeface="Arial" panose="020B0604020202020204" pitchFamily="34" charset="0"/>
              <a:buChar char="•"/>
            </a:pPr>
            <a:r>
              <a:rPr lang="en-US" dirty="0"/>
              <a:t>In AP, navigate to card types on your board under board settings. </a:t>
            </a:r>
            <a:endParaRPr lang="en-US" sz="1800" dirty="0"/>
          </a:p>
          <a:p>
            <a:pPr marL="285750" indent="-285750">
              <a:buFont typeface="Arial" panose="020B0604020202020204" pitchFamily="34" charset="0"/>
              <a:buChar char="•"/>
            </a:pPr>
            <a:r>
              <a:rPr lang="en-US" dirty="0"/>
              <a:t>Then in </a:t>
            </a:r>
            <a:r>
              <a:rPr lang="en-US" dirty="0" err="1"/>
              <a:t>PPMPro</a:t>
            </a:r>
            <a:r>
              <a:rPr lang="en-US" dirty="0"/>
              <a:t> define the card types you want to use between the two. </a:t>
            </a:r>
            <a:endParaRPr lang="en-US" sz="1800" dirty="0"/>
          </a:p>
          <a:p>
            <a:endParaRPr lang="en-US" sz="1600" dirty="0"/>
          </a:p>
        </p:txBody>
      </p:sp>
      <p:pic>
        <p:nvPicPr>
          <p:cNvPr id="4" name="Picture 3">
            <a:extLst>
              <a:ext uri="{FF2B5EF4-FFF2-40B4-BE49-F238E27FC236}">
                <a16:creationId xmlns:a16="http://schemas.microsoft.com/office/drawing/2014/main" id="{C96F839E-6F33-9B74-B811-387DED74DC9D}"/>
              </a:ext>
            </a:extLst>
          </p:cNvPr>
          <p:cNvPicPr>
            <a:picLocks noChangeAspect="1"/>
          </p:cNvPicPr>
          <p:nvPr/>
        </p:nvPicPr>
        <p:blipFill>
          <a:blip r:embed="rId3"/>
          <a:stretch>
            <a:fillRect/>
          </a:stretch>
        </p:blipFill>
        <p:spPr>
          <a:xfrm>
            <a:off x="210611" y="2171641"/>
            <a:ext cx="3951435" cy="2686627"/>
          </a:xfrm>
          <a:prstGeom prst="rect">
            <a:avLst/>
          </a:prstGeom>
        </p:spPr>
      </p:pic>
      <p:pic>
        <p:nvPicPr>
          <p:cNvPr id="7" name="Picture 6">
            <a:extLst>
              <a:ext uri="{FF2B5EF4-FFF2-40B4-BE49-F238E27FC236}">
                <a16:creationId xmlns:a16="http://schemas.microsoft.com/office/drawing/2014/main" id="{0F33E901-9E19-96E9-F463-D4ABC956F55B}"/>
              </a:ext>
            </a:extLst>
          </p:cNvPr>
          <p:cNvPicPr>
            <a:picLocks noChangeAspect="1"/>
          </p:cNvPicPr>
          <p:nvPr/>
        </p:nvPicPr>
        <p:blipFill>
          <a:blip r:embed="rId4"/>
          <a:stretch>
            <a:fillRect/>
          </a:stretch>
        </p:blipFill>
        <p:spPr>
          <a:xfrm>
            <a:off x="4366619" y="2255291"/>
            <a:ext cx="4189388" cy="1459717"/>
          </a:xfrm>
          <a:prstGeom prst="rect">
            <a:avLst/>
          </a:prstGeom>
        </p:spPr>
      </p:pic>
    </p:spTree>
    <p:extLst>
      <p:ext uri="{BB962C8B-B14F-4D97-AF65-F5344CB8AC3E}">
        <p14:creationId xmlns:p14="http://schemas.microsoft.com/office/powerpoint/2010/main" val="135935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9BA75-2694-41D5-AEF8-698B45CFD38B}"/>
              </a:ext>
            </a:extLst>
          </p:cNvPr>
          <p:cNvSpPr>
            <a:spLocks noGrp="1"/>
          </p:cNvSpPr>
          <p:nvPr>
            <p:ph type="ctrTitle"/>
          </p:nvPr>
        </p:nvSpPr>
        <p:spPr>
          <a:xfrm>
            <a:off x="386173" y="721242"/>
            <a:ext cx="7388236" cy="461665"/>
          </a:xfrm>
        </p:spPr>
        <p:txBody>
          <a:bodyPr/>
          <a:lstStyle/>
          <a:p>
            <a:r>
              <a:rPr lang="en-US" sz="1800" b="1" dirty="0"/>
              <a:t>Configure Entity Categories ( Default AP Card types)</a:t>
            </a:r>
          </a:p>
        </p:txBody>
      </p:sp>
      <p:sp>
        <p:nvSpPr>
          <p:cNvPr id="2" name="Subtitle 1">
            <a:extLst>
              <a:ext uri="{FF2B5EF4-FFF2-40B4-BE49-F238E27FC236}">
                <a16:creationId xmlns:a16="http://schemas.microsoft.com/office/drawing/2014/main" id="{7547BE5C-0348-4839-8F02-5142A0E7F9F6}"/>
              </a:ext>
            </a:extLst>
          </p:cNvPr>
          <p:cNvSpPr>
            <a:spLocks noGrp="1"/>
          </p:cNvSpPr>
          <p:nvPr>
            <p:ph type="subTitle" idx="1"/>
          </p:nvPr>
        </p:nvSpPr>
        <p:spPr>
          <a:xfrm>
            <a:off x="293738" y="1182907"/>
            <a:ext cx="8312017" cy="2169825"/>
          </a:xfrm>
        </p:spPr>
        <p:txBody>
          <a:bodyPr/>
          <a:lstStyle/>
          <a:p>
            <a:pPr marL="285750" indent="-285750">
              <a:buFont typeface="Arial" panose="020B0604020202020204" pitchFamily="34" charset="0"/>
              <a:buChar char="•"/>
            </a:pPr>
            <a:r>
              <a:rPr lang="en-US" sz="1400" dirty="0"/>
              <a:t>Navigate to </a:t>
            </a:r>
            <a:r>
              <a:rPr lang="en-US" sz="1400" b="1" dirty="0"/>
              <a:t>Admin/Setup/All Entities/Projects/Categories</a:t>
            </a:r>
            <a:r>
              <a:rPr lang="en-US" sz="1400" dirty="0"/>
              <a:t> and take a look at the list of categories. Decide whether to use an existing category or </a:t>
            </a:r>
            <a:r>
              <a:rPr lang="en-US" sz="1400" dirty="0">
                <a:hlinkClick r:id="rId3" tooltip="https://success.planview.com/Planview_PPM_Pro/150_PPM_Pro_Administrator_Documentation/070_Setting_Up_Entities/Projects/010_Creating_Categories_for_Projects"/>
              </a:rPr>
              <a:t>create a new </a:t>
            </a:r>
            <a:r>
              <a:rPr lang="en-US" sz="1400" dirty="0" err="1">
                <a:hlinkClick r:id="rId3" tooltip="https://success.planview.com/Planview_PPM_Pro/150_PPM_Pro_Administrator_Documentation/070_Setting_Up_Entities/Projects/010_Creating_Categories_for_Projects"/>
              </a:rPr>
              <a:t>one</a:t>
            </a:r>
            <a:r>
              <a:rPr lang="en-US" sz="1400" dirty="0" err="1"/>
              <a:t>Then</a:t>
            </a:r>
            <a:r>
              <a:rPr lang="en-US" sz="1400" dirty="0"/>
              <a:t> in </a:t>
            </a:r>
            <a:r>
              <a:rPr lang="en-US" sz="1400" dirty="0" err="1"/>
              <a:t>PPMPro</a:t>
            </a:r>
            <a:r>
              <a:rPr lang="en-US" sz="1400" dirty="0"/>
              <a:t> define the card types you want to use between the two. </a:t>
            </a:r>
          </a:p>
          <a:p>
            <a:pPr marL="285750" indent="-285750">
              <a:buFont typeface="Arial" panose="020B0604020202020204" pitchFamily="34" charset="0"/>
              <a:buChar char="•"/>
            </a:pPr>
            <a:r>
              <a:rPr lang="en-US" sz="1400" dirty="0"/>
              <a:t>Edit the category and select a value for the </a:t>
            </a:r>
            <a:r>
              <a:rPr lang="en-US" sz="1400" b="1" dirty="0"/>
              <a:t>LK Default Card Type</a:t>
            </a:r>
            <a:r>
              <a:rPr lang="en-US" sz="1400" dirty="0"/>
              <a:t> field you want to assign to projects of this category</a:t>
            </a:r>
          </a:p>
          <a:p>
            <a:pPr marL="285750" indent="-285750">
              <a:buFont typeface="Arial" panose="020B0604020202020204" pitchFamily="34" charset="0"/>
              <a:buChar char="•"/>
            </a:pPr>
            <a:r>
              <a:rPr lang="en-US" sz="1400" dirty="0"/>
              <a:t>Ensure you add the “sync to </a:t>
            </a:r>
            <a:r>
              <a:rPr lang="en-US" sz="1400" dirty="0" err="1"/>
              <a:t>AP”field</a:t>
            </a:r>
            <a:r>
              <a:rPr lang="en-US" sz="1400" dirty="0"/>
              <a:t> and add it to your category you want to use for the integration whether it be a project, task or project log category</a:t>
            </a:r>
          </a:p>
          <a:p>
            <a:endParaRPr lang="en-US" sz="1600" dirty="0"/>
          </a:p>
        </p:txBody>
      </p:sp>
      <p:pic>
        <p:nvPicPr>
          <p:cNvPr id="5" name="Picture 4">
            <a:extLst>
              <a:ext uri="{FF2B5EF4-FFF2-40B4-BE49-F238E27FC236}">
                <a16:creationId xmlns:a16="http://schemas.microsoft.com/office/drawing/2014/main" id="{DDBE4696-A363-3DD1-552B-19EB9AD6EB5E}"/>
              </a:ext>
            </a:extLst>
          </p:cNvPr>
          <p:cNvPicPr>
            <a:picLocks noChangeAspect="1"/>
          </p:cNvPicPr>
          <p:nvPr/>
        </p:nvPicPr>
        <p:blipFill>
          <a:blip r:embed="rId4"/>
          <a:stretch>
            <a:fillRect/>
          </a:stretch>
        </p:blipFill>
        <p:spPr>
          <a:xfrm>
            <a:off x="692855" y="3063629"/>
            <a:ext cx="3756891" cy="1501536"/>
          </a:xfrm>
          <a:prstGeom prst="rect">
            <a:avLst/>
          </a:prstGeom>
        </p:spPr>
      </p:pic>
    </p:spTree>
    <p:extLst>
      <p:ext uri="{BB962C8B-B14F-4D97-AF65-F5344CB8AC3E}">
        <p14:creationId xmlns:p14="http://schemas.microsoft.com/office/powerpoint/2010/main" val="3558777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 2022-06">
  <a:themeElements>
    <a:clrScheme name="Planview v.226">
      <a:dk1>
        <a:srgbClr val="000000"/>
      </a:dk1>
      <a:lt1>
        <a:srgbClr val="FFFFFF"/>
      </a:lt1>
      <a:dk2>
        <a:srgbClr val="000000"/>
      </a:dk2>
      <a:lt2>
        <a:srgbClr val="B60001"/>
      </a:lt2>
      <a:accent1>
        <a:srgbClr val="780009"/>
      </a:accent1>
      <a:accent2>
        <a:srgbClr val="E2251B"/>
      </a:accent2>
      <a:accent3>
        <a:srgbClr val="6A94AA"/>
      </a:accent3>
      <a:accent4>
        <a:srgbClr val="451F55"/>
      </a:accent4>
      <a:accent5>
        <a:srgbClr val="09AA61"/>
      </a:accent5>
      <a:accent6>
        <a:srgbClr val="FFAC47"/>
      </a:accent6>
      <a:hlink>
        <a:srgbClr val="6A94AA"/>
      </a:hlink>
      <a:folHlink>
        <a:srgbClr val="9EBAC7"/>
      </a:folHlink>
    </a:clrScheme>
    <a:fontScheme name="Planview 2022-0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 2022-06" id="{0866D18A-74BC-4042-88FE-BF81C710893E}" vid="{A2C55200-2C86-4C3C-945A-40CF282B60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653fc2c-21a9-41da-abde-654e206aef17">
      <UserInfo>
        <DisplayName>SharingLinks.8bbe9b5e-5552-4355-bb6a-86236c437fe2.Flexible.330f6e23-82eb-4235-acd7-f8641e6cce09</DisplayName>
        <AccountId>550</AccountId>
        <AccountType/>
      </UserInfo>
      <UserInfo>
        <DisplayName>SharingLinks.60510fa6-0ed3-42a4-ac2a-6260ecc32176.OrganizationView.e259e016-c20b-4adb-ab0b-5652bce84f1c</DisplayName>
        <AccountId>332</AccountId>
        <AccountType/>
      </UserInfo>
      <UserInfo>
        <DisplayName>Carina Hatfield</DisplayName>
        <AccountId>17</AccountId>
        <AccountType/>
      </UserInfo>
      <UserInfo>
        <DisplayName>SharingLinks.4038ea24-f356-4987-8021-5a237b781a3e.OrganizationView.30050df9-e6cd-497d-bfc8-d5c9af306300</DisplayName>
        <AccountId>505</AccountId>
        <AccountType/>
      </UserInfo>
      <UserInfo>
        <DisplayName>Leslie Marcotte</DisplayName>
        <AccountId>594</AccountId>
        <AccountType/>
      </UserInfo>
      <UserInfo>
        <DisplayName>Isabelle Mokdasi</DisplayName>
        <AccountId>390</AccountId>
        <AccountType/>
      </UserInfo>
      <UserInfo>
        <DisplayName>Linda Roach</DisplayName>
        <AccountId>14</AccountId>
        <AccountType/>
      </UserInfo>
      <UserInfo>
        <DisplayName>Angie Sarmiento</DisplayName>
        <AccountId>16</AccountId>
        <AccountType/>
      </UserInfo>
      <UserInfo>
        <DisplayName>Dave Blumhorst</DisplayName>
        <AccountId>1191</AccountId>
        <AccountType/>
      </UserInfo>
      <UserInfo>
        <DisplayName>Brook Appelbaum</DisplayName>
        <AccountId>28</AccountId>
        <AccountType/>
      </UserInfo>
    </SharedWithUsers>
    <TaxCatchAll xmlns="0653fc2c-21a9-41da-abde-654e206aef17" xsi:nil="true"/>
    <lcf76f155ced4ddcb4097134ff3c332f xmlns="12a00a20-e59b-4123-aa5e-4993c905b9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2FC95DF7981C49B7C9402517F29D77" ma:contentTypeVersion="16" ma:contentTypeDescription="Create a new document." ma:contentTypeScope="" ma:versionID="f7483f3e124bb1f9ae371e95c7c782d8">
  <xsd:schema xmlns:xsd="http://www.w3.org/2001/XMLSchema" xmlns:xs="http://www.w3.org/2001/XMLSchema" xmlns:p="http://schemas.microsoft.com/office/2006/metadata/properties" xmlns:ns2="0653fc2c-21a9-41da-abde-654e206aef17" xmlns:ns3="12a00a20-e59b-4123-aa5e-4993c905b9ee" targetNamespace="http://schemas.microsoft.com/office/2006/metadata/properties" ma:root="true" ma:fieldsID="3b70ef77a496aeb968d2fe10e5662e41" ns2:_="" ns3:_="">
    <xsd:import namespace="0653fc2c-21a9-41da-abde-654e206aef17"/>
    <xsd:import namespace="12a00a20-e59b-4123-aa5e-4993c905b9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53fc2c-21a9-41da-abde-654e206aef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fa7527b-accc-42b6-94a5-ae8b3d8540b8}" ma:internalName="TaxCatchAll" ma:showField="CatchAllData" ma:web="0653fc2c-21a9-41da-abde-654e206aef1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2a00a20-e59b-4123-aa5e-4993c905b9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e50ebb-72d7-4183-9749-0a80cbc7523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D6384-A927-45BE-98B1-5AB927D91831}">
  <ds:schemaRefs>
    <ds:schemaRef ds:uri="0653fc2c-21a9-41da-abde-654e206aef17"/>
    <ds:schemaRef ds:uri="12a00a20-e59b-4123-aa5e-4993c905b9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35989BB-B86C-49B6-A560-88FE1A556D06}">
  <ds:schemaRefs>
    <ds:schemaRef ds:uri="http://schemas.microsoft.com/sharepoint/v3/contenttype/forms"/>
  </ds:schemaRefs>
</ds:datastoreItem>
</file>

<file path=customXml/itemProps3.xml><?xml version="1.0" encoding="utf-8"?>
<ds:datastoreItem xmlns:ds="http://schemas.openxmlformats.org/officeDocument/2006/customXml" ds:itemID="{C19FF4C0-ECBF-4819-A9F9-EF1C18FA322D}">
  <ds:schemaRefs>
    <ds:schemaRef ds:uri="0653fc2c-21a9-41da-abde-654e206aef17"/>
    <ds:schemaRef ds:uri="12a00a20-e59b-4123-aa5e-4993c905b9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557</TotalTime>
  <Words>1223</Words>
  <Application>Microsoft Macintosh PowerPoint</Application>
  <PresentationFormat>On-screen Show (16:9)</PresentationFormat>
  <Paragraphs>91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LT Std 35 Light</vt:lpstr>
      <vt:lpstr>Avenir LT Std 65 Medium</vt:lpstr>
      <vt:lpstr>Calibri Light</vt:lpstr>
      <vt:lpstr>Tw Cen MT Condensed Extra Bold</vt:lpstr>
      <vt:lpstr>Planview 2022-06</vt:lpstr>
      <vt:lpstr>Maximizing Value with PPM Pro:PPMPro to AGileplace</vt:lpstr>
      <vt:lpstr>Purpose of Webinar</vt:lpstr>
      <vt:lpstr>Agenda</vt:lpstr>
      <vt:lpstr>Common Challenges</vt:lpstr>
      <vt:lpstr>Overview of Integration</vt:lpstr>
      <vt:lpstr>Setup Workflow</vt:lpstr>
      <vt:lpstr>Setup initial sync</vt:lpstr>
      <vt:lpstr>Identify/Create AgilePlace Card Types and Populate PPM Pro Lookup List</vt:lpstr>
      <vt:lpstr>Configure Entity Categories ( Default AP Card types)</vt:lpstr>
      <vt:lpstr>Map Fields</vt:lpstr>
      <vt:lpstr>Identify/Create ppmpro project template</vt:lpstr>
      <vt:lpstr>Configure AP board/enable work creation</vt:lpstr>
      <vt:lpstr>Configure AP board/enable work creation</vt:lpstr>
      <vt:lpstr>Key Takeaways</vt:lpstr>
      <vt:lpstr>Thank You</vt:lpstr>
    </vt:vector>
  </TitlesOfParts>
  <Manager/>
  <Company>Planview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World of Work and Resources</dc:title>
  <dc:subject/>
  <dc:creator>Angie Sarmiento</dc:creator>
  <cp:keywords/>
  <dc:description/>
  <cp:lastModifiedBy>Robert Gatch</cp:lastModifiedBy>
  <cp:revision>6</cp:revision>
  <cp:lastPrinted>2021-08-26T22:51:41Z</cp:lastPrinted>
  <dcterms:created xsi:type="dcterms:W3CDTF">2018-04-12T17:33:15Z</dcterms:created>
  <dcterms:modified xsi:type="dcterms:W3CDTF">2023-07-07T16:49:30Z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0x0101009B2FC95DF7981C49B7C9402517F29D77</vt:lpwstr>
  </property>
  <property fmtid="{D5CDD505-2E9C-101B-9397-08002B2CF9AE}" pid="3" name="MediaServiceImageTags">
    <vt:lpwstr/>
  </property>
</Properties>
</file>