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27"/>
  </p:notesMasterIdLst>
  <p:sldIdLst>
    <p:sldId id="2780" r:id="rId5"/>
    <p:sldId id="439" r:id="rId6"/>
    <p:sldId id="468" r:id="rId7"/>
    <p:sldId id="469" r:id="rId8"/>
    <p:sldId id="466" r:id="rId9"/>
    <p:sldId id="464" r:id="rId10"/>
    <p:sldId id="465" r:id="rId11"/>
    <p:sldId id="2930" r:id="rId12"/>
    <p:sldId id="2938" r:id="rId13"/>
    <p:sldId id="2940" r:id="rId14"/>
    <p:sldId id="2941" r:id="rId15"/>
    <p:sldId id="2951" r:id="rId16"/>
    <p:sldId id="2942" r:id="rId17"/>
    <p:sldId id="2932" r:id="rId18"/>
    <p:sldId id="2946" r:id="rId19"/>
    <p:sldId id="2947" r:id="rId20"/>
    <p:sldId id="2950" r:id="rId21"/>
    <p:sldId id="2948" r:id="rId22"/>
    <p:sldId id="2949" r:id="rId23"/>
    <p:sldId id="2943" r:id="rId24"/>
    <p:sldId id="2945" r:id="rId25"/>
    <p:sldId id="295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6"/>
    <p:restoredTop sz="95876" autoAdjust="0"/>
  </p:normalViewPr>
  <p:slideViewPr>
    <p:cSldViewPr snapToGrid="0" snapToObjects="1">
      <p:cViewPr varScale="1">
        <p:scale>
          <a:sx n="199" d="100"/>
          <a:sy n="199" d="100"/>
        </p:scale>
        <p:origin x="7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08263-5555-4C92-8D26-AF7A669DFAB3}"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0DF1B80A-6C4E-41BE-A846-9ECDEFCA811A}">
      <dgm:prSet/>
      <dgm:spPr/>
      <dgm:t>
        <a:bodyPr/>
        <a:lstStyle/>
        <a:p>
          <a:r>
            <a:rPr lang="en-US" dirty="0"/>
            <a:t>Standard turnaround: 4-5 Days</a:t>
          </a:r>
        </a:p>
      </dgm:t>
    </dgm:pt>
    <dgm:pt modelId="{FD1E0C8C-C14A-4F80-B7B3-09137356A298}" type="parTrans" cxnId="{4DD05971-E1EF-4E9D-A021-9663A4CAADF3}">
      <dgm:prSet/>
      <dgm:spPr/>
      <dgm:t>
        <a:bodyPr/>
        <a:lstStyle/>
        <a:p>
          <a:endParaRPr lang="en-US"/>
        </a:p>
      </dgm:t>
    </dgm:pt>
    <dgm:pt modelId="{FF28E945-4069-4E1B-A95A-8F1A4AB9F0FF}" type="sibTrans" cxnId="{4DD05971-E1EF-4E9D-A021-9663A4CAADF3}">
      <dgm:prSet/>
      <dgm:spPr/>
      <dgm:t>
        <a:bodyPr/>
        <a:lstStyle/>
        <a:p>
          <a:endParaRPr lang="en-US"/>
        </a:p>
      </dgm:t>
    </dgm:pt>
    <dgm:pt modelId="{11DF8CB5-20EC-41F1-812E-E9000542906D}">
      <dgm:prSet/>
      <dgm:spPr/>
      <dgm:t>
        <a:bodyPr/>
        <a:lstStyle/>
        <a:p>
          <a:r>
            <a:rPr lang="en-US" dirty="0"/>
            <a:t>Test that it works correctly ASAP</a:t>
          </a:r>
        </a:p>
      </dgm:t>
    </dgm:pt>
    <dgm:pt modelId="{78FC47BE-AED2-47EC-A1A9-E006B9924A3A}" type="parTrans" cxnId="{3EF88905-563F-47B2-ADE6-E25ECD65E784}">
      <dgm:prSet/>
      <dgm:spPr/>
      <dgm:t>
        <a:bodyPr/>
        <a:lstStyle/>
        <a:p>
          <a:endParaRPr lang="en-US"/>
        </a:p>
      </dgm:t>
    </dgm:pt>
    <dgm:pt modelId="{589BE6A4-D865-49AB-B056-269937F3774A}" type="sibTrans" cxnId="{3EF88905-563F-47B2-ADE6-E25ECD65E784}">
      <dgm:prSet/>
      <dgm:spPr/>
      <dgm:t>
        <a:bodyPr/>
        <a:lstStyle/>
        <a:p>
          <a:endParaRPr lang="en-US"/>
        </a:p>
      </dgm:t>
    </dgm:pt>
    <dgm:pt modelId="{64C1BDBF-87E6-4166-B3DE-50188B585AF4}">
      <dgm:prSet/>
      <dgm:spPr/>
      <dgm:t>
        <a:bodyPr/>
        <a:lstStyle/>
        <a:p>
          <a:r>
            <a:rPr lang="en-US" dirty="0"/>
            <a:t>Worst case turnaround: 3 weeks</a:t>
          </a:r>
        </a:p>
      </dgm:t>
    </dgm:pt>
    <dgm:pt modelId="{4A508AC6-7724-41E4-9149-771DD5246C6E}" type="parTrans" cxnId="{F955573E-0432-459D-BAD0-5F26241065EF}">
      <dgm:prSet/>
      <dgm:spPr/>
      <dgm:t>
        <a:bodyPr/>
        <a:lstStyle/>
        <a:p>
          <a:endParaRPr lang="en-US"/>
        </a:p>
      </dgm:t>
    </dgm:pt>
    <dgm:pt modelId="{9248E391-3B72-4E05-B602-89EC3FCA8E96}" type="sibTrans" cxnId="{F955573E-0432-459D-BAD0-5F26241065EF}">
      <dgm:prSet/>
      <dgm:spPr/>
      <dgm:t>
        <a:bodyPr/>
        <a:lstStyle/>
        <a:p>
          <a:endParaRPr lang="en-US"/>
        </a:p>
      </dgm:t>
    </dgm:pt>
    <dgm:pt modelId="{5ACFC861-8FF5-4D47-AE6E-B952C1DE188E}" type="pres">
      <dgm:prSet presAssocID="{B5A08263-5555-4C92-8D26-AF7A669DFAB3}" presName="hierChild1" presStyleCnt="0">
        <dgm:presLayoutVars>
          <dgm:chPref val="1"/>
          <dgm:dir/>
          <dgm:animOne val="branch"/>
          <dgm:animLvl val="lvl"/>
          <dgm:resizeHandles/>
        </dgm:presLayoutVars>
      </dgm:prSet>
      <dgm:spPr/>
    </dgm:pt>
    <dgm:pt modelId="{F5E21792-E6FB-46D8-A76E-D2E4A99E7BF5}" type="pres">
      <dgm:prSet presAssocID="{0DF1B80A-6C4E-41BE-A846-9ECDEFCA811A}" presName="hierRoot1" presStyleCnt="0"/>
      <dgm:spPr/>
    </dgm:pt>
    <dgm:pt modelId="{96112542-5263-4CC6-A879-836DFDB18A1A}" type="pres">
      <dgm:prSet presAssocID="{0DF1B80A-6C4E-41BE-A846-9ECDEFCA811A}" presName="composite" presStyleCnt="0"/>
      <dgm:spPr/>
    </dgm:pt>
    <dgm:pt modelId="{5584569A-7D3E-4223-9814-D6E16BD75C1E}" type="pres">
      <dgm:prSet presAssocID="{0DF1B80A-6C4E-41BE-A846-9ECDEFCA811A}" presName="background" presStyleLbl="node0" presStyleIdx="0" presStyleCnt="3"/>
      <dgm:spPr/>
    </dgm:pt>
    <dgm:pt modelId="{D533282D-5BE0-4FBD-892A-410E115E1F5A}" type="pres">
      <dgm:prSet presAssocID="{0DF1B80A-6C4E-41BE-A846-9ECDEFCA811A}" presName="text" presStyleLbl="fgAcc0" presStyleIdx="0" presStyleCnt="3" custScaleX="52841" custScaleY="58351" custLinFactNeighborX="90144" custLinFactNeighborY="-11026">
        <dgm:presLayoutVars>
          <dgm:chPref val="3"/>
        </dgm:presLayoutVars>
      </dgm:prSet>
      <dgm:spPr/>
    </dgm:pt>
    <dgm:pt modelId="{26A986A1-0CC5-4060-B11D-CFBE497533E9}" type="pres">
      <dgm:prSet presAssocID="{0DF1B80A-6C4E-41BE-A846-9ECDEFCA811A}" presName="hierChild2" presStyleCnt="0"/>
      <dgm:spPr/>
    </dgm:pt>
    <dgm:pt modelId="{7C902824-ED36-4924-A9CE-028ED29733A4}" type="pres">
      <dgm:prSet presAssocID="{11DF8CB5-20EC-41F1-812E-E9000542906D}" presName="hierRoot1" presStyleCnt="0"/>
      <dgm:spPr/>
    </dgm:pt>
    <dgm:pt modelId="{A8A5823C-F7A8-43A8-9897-73F4BF2C3FC7}" type="pres">
      <dgm:prSet presAssocID="{11DF8CB5-20EC-41F1-812E-E9000542906D}" presName="composite" presStyleCnt="0"/>
      <dgm:spPr/>
    </dgm:pt>
    <dgm:pt modelId="{6928C237-9551-4B04-BE4B-5C6224FBD971}" type="pres">
      <dgm:prSet presAssocID="{11DF8CB5-20EC-41F1-812E-E9000542906D}" presName="background" presStyleLbl="node0" presStyleIdx="1" presStyleCnt="3"/>
      <dgm:spPr/>
    </dgm:pt>
    <dgm:pt modelId="{D434485A-ECBA-4B18-91DF-1A5C702AA50D}" type="pres">
      <dgm:prSet presAssocID="{11DF8CB5-20EC-41F1-812E-E9000542906D}" presName="text" presStyleLbl="fgAcc0" presStyleIdx="1" presStyleCnt="3" custScaleX="57233" custScaleY="59923" custLinFactNeighborX="76189" custLinFactNeighborY="-72006">
        <dgm:presLayoutVars>
          <dgm:chPref val="3"/>
        </dgm:presLayoutVars>
      </dgm:prSet>
      <dgm:spPr/>
    </dgm:pt>
    <dgm:pt modelId="{FA2BA795-C895-4386-9B59-8AA953DDA1E1}" type="pres">
      <dgm:prSet presAssocID="{11DF8CB5-20EC-41F1-812E-E9000542906D}" presName="hierChild2" presStyleCnt="0"/>
      <dgm:spPr/>
    </dgm:pt>
    <dgm:pt modelId="{FB2F8E4D-8F27-4BA8-9258-DAB87E137902}" type="pres">
      <dgm:prSet presAssocID="{64C1BDBF-87E6-4166-B3DE-50188B585AF4}" presName="hierRoot1" presStyleCnt="0"/>
      <dgm:spPr/>
    </dgm:pt>
    <dgm:pt modelId="{381D6953-390C-4CBC-9B54-1D2AE55061C7}" type="pres">
      <dgm:prSet presAssocID="{64C1BDBF-87E6-4166-B3DE-50188B585AF4}" presName="composite" presStyleCnt="0"/>
      <dgm:spPr/>
    </dgm:pt>
    <dgm:pt modelId="{6BDBA4A2-8742-4ACA-AC90-3CE2A14FBFC2}" type="pres">
      <dgm:prSet presAssocID="{64C1BDBF-87E6-4166-B3DE-50188B585AF4}" presName="background" presStyleLbl="node0" presStyleIdx="2" presStyleCnt="3"/>
      <dgm:spPr/>
    </dgm:pt>
    <dgm:pt modelId="{1413480C-73B5-477A-85BD-8E4D540C76AB}" type="pres">
      <dgm:prSet presAssocID="{64C1BDBF-87E6-4166-B3DE-50188B585AF4}" presName="text" presStyleLbl="fgAcc0" presStyleIdx="2" presStyleCnt="3" custScaleX="56484" custScaleY="55388" custLinFactNeighborX="-2293" custLinFactNeighborY="65144">
        <dgm:presLayoutVars>
          <dgm:chPref val="3"/>
        </dgm:presLayoutVars>
      </dgm:prSet>
      <dgm:spPr/>
    </dgm:pt>
    <dgm:pt modelId="{EE19BCDE-F59A-4CA9-9029-AB7C7E9EA880}" type="pres">
      <dgm:prSet presAssocID="{64C1BDBF-87E6-4166-B3DE-50188B585AF4}" presName="hierChild2" presStyleCnt="0"/>
      <dgm:spPr/>
    </dgm:pt>
  </dgm:ptLst>
  <dgm:cxnLst>
    <dgm:cxn modelId="{3EF88905-563F-47B2-ADE6-E25ECD65E784}" srcId="{B5A08263-5555-4C92-8D26-AF7A669DFAB3}" destId="{11DF8CB5-20EC-41F1-812E-E9000542906D}" srcOrd="1" destOrd="0" parTransId="{78FC47BE-AED2-47EC-A1A9-E006B9924A3A}" sibTransId="{589BE6A4-D865-49AB-B056-269937F3774A}"/>
    <dgm:cxn modelId="{12994809-24B1-4CDE-8721-CC87435E3AEF}" type="presOf" srcId="{64C1BDBF-87E6-4166-B3DE-50188B585AF4}" destId="{1413480C-73B5-477A-85BD-8E4D540C76AB}" srcOrd="0" destOrd="0" presId="urn:microsoft.com/office/officeart/2005/8/layout/hierarchy1"/>
    <dgm:cxn modelId="{F955573E-0432-459D-BAD0-5F26241065EF}" srcId="{B5A08263-5555-4C92-8D26-AF7A669DFAB3}" destId="{64C1BDBF-87E6-4166-B3DE-50188B585AF4}" srcOrd="2" destOrd="0" parTransId="{4A508AC6-7724-41E4-9149-771DD5246C6E}" sibTransId="{9248E391-3B72-4E05-B602-89EC3FCA8E96}"/>
    <dgm:cxn modelId="{B3B65C45-A3F7-43DD-A473-D5B0892C6D15}" type="presOf" srcId="{B5A08263-5555-4C92-8D26-AF7A669DFAB3}" destId="{5ACFC861-8FF5-4D47-AE6E-B952C1DE188E}" srcOrd="0" destOrd="0" presId="urn:microsoft.com/office/officeart/2005/8/layout/hierarchy1"/>
    <dgm:cxn modelId="{4DD05971-E1EF-4E9D-A021-9663A4CAADF3}" srcId="{B5A08263-5555-4C92-8D26-AF7A669DFAB3}" destId="{0DF1B80A-6C4E-41BE-A846-9ECDEFCA811A}" srcOrd="0" destOrd="0" parTransId="{FD1E0C8C-C14A-4F80-B7B3-09137356A298}" sibTransId="{FF28E945-4069-4E1B-A95A-8F1A4AB9F0FF}"/>
    <dgm:cxn modelId="{6F93C087-0B6A-478A-93F7-7EC7534B4524}" type="presOf" srcId="{11DF8CB5-20EC-41F1-812E-E9000542906D}" destId="{D434485A-ECBA-4B18-91DF-1A5C702AA50D}" srcOrd="0" destOrd="0" presId="urn:microsoft.com/office/officeart/2005/8/layout/hierarchy1"/>
    <dgm:cxn modelId="{8DD701E5-709B-48CE-A1DF-F274D38AC393}" type="presOf" srcId="{0DF1B80A-6C4E-41BE-A846-9ECDEFCA811A}" destId="{D533282D-5BE0-4FBD-892A-410E115E1F5A}" srcOrd="0" destOrd="0" presId="urn:microsoft.com/office/officeart/2005/8/layout/hierarchy1"/>
    <dgm:cxn modelId="{5F3FA4C4-E876-465B-9378-3756C917B9FC}" type="presParOf" srcId="{5ACFC861-8FF5-4D47-AE6E-B952C1DE188E}" destId="{F5E21792-E6FB-46D8-A76E-D2E4A99E7BF5}" srcOrd="0" destOrd="0" presId="urn:microsoft.com/office/officeart/2005/8/layout/hierarchy1"/>
    <dgm:cxn modelId="{59D06524-AC8E-4E56-90AC-D378F6C1F981}" type="presParOf" srcId="{F5E21792-E6FB-46D8-A76E-D2E4A99E7BF5}" destId="{96112542-5263-4CC6-A879-836DFDB18A1A}" srcOrd="0" destOrd="0" presId="urn:microsoft.com/office/officeart/2005/8/layout/hierarchy1"/>
    <dgm:cxn modelId="{46863655-AFE8-4E73-B36C-74164D294CF9}" type="presParOf" srcId="{96112542-5263-4CC6-A879-836DFDB18A1A}" destId="{5584569A-7D3E-4223-9814-D6E16BD75C1E}" srcOrd="0" destOrd="0" presId="urn:microsoft.com/office/officeart/2005/8/layout/hierarchy1"/>
    <dgm:cxn modelId="{9E99A568-9D70-4709-9120-A9D10AF6927D}" type="presParOf" srcId="{96112542-5263-4CC6-A879-836DFDB18A1A}" destId="{D533282D-5BE0-4FBD-892A-410E115E1F5A}" srcOrd="1" destOrd="0" presId="urn:microsoft.com/office/officeart/2005/8/layout/hierarchy1"/>
    <dgm:cxn modelId="{87D9F000-DFC7-4068-A612-7BDF15C37891}" type="presParOf" srcId="{F5E21792-E6FB-46D8-A76E-D2E4A99E7BF5}" destId="{26A986A1-0CC5-4060-B11D-CFBE497533E9}" srcOrd="1" destOrd="0" presId="urn:microsoft.com/office/officeart/2005/8/layout/hierarchy1"/>
    <dgm:cxn modelId="{9F912A84-5E20-4AE1-A734-8CB8262DAA06}" type="presParOf" srcId="{5ACFC861-8FF5-4D47-AE6E-B952C1DE188E}" destId="{7C902824-ED36-4924-A9CE-028ED29733A4}" srcOrd="1" destOrd="0" presId="urn:microsoft.com/office/officeart/2005/8/layout/hierarchy1"/>
    <dgm:cxn modelId="{F887BBF2-BAA8-41DC-B489-702A327DAC3C}" type="presParOf" srcId="{7C902824-ED36-4924-A9CE-028ED29733A4}" destId="{A8A5823C-F7A8-43A8-9897-73F4BF2C3FC7}" srcOrd="0" destOrd="0" presId="urn:microsoft.com/office/officeart/2005/8/layout/hierarchy1"/>
    <dgm:cxn modelId="{FF34B80B-3232-411D-AE58-7BF89919D644}" type="presParOf" srcId="{A8A5823C-F7A8-43A8-9897-73F4BF2C3FC7}" destId="{6928C237-9551-4B04-BE4B-5C6224FBD971}" srcOrd="0" destOrd="0" presId="urn:microsoft.com/office/officeart/2005/8/layout/hierarchy1"/>
    <dgm:cxn modelId="{32FF72F3-27A1-427D-9F73-C46CBC6AD5EF}" type="presParOf" srcId="{A8A5823C-F7A8-43A8-9897-73F4BF2C3FC7}" destId="{D434485A-ECBA-4B18-91DF-1A5C702AA50D}" srcOrd="1" destOrd="0" presId="urn:microsoft.com/office/officeart/2005/8/layout/hierarchy1"/>
    <dgm:cxn modelId="{0B3AE52A-3739-45A2-8026-66FE39DC46B2}" type="presParOf" srcId="{7C902824-ED36-4924-A9CE-028ED29733A4}" destId="{FA2BA795-C895-4386-9B59-8AA953DDA1E1}" srcOrd="1" destOrd="0" presId="urn:microsoft.com/office/officeart/2005/8/layout/hierarchy1"/>
    <dgm:cxn modelId="{E0EAEC13-3B2A-4F1A-BABB-8A343075BF56}" type="presParOf" srcId="{5ACFC861-8FF5-4D47-AE6E-B952C1DE188E}" destId="{FB2F8E4D-8F27-4BA8-9258-DAB87E137902}" srcOrd="2" destOrd="0" presId="urn:microsoft.com/office/officeart/2005/8/layout/hierarchy1"/>
    <dgm:cxn modelId="{3DCFBDF1-104C-4A8C-AF68-F43BA8267FCC}" type="presParOf" srcId="{FB2F8E4D-8F27-4BA8-9258-DAB87E137902}" destId="{381D6953-390C-4CBC-9B54-1D2AE55061C7}" srcOrd="0" destOrd="0" presId="urn:microsoft.com/office/officeart/2005/8/layout/hierarchy1"/>
    <dgm:cxn modelId="{C9EB82ED-FB74-4C44-A7E9-97DF2BF10A6C}" type="presParOf" srcId="{381D6953-390C-4CBC-9B54-1D2AE55061C7}" destId="{6BDBA4A2-8742-4ACA-AC90-3CE2A14FBFC2}" srcOrd="0" destOrd="0" presId="urn:microsoft.com/office/officeart/2005/8/layout/hierarchy1"/>
    <dgm:cxn modelId="{00632035-FB33-4890-8C06-A773246EDD0B}" type="presParOf" srcId="{381D6953-390C-4CBC-9B54-1D2AE55061C7}" destId="{1413480C-73B5-477A-85BD-8E4D540C76AB}" srcOrd="1" destOrd="0" presId="urn:microsoft.com/office/officeart/2005/8/layout/hierarchy1"/>
    <dgm:cxn modelId="{465C0F8F-7F5A-47BC-BF0C-A692915E127A}" type="presParOf" srcId="{FB2F8E4D-8F27-4BA8-9258-DAB87E137902}" destId="{EE19BCDE-F59A-4CA9-9029-AB7C7E9EA88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08263-5555-4C92-8D26-AF7A669DFAB3}"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64C1BDBF-87E6-4166-B3DE-50188B585AF4}">
      <dgm:prSet/>
      <dgm:spPr/>
      <dgm:t>
        <a:bodyPr/>
        <a:lstStyle/>
        <a:p>
          <a:r>
            <a:rPr lang="en-US" dirty="0"/>
            <a:t>Key PP Fields to add to Project Details</a:t>
          </a:r>
        </a:p>
      </dgm:t>
    </dgm:pt>
    <dgm:pt modelId="{4A508AC6-7724-41E4-9149-771DD5246C6E}" type="parTrans" cxnId="{F955573E-0432-459D-BAD0-5F26241065EF}">
      <dgm:prSet/>
      <dgm:spPr/>
      <dgm:t>
        <a:bodyPr/>
        <a:lstStyle/>
        <a:p>
          <a:endParaRPr lang="en-US"/>
        </a:p>
      </dgm:t>
    </dgm:pt>
    <dgm:pt modelId="{9248E391-3B72-4E05-B602-89EC3FCA8E96}" type="sibTrans" cxnId="{F955573E-0432-459D-BAD0-5F26241065EF}">
      <dgm:prSet/>
      <dgm:spPr/>
      <dgm:t>
        <a:bodyPr/>
        <a:lstStyle/>
        <a:p>
          <a:endParaRPr lang="en-US"/>
        </a:p>
      </dgm:t>
    </dgm:pt>
    <dgm:pt modelId="{5ACFC861-8FF5-4D47-AE6E-B952C1DE188E}" type="pres">
      <dgm:prSet presAssocID="{B5A08263-5555-4C92-8D26-AF7A669DFAB3}" presName="hierChild1" presStyleCnt="0">
        <dgm:presLayoutVars>
          <dgm:chPref val="1"/>
          <dgm:dir/>
          <dgm:animOne val="branch"/>
          <dgm:animLvl val="lvl"/>
          <dgm:resizeHandles/>
        </dgm:presLayoutVars>
      </dgm:prSet>
      <dgm:spPr/>
    </dgm:pt>
    <dgm:pt modelId="{FB2F8E4D-8F27-4BA8-9258-DAB87E137902}" type="pres">
      <dgm:prSet presAssocID="{64C1BDBF-87E6-4166-B3DE-50188B585AF4}" presName="hierRoot1" presStyleCnt="0"/>
      <dgm:spPr/>
    </dgm:pt>
    <dgm:pt modelId="{381D6953-390C-4CBC-9B54-1D2AE55061C7}" type="pres">
      <dgm:prSet presAssocID="{64C1BDBF-87E6-4166-B3DE-50188B585AF4}" presName="composite" presStyleCnt="0"/>
      <dgm:spPr/>
    </dgm:pt>
    <dgm:pt modelId="{6BDBA4A2-8742-4ACA-AC90-3CE2A14FBFC2}" type="pres">
      <dgm:prSet presAssocID="{64C1BDBF-87E6-4166-B3DE-50188B585AF4}" presName="background" presStyleLbl="node0" presStyleIdx="0" presStyleCnt="1"/>
      <dgm:spPr/>
    </dgm:pt>
    <dgm:pt modelId="{1413480C-73B5-477A-85BD-8E4D540C76AB}" type="pres">
      <dgm:prSet presAssocID="{64C1BDBF-87E6-4166-B3DE-50188B585AF4}" presName="text" presStyleLbl="fgAcc0" presStyleIdx="0" presStyleCnt="1" custScaleX="56484" custScaleY="55388" custLinFactNeighborX="8494" custLinFactNeighborY="-1888">
        <dgm:presLayoutVars>
          <dgm:chPref val="3"/>
        </dgm:presLayoutVars>
      </dgm:prSet>
      <dgm:spPr/>
    </dgm:pt>
    <dgm:pt modelId="{EE19BCDE-F59A-4CA9-9029-AB7C7E9EA880}" type="pres">
      <dgm:prSet presAssocID="{64C1BDBF-87E6-4166-B3DE-50188B585AF4}" presName="hierChild2" presStyleCnt="0"/>
      <dgm:spPr/>
    </dgm:pt>
  </dgm:ptLst>
  <dgm:cxnLst>
    <dgm:cxn modelId="{12994809-24B1-4CDE-8721-CC87435E3AEF}" type="presOf" srcId="{64C1BDBF-87E6-4166-B3DE-50188B585AF4}" destId="{1413480C-73B5-477A-85BD-8E4D540C76AB}" srcOrd="0" destOrd="0" presId="urn:microsoft.com/office/officeart/2005/8/layout/hierarchy1"/>
    <dgm:cxn modelId="{F955573E-0432-459D-BAD0-5F26241065EF}" srcId="{B5A08263-5555-4C92-8D26-AF7A669DFAB3}" destId="{64C1BDBF-87E6-4166-B3DE-50188B585AF4}" srcOrd="0" destOrd="0" parTransId="{4A508AC6-7724-41E4-9149-771DD5246C6E}" sibTransId="{9248E391-3B72-4E05-B602-89EC3FCA8E96}"/>
    <dgm:cxn modelId="{B3B65C45-A3F7-43DD-A473-D5B0892C6D15}" type="presOf" srcId="{B5A08263-5555-4C92-8D26-AF7A669DFAB3}" destId="{5ACFC861-8FF5-4D47-AE6E-B952C1DE188E}" srcOrd="0" destOrd="0" presId="urn:microsoft.com/office/officeart/2005/8/layout/hierarchy1"/>
    <dgm:cxn modelId="{E0EAEC13-3B2A-4F1A-BABB-8A343075BF56}" type="presParOf" srcId="{5ACFC861-8FF5-4D47-AE6E-B952C1DE188E}" destId="{FB2F8E4D-8F27-4BA8-9258-DAB87E137902}" srcOrd="0" destOrd="0" presId="urn:microsoft.com/office/officeart/2005/8/layout/hierarchy1"/>
    <dgm:cxn modelId="{3DCFBDF1-104C-4A8C-AF68-F43BA8267FCC}" type="presParOf" srcId="{FB2F8E4D-8F27-4BA8-9258-DAB87E137902}" destId="{381D6953-390C-4CBC-9B54-1D2AE55061C7}" srcOrd="0" destOrd="0" presId="urn:microsoft.com/office/officeart/2005/8/layout/hierarchy1"/>
    <dgm:cxn modelId="{C9EB82ED-FB74-4C44-A7E9-97DF2BF10A6C}" type="presParOf" srcId="{381D6953-390C-4CBC-9B54-1D2AE55061C7}" destId="{6BDBA4A2-8742-4ACA-AC90-3CE2A14FBFC2}" srcOrd="0" destOrd="0" presId="urn:microsoft.com/office/officeart/2005/8/layout/hierarchy1"/>
    <dgm:cxn modelId="{00632035-FB33-4890-8C06-A773246EDD0B}" type="presParOf" srcId="{381D6953-390C-4CBC-9B54-1D2AE55061C7}" destId="{1413480C-73B5-477A-85BD-8E4D540C76AB}" srcOrd="1" destOrd="0" presId="urn:microsoft.com/office/officeart/2005/8/layout/hierarchy1"/>
    <dgm:cxn modelId="{465C0F8F-7F5A-47BC-BF0C-A692915E127A}" type="presParOf" srcId="{FB2F8E4D-8F27-4BA8-9258-DAB87E137902}" destId="{EE19BCDE-F59A-4CA9-9029-AB7C7E9EA88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A08263-5555-4C92-8D26-AF7A669DFAB3}"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64C1BDBF-87E6-4166-B3DE-50188B585AF4}">
      <dgm:prSet/>
      <dgm:spPr/>
      <dgm:t>
        <a:bodyPr/>
        <a:lstStyle/>
        <a:p>
          <a:r>
            <a:rPr lang="en-US" dirty="0"/>
            <a:t>Simplify and Align to the Customer’s Use Case</a:t>
          </a:r>
        </a:p>
      </dgm:t>
    </dgm:pt>
    <dgm:pt modelId="{4A508AC6-7724-41E4-9149-771DD5246C6E}" type="parTrans" cxnId="{F955573E-0432-459D-BAD0-5F26241065EF}">
      <dgm:prSet/>
      <dgm:spPr/>
      <dgm:t>
        <a:bodyPr/>
        <a:lstStyle/>
        <a:p>
          <a:endParaRPr lang="en-US"/>
        </a:p>
      </dgm:t>
    </dgm:pt>
    <dgm:pt modelId="{9248E391-3B72-4E05-B602-89EC3FCA8E96}" type="sibTrans" cxnId="{F955573E-0432-459D-BAD0-5F26241065EF}">
      <dgm:prSet/>
      <dgm:spPr/>
      <dgm:t>
        <a:bodyPr/>
        <a:lstStyle/>
        <a:p>
          <a:endParaRPr lang="en-US"/>
        </a:p>
      </dgm:t>
    </dgm:pt>
    <dgm:pt modelId="{5ACFC861-8FF5-4D47-AE6E-B952C1DE188E}" type="pres">
      <dgm:prSet presAssocID="{B5A08263-5555-4C92-8D26-AF7A669DFAB3}" presName="hierChild1" presStyleCnt="0">
        <dgm:presLayoutVars>
          <dgm:chPref val="1"/>
          <dgm:dir/>
          <dgm:animOne val="branch"/>
          <dgm:animLvl val="lvl"/>
          <dgm:resizeHandles/>
        </dgm:presLayoutVars>
      </dgm:prSet>
      <dgm:spPr/>
    </dgm:pt>
    <dgm:pt modelId="{FB2F8E4D-8F27-4BA8-9258-DAB87E137902}" type="pres">
      <dgm:prSet presAssocID="{64C1BDBF-87E6-4166-B3DE-50188B585AF4}" presName="hierRoot1" presStyleCnt="0"/>
      <dgm:spPr/>
    </dgm:pt>
    <dgm:pt modelId="{381D6953-390C-4CBC-9B54-1D2AE55061C7}" type="pres">
      <dgm:prSet presAssocID="{64C1BDBF-87E6-4166-B3DE-50188B585AF4}" presName="composite" presStyleCnt="0"/>
      <dgm:spPr/>
    </dgm:pt>
    <dgm:pt modelId="{6BDBA4A2-8742-4ACA-AC90-3CE2A14FBFC2}" type="pres">
      <dgm:prSet presAssocID="{64C1BDBF-87E6-4166-B3DE-50188B585AF4}" presName="background" presStyleLbl="node0" presStyleIdx="0" presStyleCnt="1"/>
      <dgm:spPr/>
    </dgm:pt>
    <dgm:pt modelId="{1413480C-73B5-477A-85BD-8E4D540C76AB}" type="pres">
      <dgm:prSet presAssocID="{64C1BDBF-87E6-4166-B3DE-50188B585AF4}" presName="text" presStyleLbl="fgAcc0" presStyleIdx="0" presStyleCnt="1" custScaleX="56484" custScaleY="55388" custLinFactNeighborX="3622" custLinFactNeighborY="-173">
        <dgm:presLayoutVars>
          <dgm:chPref val="3"/>
        </dgm:presLayoutVars>
      </dgm:prSet>
      <dgm:spPr/>
    </dgm:pt>
    <dgm:pt modelId="{EE19BCDE-F59A-4CA9-9029-AB7C7E9EA880}" type="pres">
      <dgm:prSet presAssocID="{64C1BDBF-87E6-4166-B3DE-50188B585AF4}" presName="hierChild2" presStyleCnt="0"/>
      <dgm:spPr/>
    </dgm:pt>
  </dgm:ptLst>
  <dgm:cxnLst>
    <dgm:cxn modelId="{12994809-24B1-4CDE-8721-CC87435E3AEF}" type="presOf" srcId="{64C1BDBF-87E6-4166-B3DE-50188B585AF4}" destId="{1413480C-73B5-477A-85BD-8E4D540C76AB}" srcOrd="0" destOrd="0" presId="urn:microsoft.com/office/officeart/2005/8/layout/hierarchy1"/>
    <dgm:cxn modelId="{F955573E-0432-459D-BAD0-5F26241065EF}" srcId="{B5A08263-5555-4C92-8D26-AF7A669DFAB3}" destId="{64C1BDBF-87E6-4166-B3DE-50188B585AF4}" srcOrd="0" destOrd="0" parTransId="{4A508AC6-7724-41E4-9149-771DD5246C6E}" sibTransId="{9248E391-3B72-4E05-B602-89EC3FCA8E96}"/>
    <dgm:cxn modelId="{B3B65C45-A3F7-43DD-A473-D5B0892C6D15}" type="presOf" srcId="{B5A08263-5555-4C92-8D26-AF7A669DFAB3}" destId="{5ACFC861-8FF5-4D47-AE6E-B952C1DE188E}" srcOrd="0" destOrd="0" presId="urn:microsoft.com/office/officeart/2005/8/layout/hierarchy1"/>
    <dgm:cxn modelId="{E0EAEC13-3B2A-4F1A-BABB-8A343075BF56}" type="presParOf" srcId="{5ACFC861-8FF5-4D47-AE6E-B952C1DE188E}" destId="{FB2F8E4D-8F27-4BA8-9258-DAB87E137902}" srcOrd="0" destOrd="0" presId="urn:microsoft.com/office/officeart/2005/8/layout/hierarchy1"/>
    <dgm:cxn modelId="{3DCFBDF1-104C-4A8C-AF68-F43BA8267FCC}" type="presParOf" srcId="{FB2F8E4D-8F27-4BA8-9258-DAB87E137902}" destId="{381D6953-390C-4CBC-9B54-1D2AE55061C7}" srcOrd="0" destOrd="0" presId="urn:microsoft.com/office/officeart/2005/8/layout/hierarchy1"/>
    <dgm:cxn modelId="{C9EB82ED-FB74-4C44-A7E9-97DF2BF10A6C}" type="presParOf" srcId="{381D6953-390C-4CBC-9B54-1D2AE55061C7}" destId="{6BDBA4A2-8742-4ACA-AC90-3CE2A14FBFC2}" srcOrd="0" destOrd="0" presId="urn:microsoft.com/office/officeart/2005/8/layout/hierarchy1"/>
    <dgm:cxn modelId="{00632035-FB33-4890-8C06-A773246EDD0B}" type="presParOf" srcId="{381D6953-390C-4CBC-9B54-1D2AE55061C7}" destId="{1413480C-73B5-477A-85BD-8E4D540C76AB}" srcOrd="1" destOrd="0" presId="urn:microsoft.com/office/officeart/2005/8/layout/hierarchy1"/>
    <dgm:cxn modelId="{465C0F8F-7F5A-47BC-BF0C-A692915E127A}" type="presParOf" srcId="{FB2F8E4D-8F27-4BA8-9258-DAB87E137902}" destId="{EE19BCDE-F59A-4CA9-9029-AB7C7E9EA880}"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A08263-5555-4C92-8D26-AF7A669DFAB3}"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11DF8CB5-20EC-41F1-812E-E9000542906D}">
      <dgm:prSet/>
      <dgm:spPr/>
      <dgm:t>
        <a:bodyPr/>
        <a:lstStyle/>
        <a:p>
          <a:r>
            <a:rPr lang="en-US" dirty="0"/>
            <a:t>Plan is Read-Only in PP</a:t>
          </a:r>
        </a:p>
      </dgm:t>
    </dgm:pt>
    <dgm:pt modelId="{78FC47BE-AED2-47EC-A1A9-E006B9924A3A}" type="parTrans" cxnId="{3EF88905-563F-47B2-ADE6-E25ECD65E784}">
      <dgm:prSet/>
      <dgm:spPr/>
      <dgm:t>
        <a:bodyPr/>
        <a:lstStyle/>
        <a:p>
          <a:endParaRPr lang="en-US"/>
        </a:p>
      </dgm:t>
    </dgm:pt>
    <dgm:pt modelId="{589BE6A4-D865-49AB-B056-269937F3774A}" type="sibTrans" cxnId="{3EF88905-563F-47B2-ADE6-E25ECD65E784}">
      <dgm:prSet/>
      <dgm:spPr/>
      <dgm:t>
        <a:bodyPr/>
        <a:lstStyle/>
        <a:p>
          <a:endParaRPr lang="en-US"/>
        </a:p>
      </dgm:t>
    </dgm:pt>
    <dgm:pt modelId="{64C1BDBF-87E6-4166-B3DE-50188B585AF4}">
      <dgm:prSet/>
      <dgm:spPr/>
      <dgm:t>
        <a:bodyPr/>
        <a:lstStyle/>
        <a:p>
          <a:r>
            <a:rPr lang="en-US" dirty="0"/>
            <a:t>Inactive Statuses Hide Cards</a:t>
          </a:r>
        </a:p>
      </dgm:t>
    </dgm:pt>
    <dgm:pt modelId="{4A508AC6-7724-41E4-9149-771DD5246C6E}" type="parTrans" cxnId="{F955573E-0432-459D-BAD0-5F26241065EF}">
      <dgm:prSet/>
      <dgm:spPr/>
      <dgm:t>
        <a:bodyPr/>
        <a:lstStyle/>
        <a:p>
          <a:endParaRPr lang="en-US"/>
        </a:p>
      </dgm:t>
    </dgm:pt>
    <dgm:pt modelId="{9248E391-3B72-4E05-B602-89EC3FCA8E96}" type="sibTrans" cxnId="{F955573E-0432-459D-BAD0-5F26241065EF}">
      <dgm:prSet/>
      <dgm:spPr/>
      <dgm:t>
        <a:bodyPr/>
        <a:lstStyle/>
        <a:p>
          <a:endParaRPr lang="en-US"/>
        </a:p>
      </dgm:t>
    </dgm:pt>
    <dgm:pt modelId="{5ACFC861-8FF5-4D47-AE6E-B952C1DE188E}" type="pres">
      <dgm:prSet presAssocID="{B5A08263-5555-4C92-8D26-AF7A669DFAB3}" presName="hierChild1" presStyleCnt="0">
        <dgm:presLayoutVars>
          <dgm:chPref val="1"/>
          <dgm:dir/>
          <dgm:animOne val="branch"/>
          <dgm:animLvl val="lvl"/>
          <dgm:resizeHandles/>
        </dgm:presLayoutVars>
      </dgm:prSet>
      <dgm:spPr/>
    </dgm:pt>
    <dgm:pt modelId="{7C902824-ED36-4924-A9CE-028ED29733A4}" type="pres">
      <dgm:prSet presAssocID="{11DF8CB5-20EC-41F1-812E-E9000542906D}" presName="hierRoot1" presStyleCnt="0"/>
      <dgm:spPr/>
    </dgm:pt>
    <dgm:pt modelId="{A8A5823C-F7A8-43A8-9897-73F4BF2C3FC7}" type="pres">
      <dgm:prSet presAssocID="{11DF8CB5-20EC-41F1-812E-E9000542906D}" presName="composite" presStyleCnt="0"/>
      <dgm:spPr/>
    </dgm:pt>
    <dgm:pt modelId="{6928C237-9551-4B04-BE4B-5C6224FBD971}" type="pres">
      <dgm:prSet presAssocID="{11DF8CB5-20EC-41F1-812E-E9000542906D}" presName="background" presStyleLbl="node0" presStyleIdx="0" presStyleCnt="2"/>
      <dgm:spPr/>
    </dgm:pt>
    <dgm:pt modelId="{D434485A-ECBA-4B18-91DF-1A5C702AA50D}" type="pres">
      <dgm:prSet presAssocID="{11DF8CB5-20EC-41F1-812E-E9000542906D}" presName="text" presStyleLbl="fgAcc0" presStyleIdx="0" presStyleCnt="2" custScaleX="57233" custScaleY="59923" custLinFactNeighborX="76189" custLinFactNeighborY="-54922">
        <dgm:presLayoutVars>
          <dgm:chPref val="3"/>
        </dgm:presLayoutVars>
      </dgm:prSet>
      <dgm:spPr/>
    </dgm:pt>
    <dgm:pt modelId="{FA2BA795-C895-4386-9B59-8AA953DDA1E1}" type="pres">
      <dgm:prSet presAssocID="{11DF8CB5-20EC-41F1-812E-E9000542906D}" presName="hierChild2" presStyleCnt="0"/>
      <dgm:spPr/>
    </dgm:pt>
    <dgm:pt modelId="{FB2F8E4D-8F27-4BA8-9258-DAB87E137902}" type="pres">
      <dgm:prSet presAssocID="{64C1BDBF-87E6-4166-B3DE-50188B585AF4}" presName="hierRoot1" presStyleCnt="0"/>
      <dgm:spPr/>
    </dgm:pt>
    <dgm:pt modelId="{381D6953-390C-4CBC-9B54-1D2AE55061C7}" type="pres">
      <dgm:prSet presAssocID="{64C1BDBF-87E6-4166-B3DE-50188B585AF4}" presName="composite" presStyleCnt="0"/>
      <dgm:spPr/>
    </dgm:pt>
    <dgm:pt modelId="{6BDBA4A2-8742-4ACA-AC90-3CE2A14FBFC2}" type="pres">
      <dgm:prSet presAssocID="{64C1BDBF-87E6-4166-B3DE-50188B585AF4}" presName="background" presStyleLbl="node0" presStyleIdx="1" presStyleCnt="2"/>
      <dgm:spPr/>
    </dgm:pt>
    <dgm:pt modelId="{1413480C-73B5-477A-85BD-8E4D540C76AB}" type="pres">
      <dgm:prSet presAssocID="{64C1BDBF-87E6-4166-B3DE-50188B585AF4}" presName="text" presStyleLbl="fgAcc0" presStyleIdx="1" presStyleCnt="2" custScaleX="56484" custScaleY="55388" custLinFactNeighborX="-2293" custLinFactNeighborY="54783">
        <dgm:presLayoutVars>
          <dgm:chPref val="3"/>
        </dgm:presLayoutVars>
      </dgm:prSet>
      <dgm:spPr/>
    </dgm:pt>
    <dgm:pt modelId="{EE19BCDE-F59A-4CA9-9029-AB7C7E9EA880}" type="pres">
      <dgm:prSet presAssocID="{64C1BDBF-87E6-4166-B3DE-50188B585AF4}" presName="hierChild2" presStyleCnt="0"/>
      <dgm:spPr/>
    </dgm:pt>
  </dgm:ptLst>
  <dgm:cxnLst>
    <dgm:cxn modelId="{3EF88905-563F-47B2-ADE6-E25ECD65E784}" srcId="{B5A08263-5555-4C92-8D26-AF7A669DFAB3}" destId="{11DF8CB5-20EC-41F1-812E-E9000542906D}" srcOrd="0" destOrd="0" parTransId="{78FC47BE-AED2-47EC-A1A9-E006B9924A3A}" sibTransId="{589BE6A4-D865-49AB-B056-269937F3774A}"/>
    <dgm:cxn modelId="{12994809-24B1-4CDE-8721-CC87435E3AEF}" type="presOf" srcId="{64C1BDBF-87E6-4166-B3DE-50188B585AF4}" destId="{1413480C-73B5-477A-85BD-8E4D540C76AB}" srcOrd="0" destOrd="0" presId="urn:microsoft.com/office/officeart/2005/8/layout/hierarchy1"/>
    <dgm:cxn modelId="{F955573E-0432-459D-BAD0-5F26241065EF}" srcId="{B5A08263-5555-4C92-8D26-AF7A669DFAB3}" destId="{64C1BDBF-87E6-4166-B3DE-50188B585AF4}" srcOrd="1" destOrd="0" parTransId="{4A508AC6-7724-41E4-9149-771DD5246C6E}" sibTransId="{9248E391-3B72-4E05-B602-89EC3FCA8E96}"/>
    <dgm:cxn modelId="{B3B65C45-A3F7-43DD-A473-D5B0892C6D15}" type="presOf" srcId="{B5A08263-5555-4C92-8D26-AF7A669DFAB3}" destId="{5ACFC861-8FF5-4D47-AE6E-B952C1DE188E}" srcOrd="0" destOrd="0" presId="urn:microsoft.com/office/officeart/2005/8/layout/hierarchy1"/>
    <dgm:cxn modelId="{6F93C087-0B6A-478A-93F7-7EC7534B4524}" type="presOf" srcId="{11DF8CB5-20EC-41F1-812E-E9000542906D}" destId="{D434485A-ECBA-4B18-91DF-1A5C702AA50D}" srcOrd="0" destOrd="0" presId="urn:microsoft.com/office/officeart/2005/8/layout/hierarchy1"/>
    <dgm:cxn modelId="{9F912A84-5E20-4AE1-A734-8CB8262DAA06}" type="presParOf" srcId="{5ACFC861-8FF5-4D47-AE6E-B952C1DE188E}" destId="{7C902824-ED36-4924-A9CE-028ED29733A4}" srcOrd="0" destOrd="0" presId="urn:microsoft.com/office/officeart/2005/8/layout/hierarchy1"/>
    <dgm:cxn modelId="{F887BBF2-BAA8-41DC-B489-702A327DAC3C}" type="presParOf" srcId="{7C902824-ED36-4924-A9CE-028ED29733A4}" destId="{A8A5823C-F7A8-43A8-9897-73F4BF2C3FC7}" srcOrd="0" destOrd="0" presId="urn:microsoft.com/office/officeart/2005/8/layout/hierarchy1"/>
    <dgm:cxn modelId="{FF34B80B-3232-411D-AE58-7BF89919D644}" type="presParOf" srcId="{A8A5823C-F7A8-43A8-9897-73F4BF2C3FC7}" destId="{6928C237-9551-4B04-BE4B-5C6224FBD971}" srcOrd="0" destOrd="0" presId="urn:microsoft.com/office/officeart/2005/8/layout/hierarchy1"/>
    <dgm:cxn modelId="{32FF72F3-27A1-427D-9F73-C46CBC6AD5EF}" type="presParOf" srcId="{A8A5823C-F7A8-43A8-9897-73F4BF2C3FC7}" destId="{D434485A-ECBA-4B18-91DF-1A5C702AA50D}" srcOrd="1" destOrd="0" presId="urn:microsoft.com/office/officeart/2005/8/layout/hierarchy1"/>
    <dgm:cxn modelId="{0B3AE52A-3739-45A2-8026-66FE39DC46B2}" type="presParOf" srcId="{7C902824-ED36-4924-A9CE-028ED29733A4}" destId="{FA2BA795-C895-4386-9B59-8AA953DDA1E1}" srcOrd="1" destOrd="0" presId="urn:microsoft.com/office/officeart/2005/8/layout/hierarchy1"/>
    <dgm:cxn modelId="{E0EAEC13-3B2A-4F1A-BABB-8A343075BF56}" type="presParOf" srcId="{5ACFC861-8FF5-4D47-AE6E-B952C1DE188E}" destId="{FB2F8E4D-8F27-4BA8-9258-DAB87E137902}" srcOrd="1" destOrd="0" presId="urn:microsoft.com/office/officeart/2005/8/layout/hierarchy1"/>
    <dgm:cxn modelId="{3DCFBDF1-104C-4A8C-AF68-F43BA8267FCC}" type="presParOf" srcId="{FB2F8E4D-8F27-4BA8-9258-DAB87E137902}" destId="{381D6953-390C-4CBC-9B54-1D2AE55061C7}" srcOrd="0" destOrd="0" presId="urn:microsoft.com/office/officeart/2005/8/layout/hierarchy1"/>
    <dgm:cxn modelId="{C9EB82ED-FB74-4C44-A7E9-97DF2BF10A6C}" type="presParOf" srcId="{381D6953-390C-4CBC-9B54-1D2AE55061C7}" destId="{6BDBA4A2-8742-4ACA-AC90-3CE2A14FBFC2}" srcOrd="0" destOrd="0" presId="urn:microsoft.com/office/officeart/2005/8/layout/hierarchy1"/>
    <dgm:cxn modelId="{00632035-FB33-4890-8C06-A773246EDD0B}" type="presParOf" srcId="{381D6953-390C-4CBC-9B54-1D2AE55061C7}" destId="{1413480C-73B5-477A-85BD-8E4D540C76AB}" srcOrd="1" destOrd="0" presId="urn:microsoft.com/office/officeart/2005/8/layout/hierarchy1"/>
    <dgm:cxn modelId="{465C0F8F-7F5A-47BC-BF0C-A692915E127A}" type="presParOf" srcId="{FB2F8E4D-8F27-4BA8-9258-DAB87E137902}" destId="{EE19BCDE-F59A-4CA9-9029-AB7C7E9EA88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A08263-5555-4C92-8D26-AF7A669DFAB3}"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11DF8CB5-20EC-41F1-812E-E9000542906D}">
      <dgm:prSet/>
      <dgm:spPr/>
      <dgm:t>
        <a:bodyPr/>
        <a:lstStyle/>
        <a:p>
          <a:r>
            <a:rPr lang="en-US" dirty="0"/>
            <a:t>Native Timesheets can be populated from Activities Only</a:t>
          </a:r>
        </a:p>
      </dgm:t>
    </dgm:pt>
    <dgm:pt modelId="{78FC47BE-AED2-47EC-A1A9-E006B9924A3A}" type="parTrans" cxnId="{3EF88905-563F-47B2-ADE6-E25ECD65E784}">
      <dgm:prSet/>
      <dgm:spPr/>
      <dgm:t>
        <a:bodyPr/>
        <a:lstStyle/>
        <a:p>
          <a:endParaRPr lang="en-US"/>
        </a:p>
      </dgm:t>
    </dgm:pt>
    <dgm:pt modelId="{589BE6A4-D865-49AB-B056-269937F3774A}" type="sibTrans" cxnId="{3EF88905-563F-47B2-ADE6-E25ECD65E784}">
      <dgm:prSet/>
      <dgm:spPr/>
      <dgm:t>
        <a:bodyPr/>
        <a:lstStyle/>
        <a:p>
          <a:endParaRPr lang="en-US"/>
        </a:p>
      </dgm:t>
    </dgm:pt>
    <dgm:pt modelId="{64C1BDBF-87E6-4166-B3DE-50188B585AF4}">
      <dgm:prSet/>
      <dgm:spPr/>
      <dgm:t>
        <a:bodyPr/>
        <a:lstStyle/>
        <a:p>
          <a:r>
            <a:rPr lang="en-US" dirty="0"/>
            <a:t>Must ensure time tracking option is enabled by Customer care</a:t>
          </a:r>
        </a:p>
      </dgm:t>
    </dgm:pt>
    <dgm:pt modelId="{4A508AC6-7724-41E4-9149-771DD5246C6E}" type="parTrans" cxnId="{F955573E-0432-459D-BAD0-5F26241065EF}">
      <dgm:prSet/>
      <dgm:spPr/>
      <dgm:t>
        <a:bodyPr/>
        <a:lstStyle/>
        <a:p>
          <a:endParaRPr lang="en-US"/>
        </a:p>
      </dgm:t>
    </dgm:pt>
    <dgm:pt modelId="{9248E391-3B72-4E05-B602-89EC3FCA8E96}" type="sibTrans" cxnId="{F955573E-0432-459D-BAD0-5F26241065EF}">
      <dgm:prSet/>
      <dgm:spPr/>
      <dgm:t>
        <a:bodyPr/>
        <a:lstStyle/>
        <a:p>
          <a:endParaRPr lang="en-US"/>
        </a:p>
      </dgm:t>
    </dgm:pt>
    <dgm:pt modelId="{5ACFC861-8FF5-4D47-AE6E-B952C1DE188E}" type="pres">
      <dgm:prSet presAssocID="{B5A08263-5555-4C92-8D26-AF7A669DFAB3}" presName="hierChild1" presStyleCnt="0">
        <dgm:presLayoutVars>
          <dgm:chPref val="1"/>
          <dgm:dir/>
          <dgm:animOne val="branch"/>
          <dgm:animLvl val="lvl"/>
          <dgm:resizeHandles/>
        </dgm:presLayoutVars>
      </dgm:prSet>
      <dgm:spPr/>
    </dgm:pt>
    <dgm:pt modelId="{7C902824-ED36-4924-A9CE-028ED29733A4}" type="pres">
      <dgm:prSet presAssocID="{11DF8CB5-20EC-41F1-812E-E9000542906D}" presName="hierRoot1" presStyleCnt="0"/>
      <dgm:spPr/>
    </dgm:pt>
    <dgm:pt modelId="{A8A5823C-F7A8-43A8-9897-73F4BF2C3FC7}" type="pres">
      <dgm:prSet presAssocID="{11DF8CB5-20EC-41F1-812E-E9000542906D}" presName="composite" presStyleCnt="0"/>
      <dgm:spPr/>
    </dgm:pt>
    <dgm:pt modelId="{6928C237-9551-4B04-BE4B-5C6224FBD971}" type="pres">
      <dgm:prSet presAssocID="{11DF8CB5-20EC-41F1-812E-E9000542906D}" presName="background" presStyleLbl="node0" presStyleIdx="0" presStyleCnt="2"/>
      <dgm:spPr/>
    </dgm:pt>
    <dgm:pt modelId="{D434485A-ECBA-4B18-91DF-1A5C702AA50D}" type="pres">
      <dgm:prSet presAssocID="{11DF8CB5-20EC-41F1-812E-E9000542906D}" presName="text" presStyleLbl="fgAcc0" presStyleIdx="0" presStyleCnt="2" custScaleX="57233" custScaleY="59923" custLinFactNeighborX="76189" custLinFactNeighborY="-54922">
        <dgm:presLayoutVars>
          <dgm:chPref val="3"/>
        </dgm:presLayoutVars>
      </dgm:prSet>
      <dgm:spPr/>
    </dgm:pt>
    <dgm:pt modelId="{FA2BA795-C895-4386-9B59-8AA953DDA1E1}" type="pres">
      <dgm:prSet presAssocID="{11DF8CB5-20EC-41F1-812E-E9000542906D}" presName="hierChild2" presStyleCnt="0"/>
      <dgm:spPr/>
    </dgm:pt>
    <dgm:pt modelId="{FB2F8E4D-8F27-4BA8-9258-DAB87E137902}" type="pres">
      <dgm:prSet presAssocID="{64C1BDBF-87E6-4166-B3DE-50188B585AF4}" presName="hierRoot1" presStyleCnt="0"/>
      <dgm:spPr/>
    </dgm:pt>
    <dgm:pt modelId="{381D6953-390C-4CBC-9B54-1D2AE55061C7}" type="pres">
      <dgm:prSet presAssocID="{64C1BDBF-87E6-4166-B3DE-50188B585AF4}" presName="composite" presStyleCnt="0"/>
      <dgm:spPr/>
    </dgm:pt>
    <dgm:pt modelId="{6BDBA4A2-8742-4ACA-AC90-3CE2A14FBFC2}" type="pres">
      <dgm:prSet presAssocID="{64C1BDBF-87E6-4166-B3DE-50188B585AF4}" presName="background" presStyleLbl="node0" presStyleIdx="1" presStyleCnt="2"/>
      <dgm:spPr/>
    </dgm:pt>
    <dgm:pt modelId="{1413480C-73B5-477A-85BD-8E4D540C76AB}" type="pres">
      <dgm:prSet presAssocID="{64C1BDBF-87E6-4166-B3DE-50188B585AF4}" presName="text" presStyleLbl="fgAcc0" presStyleIdx="1" presStyleCnt="2" custScaleX="56484" custScaleY="55388" custLinFactNeighborX="-2293" custLinFactNeighborY="54783">
        <dgm:presLayoutVars>
          <dgm:chPref val="3"/>
        </dgm:presLayoutVars>
      </dgm:prSet>
      <dgm:spPr/>
    </dgm:pt>
    <dgm:pt modelId="{EE19BCDE-F59A-4CA9-9029-AB7C7E9EA880}" type="pres">
      <dgm:prSet presAssocID="{64C1BDBF-87E6-4166-B3DE-50188B585AF4}" presName="hierChild2" presStyleCnt="0"/>
      <dgm:spPr/>
    </dgm:pt>
  </dgm:ptLst>
  <dgm:cxnLst>
    <dgm:cxn modelId="{3EF88905-563F-47B2-ADE6-E25ECD65E784}" srcId="{B5A08263-5555-4C92-8D26-AF7A669DFAB3}" destId="{11DF8CB5-20EC-41F1-812E-E9000542906D}" srcOrd="0" destOrd="0" parTransId="{78FC47BE-AED2-47EC-A1A9-E006B9924A3A}" sibTransId="{589BE6A4-D865-49AB-B056-269937F3774A}"/>
    <dgm:cxn modelId="{12994809-24B1-4CDE-8721-CC87435E3AEF}" type="presOf" srcId="{64C1BDBF-87E6-4166-B3DE-50188B585AF4}" destId="{1413480C-73B5-477A-85BD-8E4D540C76AB}" srcOrd="0" destOrd="0" presId="urn:microsoft.com/office/officeart/2005/8/layout/hierarchy1"/>
    <dgm:cxn modelId="{F955573E-0432-459D-BAD0-5F26241065EF}" srcId="{B5A08263-5555-4C92-8D26-AF7A669DFAB3}" destId="{64C1BDBF-87E6-4166-B3DE-50188B585AF4}" srcOrd="1" destOrd="0" parTransId="{4A508AC6-7724-41E4-9149-771DD5246C6E}" sibTransId="{9248E391-3B72-4E05-B602-89EC3FCA8E96}"/>
    <dgm:cxn modelId="{B3B65C45-A3F7-43DD-A473-D5B0892C6D15}" type="presOf" srcId="{B5A08263-5555-4C92-8D26-AF7A669DFAB3}" destId="{5ACFC861-8FF5-4D47-AE6E-B952C1DE188E}" srcOrd="0" destOrd="0" presId="urn:microsoft.com/office/officeart/2005/8/layout/hierarchy1"/>
    <dgm:cxn modelId="{6F93C087-0B6A-478A-93F7-7EC7534B4524}" type="presOf" srcId="{11DF8CB5-20EC-41F1-812E-E9000542906D}" destId="{D434485A-ECBA-4B18-91DF-1A5C702AA50D}" srcOrd="0" destOrd="0" presId="urn:microsoft.com/office/officeart/2005/8/layout/hierarchy1"/>
    <dgm:cxn modelId="{9F912A84-5E20-4AE1-A734-8CB8262DAA06}" type="presParOf" srcId="{5ACFC861-8FF5-4D47-AE6E-B952C1DE188E}" destId="{7C902824-ED36-4924-A9CE-028ED29733A4}" srcOrd="0" destOrd="0" presId="urn:microsoft.com/office/officeart/2005/8/layout/hierarchy1"/>
    <dgm:cxn modelId="{F887BBF2-BAA8-41DC-B489-702A327DAC3C}" type="presParOf" srcId="{7C902824-ED36-4924-A9CE-028ED29733A4}" destId="{A8A5823C-F7A8-43A8-9897-73F4BF2C3FC7}" srcOrd="0" destOrd="0" presId="urn:microsoft.com/office/officeart/2005/8/layout/hierarchy1"/>
    <dgm:cxn modelId="{FF34B80B-3232-411D-AE58-7BF89919D644}" type="presParOf" srcId="{A8A5823C-F7A8-43A8-9897-73F4BF2C3FC7}" destId="{6928C237-9551-4B04-BE4B-5C6224FBD971}" srcOrd="0" destOrd="0" presId="urn:microsoft.com/office/officeart/2005/8/layout/hierarchy1"/>
    <dgm:cxn modelId="{32FF72F3-27A1-427D-9F73-C46CBC6AD5EF}" type="presParOf" srcId="{A8A5823C-F7A8-43A8-9897-73F4BF2C3FC7}" destId="{D434485A-ECBA-4B18-91DF-1A5C702AA50D}" srcOrd="1" destOrd="0" presId="urn:microsoft.com/office/officeart/2005/8/layout/hierarchy1"/>
    <dgm:cxn modelId="{0B3AE52A-3739-45A2-8026-66FE39DC46B2}" type="presParOf" srcId="{7C902824-ED36-4924-A9CE-028ED29733A4}" destId="{FA2BA795-C895-4386-9B59-8AA953DDA1E1}" srcOrd="1" destOrd="0" presId="urn:microsoft.com/office/officeart/2005/8/layout/hierarchy1"/>
    <dgm:cxn modelId="{E0EAEC13-3B2A-4F1A-BABB-8A343075BF56}" type="presParOf" srcId="{5ACFC861-8FF5-4D47-AE6E-B952C1DE188E}" destId="{FB2F8E4D-8F27-4BA8-9258-DAB87E137902}" srcOrd="1" destOrd="0" presId="urn:microsoft.com/office/officeart/2005/8/layout/hierarchy1"/>
    <dgm:cxn modelId="{3DCFBDF1-104C-4A8C-AF68-F43BA8267FCC}" type="presParOf" srcId="{FB2F8E4D-8F27-4BA8-9258-DAB87E137902}" destId="{381D6953-390C-4CBC-9B54-1D2AE55061C7}" srcOrd="0" destOrd="0" presId="urn:microsoft.com/office/officeart/2005/8/layout/hierarchy1"/>
    <dgm:cxn modelId="{C9EB82ED-FB74-4C44-A7E9-97DF2BF10A6C}" type="presParOf" srcId="{381D6953-390C-4CBC-9B54-1D2AE55061C7}" destId="{6BDBA4A2-8742-4ACA-AC90-3CE2A14FBFC2}" srcOrd="0" destOrd="0" presId="urn:microsoft.com/office/officeart/2005/8/layout/hierarchy1"/>
    <dgm:cxn modelId="{00632035-FB33-4890-8C06-A773246EDD0B}" type="presParOf" srcId="{381D6953-390C-4CBC-9B54-1D2AE55061C7}" destId="{1413480C-73B5-477A-85BD-8E4D540C76AB}" srcOrd="1" destOrd="0" presId="urn:microsoft.com/office/officeart/2005/8/layout/hierarchy1"/>
    <dgm:cxn modelId="{465C0F8F-7F5A-47BC-BF0C-A692915E127A}" type="presParOf" srcId="{FB2F8E4D-8F27-4BA8-9258-DAB87E137902}" destId="{EE19BCDE-F59A-4CA9-9029-AB7C7E9EA88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4569A-7D3E-4223-9814-D6E16BD75C1E}">
      <dsp:nvSpPr>
        <dsp:cNvPr id="0" name=""/>
        <dsp:cNvSpPr/>
      </dsp:nvSpPr>
      <dsp:spPr>
        <a:xfrm>
          <a:off x="2682069" y="1879915"/>
          <a:ext cx="1571239" cy="1101776"/>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533282D-5BE0-4FBD-892A-410E115E1F5A}">
      <dsp:nvSpPr>
        <dsp:cNvPr id="0" name=""/>
        <dsp:cNvSpPr/>
      </dsp:nvSpPr>
      <dsp:spPr>
        <a:xfrm>
          <a:off x="3012460" y="2193787"/>
          <a:ext cx="1571239" cy="1101776"/>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Standard turnaround: 4-5 Days</a:t>
          </a:r>
        </a:p>
      </dsp:txBody>
      <dsp:txXfrm>
        <a:off x="3044730" y="2226057"/>
        <a:ext cx="1506699" cy="1037236"/>
      </dsp:txXfrm>
    </dsp:sp>
    <dsp:sp modelId="{6928C237-9551-4B04-BE4B-5C6224FBD971}">
      <dsp:nvSpPr>
        <dsp:cNvPr id="0" name=""/>
        <dsp:cNvSpPr/>
      </dsp:nvSpPr>
      <dsp:spPr>
        <a:xfrm>
          <a:off x="4499136" y="728498"/>
          <a:ext cx="1701836" cy="1131458"/>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434485A-ECBA-4B18-91DF-1A5C702AA50D}">
      <dsp:nvSpPr>
        <dsp:cNvPr id="0" name=""/>
        <dsp:cNvSpPr/>
      </dsp:nvSpPr>
      <dsp:spPr>
        <a:xfrm>
          <a:off x="4829528" y="1042370"/>
          <a:ext cx="1701836" cy="1131458"/>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Test that it works correctly ASAP</a:t>
          </a:r>
        </a:p>
      </dsp:txBody>
      <dsp:txXfrm>
        <a:off x="4862667" y="1075509"/>
        <a:ext cx="1635558" cy="1065180"/>
      </dsp:txXfrm>
    </dsp:sp>
    <dsp:sp modelId="{6BDBA4A2-8742-4ACA-AC90-3CE2A14FBFC2}">
      <dsp:nvSpPr>
        <dsp:cNvPr id="0" name=""/>
        <dsp:cNvSpPr/>
      </dsp:nvSpPr>
      <dsp:spPr>
        <a:xfrm>
          <a:off x="4528075" y="3318147"/>
          <a:ext cx="1679565" cy="1045829"/>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13480C-73B5-477A-85BD-8E4D540C76AB}">
      <dsp:nvSpPr>
        <dsp:cNvPr id="0" name=""/>
        <dsp:cNvSpPr/>
      </dsp:nvSpPr>
      <dsp:spPr>
        <a:xfrm>
          <a:off x="4858467" y="3632019"/>
          <a:ext cx="1679565" cy="1045829"/>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Worst case turnaround: 3 weeks</a:t>
          </a:r>
        </a:p>
      </dsp:txBody>
      <dsp:txXfrm>
        <a:off x="4889098" y="3662650"/>
        <a:ext cx="1618303" cy="984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BA4A2-8742-4ACA-AC90-3CE2A14FBFC2}">
      <dsp:nvSpPr>
        <dsp:cNvPr id="0" name=""/>
        <dsp:cNvSpPr/>
      </dsp:nvSpPr>
      <dsp:spPr>
        <a:xfrm>
          <a:off x="1124547" y="1044531"/>
          <a:ext cx="2099661" cy="1307414"/>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13480C-73B5-477A-85BD-8E4D540C76AB}">
      <dsp:nvSpPr>
        <dsp:cNvPr id="0" name=""/>
        <dsp:cNvSpPr/>
      </dsp:nvSpPr>
      <dsp:spPr>
        <a:xfrm>
          <a:off x="1537577" y="1436909"/>
          <a:ext cx="2099661" cy="1307414"/>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Key PP Fields to add to Project Details</a:t>
          </a:r>
        </a:p>
      </dsp:txBody>
      <dsp:txXfrm>
        <a:off x="1575870" y="1475202"/>
        <a:ext cx="2023075" cy="1230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BA4A2-8742-4ACA-AC90-3CE2A14FBFC2}">
      <dsp:nvSpPr>
        <dsp:cNvPr id="0" name=""/>
        <dsp:cNvSpPr/>
      </dsp:nvSpPr>
      <dsp:spPr>
        <a:xfrm>
          <a:off x="943442" y="1085013"/>
          <a:ext cx="2099661" cy="1307414"/>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13480C-73B5-477A-85BD-8E4D540C76AB}">
      <dsp:nvSpPr>
        <dsp:cNvPr id="0" name=""/>
        <dsp:cNvSpPr/>
      </dsp:nvSpPr>
      <dsp:spPr>
        <a:xfrm>
          <a:off x="1356472" y="1477391"/>
          <a:ext cx="2099661" cy="1307414"/>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Simplify and Align to the Customer’s Use Case</a:t>
          </a:r>
        </a:p>
      </dsp:txBody>
      <dsp:txXfrm>
        <a:off x="1394765" y="1515684"/>
        <a:ext cx="2023075" cy="1230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8C237-9551-4B04-BE4B-5C6224FBD971}">
      <dsp:nvSpPr>
        <dsp:cNvPr id="0" name=""/>
        <dsp:cNvSpPr/>
      </dsp:nvSpPr>
      <dsp:spPr>
        <a:xfrm>
          <a:off x="2886655" y="89082"/>
          <a:ext cx="2166464" cy="1440364"/>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434485A-ECBA-4B18-91DF-1A5C702AA50D}">
      <dsp:nvSpPr>
        <dsp:cNvPr id="0" name=""/>
        <dsp:cNvSpPr/>
      </dsp:nvSpPr>
      <dsp:spPr>
        <a:xfrm>
          <a:off x="3307248" y="488646"/>
          <a:ext cx="2166464" cy="1440364"/>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Plan is Read-Only in PP</a:t>
          </a:r>
        </a:p>
      </dsp:txBody>
      <dsp:txXfrm>
        <a:off x="3349435" y="530833"/>
        <a:ext cx="2082090" cy="1355990"/>
      </dsp:txXfrm>
    </dsp:sp>
    <dsp:sp modelId="{6BDBA4A2-8742-4ACA-AC90-3CE2A14FBFC2}">
      <dsp:nvSpPr>
        <dsp:cNvPr id="0" name=""/>
        <dsp:cNvSpPr/>
      </dsp:nvSpPr>
      <dsp:spPr>
        <a:xfrm>
          <a:off x="2923494" y="2726052"/>
          <a:ext cx="2138112" cy="1331356"/>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13480C-73B5-477A-85BD-8E4D540C76AB}">
      <dsp:nvSpPr>
        <dsp:cNvPr id="0" name=""/>
        <dsp:cNvSpPr/>
      </dsp:nvSpPr>
      <dsp:spPr>
        <a:xfrm>
          <a:off x="3344088" y="3125616"/>
          <a:ext cx="2138112" cy="1331356"/>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Inactive Statuses Hide Cards</a:t>
          </a:r>
        </a:p>
      </dsp:txBody>
      <dsp:txXfrm>
        <a:off x="3383082" y="3164610"/>
        <a:ext cx="2060124" cy="1253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8C237-9551-4B04-BE4B-5C6224FBD971}">
      <dsp:nvSpPr>
        <dsp:cNvPr id="0" name=""/>
        <dsp:cNvSpPr/>
      </dsp:nvSpPr>
      <dsp:spPr>
        <a:xfrm>
          <a:off x="2239198" y="187213"/>
          <a:ext cx="1680541" cy="1117300"/>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434485A-ECBA-4B18-91DF-1A5C702AA50D}">
      <dsp:nvSpPr>
        <dsp:cNvPr id="0" name=""/>
        <dsp:cNvSpPr/>
      </dsp:nvSpPr>
      <dsp:spPr>
        <a:xfrm>
          <a:off x="2565455" y="497157"/>
          <a:ext cx="1680541" cy="1117300"/>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Native Timesheets can be populated from Activities Only</a:t>
          </a:r>
        </a:p>
      </dsp:txBody>
      <dsp:txXfrm>
        <a:off x="2598180" y="529882"/>
        <a:ext cx="1615091" cy="1051850"/>
      </dsp:txXfrm>
    </dsp:sp>
    <dsp:sp modelId="{6BDBA4A2-8742-4ACA-AC90-3CE2A14FBFC2}">
      <dsp:nvSpPr>
        <dsp:cNvPr id="0" name=""/>
        <dsp:cNvSpPr/>
      </dsp:nvSpPr>
      <dsp:spPr>
        <a:xfrm>
          <a:off x="2267775" y="2232729"/>
          <a:ext cx="1658548" cy="1032742"/>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13480C-73B5-477A-85BD-8E4D540C76AB}">
      <dsp:nvSpPr>
        <dsp:cNvPr id="0" name=""/>
        <dsp:cNvSpPr/>
      </dsp:nvSpPr>
      <dsp:spPr>
        <a:xfrm>
          <a:off x="2594032" y="2542674"/>
          <a:ext cx="1658548" cy="1032742"/>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Must ensure time tracking option is enabled by Customer care</a:t>
          </a:r>
        </a:p>
      </dsp:txBody>
      <dsp:txXfrm>
        <a:off x="2624280" y="2572922"/>
        <a:ext cx="1598052" cy="9722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B9CA1-7E84-C442-A6CC-8263CBA50D52}" type="datetimeFigureOut">
              <a:rPr lang="en-US" smtClean="0"/>
              <a:t>5/17/22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F9E02-1567-BB4C-9FD7-4C739AD59BC8}" type="slidenum">
              <a:rPr lang="en-US" smtClean="0"/>
              <a:t>‹#›</a:t>
            </a:fld>
            <a:endParaRPr lang="en-US"/>
          </a:p>
        </p:txBody>
      </p:sp>
    </p:spTree>
    <p:extLst>
      <p:ext uri="{BB962C8B-B14F-4D97-AF65-F5344CB8AC3E}">
        <p14:creationId xmlns:p14="http://schemas.microsoft.com/office/powerpoint/2010/main" val="4178264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pPr>
            <a:r>
              <a:rPr lang="en-US" sz="1200" dirty="0">
                <a:solidFill>
                  <a:srgbClr val="FFFFFF"/>
                </a:solidFill>
                <a:effectLst/>
                <a:latin typeface="ArialMT" charset="0"/>
              </a:rPr>
              <a:t>One portfolio, multiple execution solutions </a:t>
            </a:r>
          </a:p>
          <a:p>
            <a:pPr>
              <a:buFont typeface="Arial" charset="0"/>
              <a:buChar char="•"/>
            </a:pPr>
            <a:r>
              <a:rPr lang="en-US" sz="1200" dirty="0">
                <a:solidFill>
                  <a:srgbClr val="FFFFFF"/>
                </a:solidFill>
                <a:effectLst/>
                <a:latin typeface="ArialMT" charset="0"/>
              </a:rPr>
              <a:t>Complete picture of resources and work </a:t>
            </a:r>
          </a:p>
          <a:p>
            <a:pPr>
              <a:buFont typeface="Arial" charset="0"/>
              <a:buChar char="•"/>
            </a:pPr>
            <a:r>
              <a:rPr lang="en-US" sz="1200" dirty="0">
                <a:solidFill>
                  <a:srgbClr val="FFFFFF"/>
                </a:solidFill>
                <a:effectLst/>
                <a:latin typeface="ArialMT" charset="0"/>
              </a:rPr>
              <a:t>Collaborative work management for PMO-driven projects </a:t>
            </a:r>
          </a:p>
          <a:p>
            <a:endParaRPr lang="en-US" dirty="0"/>
          </a:p>
        </p:txBody>
      </p:sp>
      <p:sp>
        <p:nvSpPr>
          <p:cNvPr id="4" name="Slide Number Placeholder 3"/>
          <p:cNvSpPr>
            <a:spLocks noGrp="1"/>
          </p:cNvSpPr>
          <p:nvPr>
            <p:ph type="sldNum" sz="quarter" idx="10"/>
          </p:nvPr>
        </p:nvSpPr>
        <p:spPr/>
        <p:txBody>
          <a:bodyPr/>
          <a:lstStyle/>
          <a:p>
            <a:fld id="{986886CF-0318-48BF-9C01-65C452E6E03B}" type="slidenum">
              <a:rPr lang="en-US" smtClean="0"/>
              <a:t>2</a:t>
            </a:fld>
            <a:endParaRPr lang="en-US" dirty="0"/>
          </a:p>
        </p:txBody>
      </p:sp>
    </p:spTree>
    <p:extLst>
      <p:ext uri="{BB962C8B-B14F-4D97-AF65-F5344CB8AC3E}">
        <p14:creationId xmlns:p14="http://schemas.microsoft.com/office/powerpoint/2010/main" val="154333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Ensure Sync with </a:t>
            </a:r>
            <a:r>
              <a:rPr lang="en-US" sz="1200" kern="1200" dirty="0" err="1"/>
              <a:t>Projectplace</a:t>
            </a:r>
            <a:r>
              <a:rPr lang="en-US" sz="1200" kern="1200" dirty="0"/>
              <a:t> is a Yes/No instead of the Legacy options (Schedule Managed in Enterprise One)</a:t>
            </a:r>
          </a:p>
        </p:txBody>
      </p:sp>
      <p:sp>
        <p:nvSpPr>
          <p:cNvPr id="4" name="Slide Number Placeholder 3"/>
          <p:cNvSpPr>
            <a:spLocks noGrp="1"/>
          </p:cNvSpPr>
          <p:nvPr>
            <p:ph type="sldNum" sz="quarter" idx="5"/>
          </p:nvPr>
        </p:nvSpPr>
        <p:spPr/>
        <p:txBody>
          <a:bodyPr/>
          <a:lstStyle/>
          <a:p>
            <a:fld id="{1F0F9E02-1567-BB4C-9FD7-4C739AD59BC8}" type="slidenum">
              <a:rPr lang="en-US" smtClean="0"/>
              <a:t>13</a:t>
            </a:fld>
            <a:endParaRPr lang="en-US"/>
          </a:p>
        </p:txBody>
      </p:sp>
    </p:spTree>
    <p:extLst>
      <p:ext uri="{BB962C8B-B14F-4D97-AF65-F5344CB8AC3E}">
        <p14:creationId xmlns:p14="http://schemas.microsoft.com/office/powerpoint/2010/main" val="973552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B0D768-D9BF-4555-B246-BB0DE7ED4C7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2" name="Title 1"/>
          <p:cNvSpPr>
            <a:spLocks noGrp="1"/>
          </p:cNvSpPr>
          <p:nvPr>
            <p:ph type="ctrTitle"/>
          </p:nvPr>
        </p:nvSpPr>
        <p:spPr>
          <a:xfrm>
            <a:off x="759391" y="2131209"/>
            <a:ext cx="9883896" cy="787203"/>
          </a:xfrm>
        </p:spPr>
        <p:txBody>
          <a:bodyPr wrap="square" anchor="b">
            <a:spAutoFit/>
          </a:bodyPr>
          <a:lstStyle>
            <a:lvl1pPr algn="l">
              <a:lnSpc>
                <a:spcPts val="4800"/>
              </a:lnSpc>
              <a:defRPr sz="3733" cap="none" baseline="0">
                <a:solidFill>
                  <a:schemeClr val="tx1"/>
                </a:solidFill>
                <a:latin typeface="+mj-lt"/>
              </a:defRPr>
            </a:lvl1pPr>
          </a:lstStyle>
          <a:p>
            <a:r>
              <a:rPr lang="en-US" dirty="0"/>
              <a:t>Click to edit Master title style</a:t>
            </a:r>
          </a:p>
        </p:txBody>
      </p:sp>
      <p:sp>
        <p:nvSpPr>
          <p:cNvPr id="3" name="Subtitle 2"/>
          <p:cNvSpPr>
            <a:spLocks noGrp="1"/>
          </p:cNvSpPr>
          <p:nvPr>
            <p:ph type="subTitle" idx="1"/>
          </p:nvPr>
        </p:nvSpPr>
        <p:spPr>
          <a:xfrm>
            <a:off x="759391" y="3012258"/>
            <a:ext cx="9883895" cy="595099"/>
          </a:xfrm>
        </p:spPr>
        <p:txBody>
          <a:bodyPr anchor="b" anchorCtr="0">
            <a:spAutoFit/>
          </a:bodyPr>
          <a:lstStyle>
            <a:lvl1pPr marL="0" indent="0" algn="l">
              <a:buNone/>
              <a:defRPr sz="2667" spc="-67" baseline="0">
                <a:solidFill>
                  <a:schemeClr val="accent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759395" y="3770903"/>
            <a:ext cx="5767916" cy="471989"/>
          </a:xfrm>
        </p:spPr>
        <p:txBody>
          <a:bodyPr>
            <a:spAutoFit/>
          </a:bodyPr>
          <a:lstStyle>
            <a:lvl1pPr marL="0" indent="0">
              <a:lnSpc>
                <a:spcPct val="100000"/>
              </a:lnSpc>
              <a:spcBef>
                <a:spcPts val="0"/>
              </a:spcBef>
              <a:spcAft>
                <a:spcPts val="0"/>
              </a:spcAft>
              <a:buNone/>
              <a:defRPr sz="1867">
                <a:solidFill>
                  <a:schemeClr val="tx1"/>
                </a:solidFill>
              </a:defRPr>
            </a:lvl1pPr>
          </a:lstStyle>
          <a:p>
            <a:pPr lvl="0"/>
            <a:r>
              <a:rPr lang="en-US" dirty="0"/>
              <a:t>Presenter's Name</a:t>
            </a:r>
          </a:p>
        </p:txBody>
      </p:sp>
      <p:sp>
        <p:nvSpPr>
          <p:cNvPr id="8" name="TextBox 7">
            <a:extLst>
              <a:ext uri="{FF2B5EF4-FFF2-40B4-BE49-F238E27FC236}">
                <a16:creationId xmlns:a16="http://schemas.microsoft.com/office/drawing/2014/main" id="{546520D1-A9C3-442A-9E33-8C6B162F65A6}"/>
              </a:ext>
            </a:extLst>
          </p:cNvPr>
          <p:cNvSpPr txBox="1"/>
          <p:nvPr userDrawn="1"/>
        </p:nvSpPr>
        <p:spPr>
          <a:xfrm>
            <a:off x="125793" y="6536041"/>
            <a:ext cx="2898486" cy="215444"/>
          </a:xfrm>
          <a:prstGeom prst="rect">
            <a:avLst/>
          </a:prstGeom>
          <a:noFill/>
        </p:spPr>
        <p:txBody>
          <a:bodyPr wrap="none" rtlCol="0">
            <a:spAutoFit/>
          </a:bodyPr>
          <a:lstStyle/>
          <a:p>
            <a:r>
              <a:rPr lang="en-US" sz="800" spc="133" baseline="0" dirty="0">
                <a:solidFill>
                  <a:schemeClr val="bg1"/>
                </a:solidFill>
              </a:rPr>
              <a:t>© 2021 PLANVIEW, INC.  //  CONFIDENTIAL</a:t>
            </a:r>
          </a:p>
        </p:txBody>
      </p:sp>
      <p:pic>
        <p:nvPicPr>
          <p:cNvPr id="9" name="Picture 8">
            <a:extLst>
              <a:ext uri="{FF2B5EF4-FFF2-40B4-BE49-F238E27FC236}">
                <a16:creationId xmlns:a16="http://schemas.microsoft.com/office/drawing/2014/main" id="{BAF14843-F73A-4540-BC67-FAA99224FB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82504" y="621237"/>
            <a:ext cx="2389109" cy="658065"/>
          </a:xfrm>
          <a:prstGeom prst="rect">
            <a:avLst/>
          </a:prstGeom>
        </p:spPr>
      </p:pic>
    </p:spTree>
    <p:extLst>
      <p:ext uri="{BB962C8B-B14F-4D97-AF65-F5344CB8AC3E}">
        <p14:creationId xmlns:p14="http://schemas.microsoft.com/office/powerpoint/2010/main" val="314742427"/>
      </p:ext>
    </p:extLst>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lanview Horizons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216" y="1251055"/>
            <a:ext cx="11216640" cy="4564839"/>
          </a:xfrm>
          <a:prstGeom prst="rect">
            <a:avLst/>
          </a:prstGeom>
        </p:spPr>
        <p:txBody>
          <a:bodyPr>
            <a:normAutofit/>
          </a:bodyPr>
          <a:lstStyle>
            <a:lvl1pPr marL="243834" indent="-243834">
              <a:lnSpc>
                <a:spcPct val="100000"/>
              </a:lnSpc>
              <a:spcBef>
                <a:spcPts val="800"/>
              </a:spcBef>
              <a:spcAft>
                <a:spcPts val="800"/>
              </a:spcAft>
              <a:buFont typeface="Arial" panose="020B0604020202020204" pitchFamily="34" charset="0"/>
              <a:buChar char="•"/>
              <a:defRPr lang="en-US" sz="2667" kern="1200" spc="-40" dirty="0" smtClean="0">
                <a:solidFill>
                  <a:schemeClr val="tx1">
                    <a:lumMod val="75000"/>
                  </a:schemeClr>
                </a:solidFill>
                <a:latin typeface="+mn-lt"/>
                <a:ea typeface="+mn-ea"/>
                <a:cs typeface="+mn-cs"/>
              </a:defRPr>
            </a:lvl1pPr>
            <a:lvl2pPr>
              <a:lnSpc>
                <a:spcPct val="100000"/>
              </a:lnSpc>
              <a:spcBef>
                <a:spcPts val="800"/>
              </a:spcBef>
              <a:spcAft>
                <a:spcPts val="800"/>
              </a:spcAft>
              <a:defRPr sz="2400" spc="-40">
                <a:solidFill>
                  <a:schemeClr val="tx1">
                    <a:lumMod val="75000"/>
                  </a:schemeClr>
                </a:solidFill>
              </a:defRPr>
            </a:lvl2pPr>
            <a:lvl3pPr>
              <a:lnSpc>
                <a:spcPct val="100000"/>
              </a:lnSpc>
              <a:spcBef>
                <a:spcPts val="800"/>
              </a:spcBef>
              <a:spcAft>
                <a:spcPts val="800"/>
              </a:spcAft>
              <a:defRPr sz="2133" spc="-40">
                <a:solidFill>
                  <a:schemeClr val="tx1">
                    <a:lumMod val="75000"/>
                  </a:schemeClr>
                </a:solidFill>
              </a:defRPr>
            </a:lvl3pPr>
            <a:lvl4pPr>
              <a:lnSpc>
                <a:spcPct val="100000"/>
              </a:lnSpc>
              <a:spcBef>
                <a:spcPts val="800"/>
              </a:spcBef>
              <a:spcAft>
                <a:spcPts val="800"/>
              </a:spcAft>
              <a:defRPr sz="2133" spc="-40">
                <a:solidFill>
                  <a:schemeClr val="tx1">
                    <a:lumMod val="75000"/>
                  </a:schemeClr>
                </a:solidFill>
              </a:defRPr>
            </a:lvl4pPr>
            <a:lvl5pPr>
              <a:lnSpc>
                <a:spcPct val="100000"/>
              </a:lnSpc>
              <a:spcBef>
                <a:spcPts val="800"/>
              </a:spcBef>
              <a:spcAft>
                <a:spcPts val="800"/>
              </a:spcAft>
              <a:defRPr sz="2133" spc="-40">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232216" y="397615"/>
            <a:ext cx="9753600" cy="853440"/>
          </a:xfrm>
          <a:prstGeom prst="rect">
            <a:avLst/>
          </a:prstGeom>
        </p:spPr>
        <p:txBody>
          <a:bodyPr lIns="91440" tIns="91440" rIns="91440" bIns="91440" anchor="t" anchorCtr="0">
            <a:normAutofit/>
          </a:bodyPr>
          <a:lstStyle>
            <a:lvl1pPr algn="l">
              <a:lnSpc>
                <a:spcPct val="100000"/>
              </a:lnSpc>
              <a:spcBef>
                <a:spcPts val="800"/>
              </a:spcBef>
              <a:spcAft>
                <a:spcPts val="800"/>
              </a:spcAft>
              <a:defRPr sz="3733" spc="-40" baseline="0">
                <a:solidFill>
                  <a:schemeClr val="tx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92576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87D5BD-CD2D-4609-B803-1B176ADE034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7839" y="6302125"/>
            <a:ext cx="1512612" cy="416640"/>
          </a:xfrm>
          <a:prstGeom prst="rect">
            <a:avLst/>
          </a:prstGeom>
        </p:spPr>
      </p:pic>
      <p:sp>
        <p:nvSpPr>
          <p:cNvPr id="6" name="Content Placeholder 2"/>
          <p:cNvSpPr>
            <a:spLocks noGrp="1"/>
          </p:cNvSpPr>
          <p:nvPr>
            <p:ph idx="1"/>
          </p:nvPr>
        </p:nvSpPr>
        <p:spPr>
          <a:xfrm>
            <a:off x="451104" y="1341120"/>
            <a:ext cx="11253216" cy="5084016"/>
          </a:xfrm>
        </p:spPr>
        <p:txBody>
          <a:bodyPr lIns="91440" tIns="91440" rIns="91440" bIns="91440"/>
          <a:lstStyle>
            <a:lvl1pPr>
              <a:lnSpc>
                <a:spcPct val="100000"/>
              </a:lnSpc>
              <a:spcBef>
                <a:spcPts val="800"/>
              </a:spcBef>
              <a:spcAft>
                <a:spcPts val="0"/>
              </a:spcAft>
              <a:buClr>
                <a:schemeClr val="tx1">
                  <a:lumMod val="75000"/>
                </a:schemeClr>
              </a:buClr>
              <a:defRPr spc="-40">
                <a:solidFill>
                  <a:schemeClr val="tx1"/>
                </a:solidFill>
              </a:defRPr>
            </a:lvl1pPr>
            <a:lvl2pPr>
              <a:lnSpc>
                <a:spcPct val="100000"/>
              </a:lnSpc>
              <a:spcBef>
                <a:spcPts val="800"/>
              </a:spcBef>
              <a:spcAft>
                <a:spcPts val="0"/>
              </a:spcAft>
              <a:buClr>
                <a:schemeClr val="tx1">
                  <a:lumMod val="75000"/>
                </a:schemeClr>
              </a:buClr>
              <a:defRPr spc="-40">
                <a:solidFill>
                  <a:schemeClr val="tx1"/>
                </a:solidFill>
              </a:defRPr>
            </a:lvl2pPr>
            <a:lvl3pPr>
              <a:lnSpc>
                <a:spcPct val="100000"/>
              </a:lnSpc>
              <a:spcBef>
                <a:spcPts val="800"/>
              </a:spcBef>
              <a:spcAft>
                <a:spcPts val="0"/>
              </a:spcAft>
              <a:buClr>
                <a:schemeClr val="tx1">
                  <a:lumMod val="75000"/>
                </a:schemeClr>
              </a:buClr>
              <a:defRPr sz="2400" spc="-40">
                <a:solidFill>
                  <a:schemeClr val="tx1"/>
                </a:solidFill>
              </a:defRPr>
            </a:lvl3pPr>
            <a:lvl4pPr>
              <a:lnSpc>
                <a:spcPct val="100000"/>
              </a:lnSpc>
              <a:spcBef>
                <a:spcPts val="800"/>
              </a:spcBef>
              <a:spcAft>
                <a:spcPts val="0"/>
              </a:spcAft>
              <a:buClr>
                <a:schemeClr val="tx1">
                  <a:lumMod val="75000"/>
                </a:schemeClr>
              </a:buClr>
              <a:defRPr sz="2133" spc="-40">
                <a:solidFill>
                  <a:schemeClr val="tx1"/>
                </a:solidFill>
              </a:defRPr>
            </a:lvl4pPr>
            <a:lvl5pPr>
              <a:lnSpc>
                <a:spcPct val="100000"/>
              </a:lnSpc>
              <a:spcBef>
                <a:spcPts val="800"/>
              </a:spcBef>
              <a:spcAft>
                <a:spcPts val="800"/>
              </a:spcAft>
              <a:buClr>
                <a:schemeClr val="tx1">
                  <a:lumMod val="75000"/>
                </a:schemeClr>
              </a:buClr>
              <a:defRPr sz="1867" spc="-4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451104" y="384049"/>
            <a:ext cx="11253216" cy="699516"/>
          </a:xfrm>
          <a:prstGeom prst="rect">
            <a:avLst/>
          </a:prstGeom>
        </p:spPr>
        <p:txBody>
          <a:bodyPr vert="horz" lIns="91440" tIns="91440" rIns="91440" bIns="91440" rtlCol="0" anchor="t" anchorCtr="0">
            <a:noAutofit/>
          </a:bodyPr>
          <a:lstStyle>
            <a:lvl1pPr>
              <a:defRPr sz="3733">
                <a:solidFill>
                  <a:schemeClr val="tx1"/>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A31ECB86-1682-413A-A21F-0ECE2BC5A85B}"/>
              </a:ext>
            </a:extLst>
          </p:cNvPr>
          <p:cNvSpPr txBox="1"/>
          <p:nvPr/>
        </p:nvSpPr>
        <p:spPr>
          <a:xfrm>
            <a:off x="125793" y="6492909"/>
            <a:ext cx="3399264" cy="215444"/>
          </a:xfrm>
          <a:prstGeom prst="rect">
            <a:avLst/>
          </a:prstGeom>
          <a:noFill/>
        </p:spPr>
        <p:txBody>
          <a:bodyPr wrap="none" rtlCol="0">
            <a:spAutoFit/>
          </a:bodyPr>
          <a:lstStyle/>
          <a:p>
            <a:r>
              <a:rPr lang="en-US" sz="800" spc="133" baseline="0" dirty="0">
                <a:solidFill>
                  <a:schemeClr val="accent1"/>
                </a:solidFill>
              </a:rPr>
              <a:t>© 2021 PLANVIEW, INC.  //  CONFIDENTIAL  //  </a:t>
            </a:r>
            <a:fld id="{76BA2F34-BB44-4E0A-B2F1-0EA6499A13DF}" type="slidenum">
              <a:rPr lang="en-US" sz="800" spc="133" baseline="0" smtClean="0">
                <a:solidFill>
                  <a:schemeClr val="accent1"/>
                </a:solidFill>
              </a:rPr>
              <a:pPr/>
              <a:t>‹#›</a:t>
            </a:fld>
            <a:r>
              <a:rPr lang="en-US" sz="800" spc="133" baseline="0" dirty="0">
                <a:solidFill>
                  <a:schemeClr val="accent1"/>
                </a:solidFill>
              </a:rPr>
              <a:t> </a:t>
            </a:r>
          </a:p>
        </p:txBody>
      </p:sp>
    </p:spTree>
    <p:extLst>
      <p:ext uri="{BB962C8B-B14F-4D97-AF65-F5344CB8AC3E}">
        <p14:creationId xmlns:p14="http://schemas.microsoft.com/office/powerpoint/2010/main" val="401683121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0CF717-0C85-45A7-8B1D-A66DF90C7B2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38487" y="6282773"/>
            <a:ext cx="1512612" cy="416640"/>
          </a:xfrm>
          <a:prstGeom prst="rect">
            <a:avLst/>
          </a:prstGeom>
        </p:spPr>
      </p:pic>
      <p:sp>
        <p:nvSpPr>
          <p:cNvPr id="2" name="Title 1"/>
          <p:cNvSpPr>
            <a:spLocks noGrp="1"/>
          </p:cNvSpPr>
          <p:nvPr>
            <p:ph type="title"/>
          </p:nvPr>
        </p:nvSpPr>
        <p:spPr>
          <a:xfrm>
            <a:off x="451104" y="384049"/>
            <a:ext cx="11253216" cy="726948"/>
          </a:xfrm>
        </p:spPr>
        <p:txBody>
          <a:bodyPr/>
          <a:lstStyle>
            <a:lvl1pPr>
              <a:defRPr sz="3733">
                <a:solidFill>
                  <a:schemeClr val="tx1"/>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451104" y="1341121"/>
            <a:ext cx="5486400" cy="4658404"/>
          </a:xfrm>
        </p:spPr>
        <p:txBody>
          <a:bodyPr>
            <a:normAutofit/>
          </a:bodyPr>
          <a:lstStyle>
            <a:lvl1pPr>
              <a:lnSpc>
                <a:spcPct val="100000"/>
              </a:lnSpc>
              <a:spcBef>
                <a:spcPts val="800"/>
              </a:spcBef>
              <a:spcAft>
                <a:spcPts val="0"/>
              </a:spcAft>
              <a:defRPr sz="3200" spc="-40">
                <a:solidFill>
                  <a:schemeClr val="tx1"/>
                </a:solidFill>
              </a:defRPr>
            </a:lvl1pPr>
            <a:lvl2pPr>
              <a:lnSpc>
                <a:spcPct val="100000"/>
              </a:lnSpc>
              <a:spcBef>
                <a:spcPts val="800"/>
              </a:spcBef>
              <a:spcAft>
                <a:spcPts val="0"/>
              </a:spcAft>
              <a:defRPr sz="2667" spc="-40">
                <a:solidFill>
                  <a:schemeClr val="tx1"/>
                </a:solidFill>
              </a:defRPr>
            </a:lvl2pPr>
            <a:lvl3pPr>
              <a:lnSpc>
                <a:spcPct val="100000"/>
              </a:lnSpc>
              <a:spcBef>
                <a:spcPts val="800"/>
              </a:spcBef>
              <a:spcAft>
                <a:spcPts val="0"/>
              </a:spcAft>
              <a:defRPr sz="2400" spc="-40">
                <a:solidFill>
                  <a:schemeClr val="tx1"/>
                </a:solidFill>
              </a:defRPr>
            </a:lvl3pPr>
            <a:lvl4pPr>
              <a:lnSpc>
                <a:spcPct val="100000"/>
              </a:lnSpc>
              <a:spcBef>
                <a:spcPts val="800"/>
              </a:spcBef>
              <a:spcAft>
                <a:spcPts val="0"/>
              </a:spcAft>
              <a:defRPr sz="2133" spc="-40">
                <a:solidFill>
                  <a:schemeClr val="tx1"/>
                </a:solidFill>
              </a:defRPr>
            </a:lvl4pPr>
            <a:lvl5pPr>
              <a:lnSpc>
                <a:spcPct val="100000"/>
              </a:lnSpc>
              <a:spcBef>
                <a:spcPts val="800"/>
              </a:spcBef>
              <a:spcAft>
                <a:spcPts val="0"/>
              </a:spcAft>
              <a:defRPr sz="1867" spc="-4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53600" y="1341121"/>
            <a:ext cx="5486400" cy="4658404"/>
          </a:xfrm>
        </p:spPr>
        <p:txBody>
          <a:bodyPr>
            <a:normAutofit/>
          </a:bodyPr>
          <a:lstStyle>
            <a:lvl1pPr>
              <a:lnSpc>
                <a:spcPct val="100000"/>
              </a:lnSpc>
              <a:spcBef>
                <a:spcPts val="800"/>
              </a:spcBef>
              <a:spcAft>
                <a:spcPts val="0"/>
              </a:spcAft>
              <a:defRPr sz="3200" spc="-40">
                <a:solidFill>
                  <a:schemeClr val="tx1"/>
                </a:solidFill>
              </a:defRPr>
            </a:lvl1pPr>
            <a:lvl2pPr>
              <a:lnSpc>
                <a:spcPct val="100000"/>
              </a:lnSpc>
              <a:spcBef>
                <a:spcPts val="800"/>
              </a:spcBef>
              <a:spcAft>
                <a:spcPts val="0"/>
              </a:spcAft>
              <a:defRPr sz="2667" spc="-40">
                <a:solidFill>
                  <a:schemeClr val="tx1"/>
                </a:solidFill>
              </a:defRPr>
            </a:lvl2pPr>
            <a:lvl3pPr>
              <a:lnSpc>
                <a:spcPct val="100000"/>
              </a:lnSpc>
              <a:spcBef>
                <a:spcPts val="800"/>
              </a:spcBef>
              <a:spcAft>
                <a:spcPts val="0"/>
              </a:spcAft>
              <a:defRPr sz="2400" spc="-40">
                <a:solidFill>
                  <a:schemeClr val="tx1"/>
                </a:solidFill>
              </a:defRPr>
            </a:lvl3pPr>
            <a:lvl4pPr>
              <a:lnSpc>
                <a:spcPct val="100000"/>
              </a:lnSpc>
              <a:spcBef>
                <a:spcPts val="800"/>
              </a:spcBef>
              <a:spcAft>
                <a:spcPts val="0"/>
              </a:spcAft>
              <a:defRPr sz="2133" spc="-40">
                <a:solidFill>
                  <a:schemeClr val="tx1"/>
                </a:solidFill>
              </a:defRPr>
            </a:lvl4pPr>
            <a:lvl5pPr>
              <a:lnSpc>
                <a:spcPct val="100000"/>
              </a:lnSpc>
              <a:spcBef>
                <a:spcPts val="800"/>
              </a:spcBef>
              <a:spcAft>
                <a:spcPts val="0"/>
              </a:spcAft>
              <a:defRPr sz="1867" spc="-4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395036A1-77D1-47DA-BE24-1917EC313DA4}"/>
              </a:ext>
            </a:extLst>
          </p:cNvPr>
          <p:cNvSpPr txBox="1"/>
          <p:nvPr/>
        </p:nvSpPr>
        <p:spPr>
          <a:xfrm>
            <a:off x="125793" y="6492909"/>
            <a:ext cx="3399264" cy="215444"/>
          </a:xfrm>
          <a:prstGeom prst="rect">
            <a:avLst/>
          </a:prstGeom>
          <a:noFill/>
        </p:spPr>
        <p:txBody>
          <a:bodyPr wrap="none" rtlCol="0">
            <a:spAutoFit/>
          </a:bodyPr>
          <a:lstStyle/>
          <a:p>
            <a:r>
              <a:rPr lang="en-US" sz="800" spc="133" baseline="0" dirty="0">
                <a:solidFill>
                  <a:schemeClr val="accent1"/>
                </a:solidFill>
              </a:rPr>
              <a:t>© 2021 PLANVIEW, INC.  //  CONFIDENTIAL  //  </a:t>
            </a:r>
            <a:fld id="{76BA2F34-BB44-4E0A-B2F1-0EA6499A13DF}" type="slidenum">
              <a:rPr lang="en-US" sz="800" spc="133" baseline="0" smtClean="0">
                <a:solidFill>
                  <a:schemeClr val="accent1"/>
                </a:solidFill>
              </a:rPr>
              <a:pPr/>
              <a:t>‹#›</a:t>
            </a:fld>
            <a:r>
              <a:rPr lang="en-US" sz="800" spc="133" baseline="0" dirty="0">
                <a:solidFill>
                  <a:schemeClr val="accent1"/>
                </a:solidFill>
              </a:rPr>
              <a:t> </a:t>
            </a:r>
          </a:p>
        </p:txBody>
      </p:sp>
      <p:pic>
        <p:nvPicPr>
          <p:cNvPr id="8" name="Picture 7">
            <a:extLst>
              <a:ext uri="{FF2B5EF4-FFF2-40B4-BE49-F238E27FC236}">
                <a16:creationId xmlns:a16="http://schemas.microsoft.com/office/drawing/2014/main" id="{BCEDB77C-D07A-4E3C-979A-82EB0E8B40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38487" y="6282773"/>
            <a:ext cx="1512612" cy="416640"/>
          </a:xfrm>
          <a:prstGeom prst="rect">
            <a:avLst/>
          </a:prstGeom>
        </p:spPr>
      </p:pic>
    </p:spTree>
    <p:extLst>
      <p:ext uri="{BB962C8B-B14F-4D97-AF65-F5344CB8AC3E}">
        <p14:creationId xmlns:p14="http://schemas.microsoft.com/office/powerpoint/2010/main" val="205521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58D847-B7BE-4BB8-A108-0CB419C4AC4E}"/>
              </a:ext>
            </a:extLst>
          </p:cNvPr>
          <p:cNvPicPr>
            <a:picLocks noChangeAspect="1"/>
          </p:cNvPicPr>
          <p:nvPr userDrawn="1"/>
        </p:nvPicPr>
        <p:blipFill>
          <a:blip r:embed="rId2"/>
          <a:stretch>
            <a:fillRect/>
          </a:stretch>
        </p:blipFill>
        <p:spPr>
          <a:xfrm>
            <a:off x="6337301" y="0"/>
            <a:ext cx="5854700" cy="6858000"/>
          </a:xfrm>
          <a:prstGeom prst="rect">
            <a:avLst/>
          </a:prstGeom>
        </p:spPr>
      </p:pic>
      <p:pic>
        <p:nvPicPr>
          <p:cNvPr id="3" name="Picture 2">
            <a:extLst>
              <a:ext uri="{FF2B5EF4-FFF2-40B4-BE49-F238E27FC236}">
                <a16:creationId xmlns:a16="http://schemas.microsoft.com/office/drawing/2014/main" id="{037ABC85-44CE-4DCF-9DA4-313F2C31AB14}"/>
              </a:ext>
            </a:extLst>
          </p:cNvPr>
          <p:cNvPicPr>
            <a:picLocks noChangeAspect="1"/>
          </p:cNvPicPr>
          <p:nvPr/>
        </p:nvPicPr>
        <p:blipFill>
          <a:blip r:embed="rId2"/>
          <a:stretch>
            <a:fillRect/>
          </a:stretch>
        </p:blipFill>
        <p:spPr>
          <a:xfrm>
            <a:off x="6337301" y="0"/>
            <a:ext cx="5854700" cy="6858000"/>
          </a:xfrm>
          <a:prstGeom prst="rect">
            <a:avLst/>
          </a:prstGeom>
        </p:spPr>
      </p:pic>
      <p:sp>
        <p:nvSpPr>
          <p:cNvPr id="6" name="Content Placeholder 2"/>
          <p:cNvSpPr>
            <a:spLocks noGrp="1"/>
          </p:cNvSpPr>
          <p:nvPr>
            <p:ph idx="1"/>
          </p:nvPr>
        </p:nvSpPr>
        <p:spPr>
          <a:xfrm>
            <a:off x="755904" y="3608833"/>
            <a:ext cx="7177133" cy="595099"/>
          </a:xfrm>
        </p:spPr>
        <p:txBody>
          <a:bodyPr lIns="91440" tIns="91440" rIns="91440" bIns="91440">
            <a:spAutoFit/>
          </a:bodyPr>
          <a:lstStyle>
            <a:lvl1pPr marL="0" indent="0" algn="l">
              <a:lnSpc>
                <a:spcPct val="100000"/>
              </a:lnSpc>
              <a:spcBef>
                <a:spcPts val="800"/>
              </a:spcBef>
              <a:spcAft>
                <a:spcPts val="800"/>
              </a:spcAft>
              <a:buClr>
                <a:schemeClr val="tx1">
                  <a:lumMod val="75000"/>
                </a:schemeClr>
              </a:buClr>
              <a:buNone/>
              <a:defRPr sz="2667" spc="-40">
                <a:solidFill>
                  <a:schemeClr val="tx1"/>
                </a:solidFill>
              </a:defRPr>
            </a:lvl1pPr>
            <a:lvl2pPr>
              <a:lnSpc>
                <a:spcPct val="100000"/>
              </a:lnSpc>
              <a:spcBef>
                <a:spcPts val="800"/>
              </a:spcBef>
              <a:spcAft>
                <a:spcPts val="800"/>
              </a:spcAft>
              <a:buClr>
                <a:schemeClr val="tx1">
                  <a:lumMod val="75000"/>
                </a:schemeClr>
              </a:buClr>
              <a:defRPr spc="-40">
                <a:solidFill>
                  <a:srgbClr val="515151"/>
                </a:solidFill>
              </a:defRPr>
            </a:lvl2pPr>
            <a:lvl3pPr>
              <a:lnSpc>
                <a:spcPct val="100000"/>
              </a:lnSpc>
              <a:spcBef>
                <a:spcPts val="800"/>
              </a:spcBef>
              <a:spcAft>
                <a:spcPts val="800"/>
              </a:spcAft>
              <a:buClr>
                <a:schemeClr val="tx1">
                  <a:lumMod val="75000"/>
                </a:schemeClr>
              </a:buClr>
              <a:defRPr sz="2400" spc="-40">
                <a:solidFill>
                  <a:srgbClr val="515151"/>
                </a:solidFill>
              </a:defRPr>
            </a:lvl3pPr>
            <a:lvl4pPr>
              <a:lnSpc>
                <a:spcPct val="100000"/>
              </a:lnSpc>
              <a:spcBef>
                <a:spcPts val="800"/>
              </a:spcBef>
              <a:spcAft>
                <a:spcPts val="800"/>
              </a:spcAft>
              <a:buClr>
                <a:schemeClr val="tx1">
                  <a:lumMod val="75000"/>
                </a:schemeClr>
              </a:buClr>
              <a:defRPr sz="2133" spc="-40">
                <a:solidFill>
                  <a:srgbClr val="515151"/>
                </a:solidFill>
              </a:defRPr>
            </a:lvl4pPr>
            <a:lvl5pPr>
              <a:lnSpc>
                <a:spcPct val="100000"/>
              </a:lnSpc>
              <a:spcBef>
                <a:spcPts val="800"/>
              </a:spcBef>
              <a:spcAft>
                <a:spcPts val="800"/>
              </a:spcAft>
              <a:buClr>
                <a:schemeClr val="tx1">
                  <a:lumMod val="75000"/>
                </a:schemeClr>
              </a:buClr>
              <a:defRPr sz="1867" spc="-40">
                <a:solidFill>
                  <a:srgbClr val="515151"/>
                </a:solidFill>
              </a:defRPr>
            </a:lvl5pPr>
          </a:lstStyle>
          <a:p>
            <a:pPr lvl="0"/>
            <a:r>
              <a:rPr lang="en-US"/>
              <a:t>Click to edit Master text styles</a:t>
            </a:r>
          </a:p>
        </p:txBody>
      </p:sp>
      <p:sp>
        <p:nvSpPr>
          <p:cNvPr id="11" name="Title Placeholder 1"/>
          <p:cNvSpPr>
            <a:spLocks noGrp="1"/>
          </p:cNvSpPr>
          <p:nvPr>
            <p:ph type="title"/>
          </p:nvPr>
        </p:nvSpPr>
        <p:spPr>
          <a:xfrm>
            <a:off x="755905" y="2596895"/>
            <a:ext cx="7498409" cy="865632"/>
          </a:xfrm>
          <a:prstGeom prst="rect">
            <a:avLst/>
          </a:prstGeom>
        </p:spPr>
        <p:txBody>
          <a:bodyPr vert="horz" lIns="91440" tIns="91440" rIns="91440" bIns="91440" rtlCol="0" anchor="b" anchorCtr="0">
            <a:noAutofit/>
          </a:bodyPr>
          <a:lstStyle>
            <a:lvl1pPr algn="l">
              <a:defRPr sz="3733">
                <a:solidFill>
                  <a:schemeClr val="tx1"/>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33C1D85B-84CE-4DA9-84BC-8985E23599B4}"/>
              </a:ext>
            </a:extLst>
          </p:cNvPr>
          <p:cNvSpPr txBox="1"/>
          <p:nvPr/>
        </p:nvSpPr>
        <p:spPr>
          <a:xfrm>
            <a:off x="125793" y="6492909"/>
            <a:ext cx="3399264" cy="215444"/>
          </a:xfrm>
          <a:prstGeom prst="rect">
            <a:avLst/>
          </a:prstGeom>
          <a:noFill/>
        </p:spPr>
        <p:txBody>
          <a:bodyPr wrap="none" rtlCol="0">
            <a:spAutoFit/>
          </a:bodyPr>
          <a:lstStyle/>
          <a:p>
            <a:r>
              <a:rPr lang="en-US" sz="800" spc="133" baseline="0" dirty="0">
                <a:solidFill>
                  <a:schemeClr val="accent1"/>
                </a:solidFill>
              </a:rPr>
              <a:t>© 2021 PLANVIEW, INC.  //  CONFIDENTIAL  //  </a:t>
            </a:r>
            <a:fld id="{76BA2F34-BB44-4E0A-B2F1-0EA6499A13DF}" type="slidenum">
              <a:rPr lang="en-US" sz="800" spc="133" baseline="0" smtClean="0">
                <a:solidFill>
                  <a:schemeClr val="accent1"/>
                </a:solidFill>
              </a:rPr>
              <a:pPr/>
              <a:t>‹#›</a:t>
            </a:fld>
            <a:r>
              <a:rPr lang="en-US" sz="800" spc="133" baseline="0" dirty="0">
                <a:solidFill>
                  <a:schemeClr val="accent1"/>
                </a:solidFill>
              </a:rPr>
              <a:t> </a:t>
            </a:r>
          </a:p>
        </p:txBody>
      </p:sp>
    </p:spTree>
    <p:extLst>
      <p:ext uri="{BB962C8B-B14F-4D97-AF65-F5344CB8AC3E}">
        <p14:creationId xmlns:p14="http://schemas.microsoft.com/office/powerpoint/2010/main" val="414076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1104" y="384048"/>
            <a:ext cx="11253216" cy="724205"/>
          </a:xfrm>
        </p:spPr>
        <p:txBody>
          <a:bodyPr/>
          <a:lstStyle>
            <a:lvl1pPr>
              <a:defRPr sz="3733">
                <a:solidFill>
                  <a:schemeClr val="tx1"/>
                </a:solidFill>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99B08F74-FBFE-42F8-B9A7-50325120A29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38487" y="6282773"/>
            <a:ext cx="1512612" cy="416640"/>
          </a:xfrm>
          <a:prstGeom prst="rect">
            <a:avLst/>
          </a:prstGeom>
        </p:spPr>
      </p:pic>
      <p:sp>
        <p:nvSpPr>
          <p:cNvPr id="6" name="TextBox 5">
            <a:extLst>
              <a:ext uri="{FF2B5EF4-FFF2-40B4-BE49-F238E27FC236}">
                <a16:creationId xmlns:a16="http://schemas.microsoft.com/office/drawing/2014/main" id="{355B1E69-6EA2-47D0-B56C-F93A9FEBCB9F}"/>
              </a:ext>
            </a:extLst>
          </p:cNvPr>
          <p:cNvSpPr txBox="1"/>
          <p:nvPr/>
        </p:nvSpPr>
        <p:spPr>
          <a:xfrm>
            <a:off x="125793" y="6492909"/>
            <a:ext cx="3399264" cy="215444"/>
          </a:xfrm>
          <a:prstGeom prst="rect">
            <a:avLst/>
          </a:prstGeom>
          <a:noFill/>
        </p:spPr>
        <p:txBody>
          <a:bodyPr wrap="none" rtlCol="0">
            <a:spAutoFit/>
          </a:bodyPr>
          <a:lstStyle/>
          <a:p>
            <a:r>
              <a:rPr lang="en-US" sz="800" spc="133" baseline="0" dirty="0">
                <a:solidFill>
                  <a:schemeClr val="accent1"/>
                </a:solidFill>
              </a:rPr>
              <a:t>© 2021 PLANVIEW, INC.  //  CONFIDENTIAL  //  </a:t>
            </a:r>
            <a:fld id="{76BA2F34-BB44-4E0A-B2F1-0EA6499A13DF}" type="slidenum">
              <a:rPr lang="en-US" sz="800" spc="133" baseline="0" smtClean="0">
                <a:solidFill>
                  <a:schemeClr val="accent1"/>
                </a:solidFill>
              </a:rPr>
              <a:pPr/>
              <a:t>‹#›</a:t>
            </a:fld>
            <a:r>
              <a:rPr lang="en-US" sz="800" spc="133" baseline="0" dirty="0">
                <a:solidFill>
                  <a:schemeClr val="accent1"/>
                </a:solidFill>
              </a:rPr>
              <a:t> </a:t>
            </a:r>
          </a:p>
        </p:txBody>
      </p:sp>
      <p:pic>
        <p:nvPicPr>
          <p:cNvPr id="5" name="Picture 4">
            <a:extLst>
              <a:ext uri="{FF2B5EF4-FFF2-40B4-BE49-F238E27FC236}">
                <a16:creationId xmlns:a16="http://schemas.microsoft.com/office/drawing/2014/main" id="{DB7D3B55-930B-4B21-9C7B-B563F6387E8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38487" y="6282773"/>
            <a:ext cx="1512612" cy="416640"/>
          </a:xfrm>
          <a:prstGeom prst="rect">
            <a:avLst/>
          </a:prstGeom>
        </p:spPr>
      </p:pic>
    </p:spTree>
    <p:extLst>
      <p:ext uri="{BB962C8B-B14F-4D97-AF65-F5344CB8AC3E}">
        <p14:creationId xmlns:p14="http://schemas.microsoft.com/office/powerpoint/2010/main" val="337253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77C295-5258-473E-9821-BDA771A36C2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38487" y="6282773"/>
            <a:ext cx="1512612" cy="416640"/>
          </a:xfrm>
          <a:prstGeom prst="rect">
            <a:avLst/>
          </a:prstGeom>
        </p:spPr>
      </p:pic>
      <p:sp>
        <p:nvSpPr>
          <p:cNvPr id="4" name="TextBox 3">
            <a:extLst>
              <a:ext uri="{FF2B5EF4-FFF2-40B4-BE49-F238E27FC236}">
                <a16:creationId xmlns:a16="http://schemas.microsoft.com/office/drawing/2014/main" id="{092C8391-C2DA-4534-8A48-C73A58FE23E3}"/>
              </a:ext>
            </a:extLst>
          </p:cNvPr>
          <p:cNvSpPr txBox="1"/>
          <p:nvPr/>
        </p:nvSpPr>
        <p:spPr>
          <a:xfrm>
            <a:off x="125793" y="6492909"/>
            <a:ext cx="3399264" cy="215444"/>
          </a:xfrm>
          <a:prstGeom prst="rect">
            <a:avLst/>
          </a:prstGeom>
          <a:noFill/>
        </p:spPr>
        <p:txBody>
          <a:bodyPr wrap="none" rtlCol="0">
            <a:spAutoFit/>
          </a:bodyPr>
          <a:lstStyle/>
          <a:p>
            <a:r>
              <a:rPr lang="en-US" sz="800" spc="133" baseline="0" dirty="0">
                <a:solidFill>
                  <a:schemeClr val="accent1"/>
                </a:solidFill>
              </a:rPr>
              <a:t>© 2021 PLANVIEW, INC.  //  CONFIDENTIAL  //  </a:t>
            </a:r>
            <a:fld id="{76BA2F34-BB44-4E0A-B2F1-0EA6499A13DF}" type="slidenum">
              <a:rPr lang="en-US" sz="800" spc="133" baseline="0" smtClean="0">
                <a:solidFill>
                  <a:schemeClr val="accent1"/>
                </a:solidFill>
              </a:rPr>
              <a:pPr/>
              <a:t>‹#›</a:t>
            </a:fld>
            <a:r>
              <a:rPr lang="en-US" sz="800" spc="133" baseline="0" dirty="0">
                <a:solidFill>
                  <a:schemeClr val="accent1"/>
                </a:solidFill>
              </a:rPr>
              <a:t> </a:t>
            </a:r>
          </a:p>
        </p:txBody>
      </p:sp>
      <p:pic>
        <p:nvPicPr>
          <p:cNvPr id="5" name="Picture 4">
            <a:extLst>
              <a:ext uri="{FF2B5EF4-FFF2-40B4-BE49-F238E27FC236}">
                <a16:creationId xmlns:a16="http://schemas.microsoft.com/office/drawing/2014/main" id="{305C9632-A518-400B-A7AE-0637050665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38487" y="6282773"/>
            <a:ext cx="1512612" cy="416640"/>
          </a:xfrm>
          <a:prstGeom prst="rect">
            <a:avLst/>
          </a:prstGeom>
        </p:spPr>
      </p:pic>
    </p:spTree>
    <p:extLst>
      <p:ext uri="{BB962C8B-B14F-4D97-AF65-F5344CB8AC3E}">
        <p14:creationId xmlns:p14="http://schemas.microsoft.com/office/powerpoint/2010/main" val="3497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lanview Horizons 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4E4CB4-7EF4-40EA-AEA1-B97F1CC36538}"/>
              </a:ext>
            </a:extLst>
          </p:cNvPr>
          <p:cNvSpPr>
            <a:spLocks noGrp="1"/>
          </p:cNvSpPr>
          <p:nvPr>
            <p:ph type="title"/>
          </p:nvPr>
        </p:nvSpPr>
        <p:spPr>
          <a:xfrm>
            <a:off x="232216" y="405583"/>
            <a:ext cx="9753600" cy="853440"/>
          </a:xfrm>
          <a:prstGeom prst="rect">
            <a:avLst/>
          </a:prstGeom>
        </p:spPr>
        <p:txBody>
          <a:bodyPr lIns="91440" tIns="91440" rIns="91440" bIns="91440" anchor="t" anchorCtr="0">
            <a:normAutofit/>
          </a:bodyPr>
          <a:lstStyle>
            <a:lvl1pPr algn="l">
              <a:lnSpc>
                <a:spcPct val="100000"/>
              </a:lnSpc>
              <a:spcBef>
                <a:spcPts val="800"/>
              </a:spcBef>
              <a:spcAft>
                <a:spcPts val="800"/>
              </a:spcAft>
              <a:defRPr sz="3733" spc="-40" baseline="0">
                <a:solidFill>
                  <a:schemeClr val="tx1"/>
                </a:solidFill>
                <a:latin typeface="+mj-lt"/>
              </a:defRPr>
            </a:lvl1pPr>
          </a:lstStyle>
          <a:p>
            <a:r>
              <a:rPr lang="en-US" dirty="0"/>
              <a:t>Click to edit Master title style</a:t>
            </a:r>
          </a:p>
        </p:txBody>
      </p:sp>
    </p:spTree>
    <p:extLst>
      <p:ext uri="{BB962C8B-B14F-4D97-AF65-F5344CB8AC3E}">
        <p14:creationId xmlns:p14="http://schemas.microsoft.com/office/powerpoint/2010/main" val="428730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lanview Horizon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2216" y="1255776"/>
            <a:ext cx="5384800" cy="4464400"/>
          </a:xfrm>
          <a:prstGeom prst="rect">
            <a:avLst/>
          </a:prstGeom>
        </p:spPr>
        <p:txBody>
          <a:bodyPr>
            <a:normAutofit/>
          </a:bodyPr>
          <a:lstStyle>
            <a:lvl1pPr>
              <a:lnSpc>
                <a:spcPct val="100000"/>
              </a:lnSpc>
              <a:defRPr sz="2667" spc="-40">
                <a:solidFill>
                  <a:schemeClr val="tx1">
                    <a:lumMod val="75000"/>
                  </a:schemeClr>
                </a:solidFill>
              </a:defRPr>
            </a:lvl1pPr>
            <a:lvl2pPr>
              <a:lnSpc>
                <a:spcPct val="100000"/>
              </a:lnSpc>
              <a:defRPr sz="2400" spc="-40">
                <a:solidFill>
                  <a:schemeClr val="tx1">
                    <a:lumMod val="75000"/>
                  </a:schemeClr>
                </a:solidFill>
              </a:defRPr>
            </a:lvl2pPr>
            <a:lvl3pPr>
              <a:lnSpc>
                <a:spcPct val="100000"/>
              </a:lnSpc>
              <a:defRPr sz="2133" spc="-40">
                <a:solidFill>
                  <a:schemeClr val="tx1">
                    <a:lumMod val="75000"/>
                  </a:schemeClr>
                </a:solidFill>
              </a:defRPr>
            </a:lvl3pPr>
            <a:lvl4pPr>
              <a:lnSpc>
                <a:spcPct val="100000"/>
              </a:lnSpc>
              <a:defRPr sz="1867" spc="-40">
                <a:solidFill>
                  <a:schemeClr val="tx1">
                    <a:lumMod val="75000"/>
                  </a:schemeClr>
                </a:solidFill>
              </a:defRPr>
            </a:lvl4pPr>
            <a:lvl5pPr>
              <a:lnSpc>
                <a:spcPct val="100000"/>
              </a:lnSpc>
              <a:defRPr sz="1867" spc="-40">
                <a:solidFill>
                  <a:schemeClr val="tx1">
                    <a:lumMod val="75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40536" y="1255776"/>
            <a:ext cx="5384800" cy="4464400"/>
          </a:xfrm>
          <a:prstGeom prst="rect">
            <a:avLst/>
          </a:prstGeom>
        </p:spPr>
        <p:txBody>
          <a:bodyPr>
            <a:normAutofit/>
          </a:bodyPr>
          <a:lstStyle>
            <a:lvl1pPr>
              <a:lnSpc>
                <a:spcPct val="100000"/>
              </a:lnSpc>
              <a:defRPr sz="2667" spc="-40">
                <a:solidFill>
                  <a:schemeClr val="tx1">
                    <a:lumMod val="75000"/>
                  </a:schemeClr>
                </a:solidFill>
              </a:defRPr>
            </a:lvl1pPr>
            <a:lvl2pPr>
              <a:lnSpc>
                <a:spcPct val="100000"/>
              </a:lnSpc>
              <a:defRPr sz="2400" spc="-40">
                <a:solidFill>
                  <a:schemeClr val="tx1">
                    <a:lumMod val="75000"/>
                  </a:schemeClr>
                </a:solidFill>
              </a:defRPr>
            </a:lvl2pPr>
            <a:lvl3pPr>
              <a:lnSpc>
                <a:spcPct val="100000"/>
              </a:lnSpc>
              <a:defRPr sz="2133" spc="-40">
                <a:solidFill>
                  <a:schemeClr val="tx1">
                    <a:lumMod val="75000"/>
                  </a:schemeClr>
                </a:solidFill>
              </a:defRPr>
            </a:lvl3pPr>
            <a:lvl4pPr>
              <a:lnSpc>
                <a:spcPct val="100000"/>
              </a:lnSpc>
              <a:defRPr sz="1867" spc="-40">
                <a:solidFill>
                  <a:schemeClr val="tx1">
                    <a:lumMod val="75000"/>
                  </a:schemeClr>
                </a:solidFill>
              </a:defRPr>
            </a:lvl4pPr>
            <a:lvl5pPr>
              <a:lnSpc>
                <a:spcPct val="100000"/>
              </a:lnSpc>
              <a:defRPr sz="1867" spc="-40">
                <a:solidFill>
                  <a:schemeClr val="tx1">
                    <a:lumMod val="75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231648" y="402336"/>
            <a:ext cx="9753600" cy="853440"/>
          </a:xfrm>
          <a:prstGeom prst="rect">
            <a:avLst/>
          </a:prstGeom>
        </p:spPr>
        <p:txBody>
          <a:bodyPr lIns="91440" tIns="91440" rIns="91440" bIns="91440" anchor="t" anchorCtr="0">
            <a:normAutofit/>
          </a:bodyPr>
          <a:lstStyle>
            <a:lvl1pPr algn="l">
              <a:lnSpc>
                <a:spcPct val="100000"/>
              </a:lnSpc>
              <a:spcBef>
                <a:spcPts val="800"/>
              </a:spcBef>
              <a:spcAft>
                <a:spcPts val="800"/>
              </a:spcAft>
              <a:defRPr sz="3733" spc="-40">
                <a:solidFill>
                  <a:schemeClr val="tx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76738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7BF462-2286-4F72-B78F-FF63F792A125}" type="datetimeFigureOut">
              <a:rPr lang="en-US" smtClean="0">
                <a:solidFill>
                  <a:srgbClr val="333333"/>
                </a:solidFill>
              </a:rPr>
              <a:pPr/>
              <a:t>5/17/22</a:t>
            </a:fld>
            <a:endParaRPr lang="en-US">
              <a:solidFill>
                <a:srgbClr val="333333"/>
              </a:solidFill>
            </a:endParaRPr>
          </a:p>
        </p:txBody>
      </p:sp>
      <p:sp>
        <p:nvSpPr>
          <p:cNvPr id="5" name="Footer Placeholder 4"/>
          <p:cNvSpPr>
            <a:spLocks noGrp="1"/>
          </p:cNvSpPr>
          <p:nvPr>
            <p:ph type="ftr" sz="quarter" idx="11"/>
          </p:nvPr>
        </p:nvSpPr>
        <p:spPr/>
        <p:txBody>
          <a:bodyPr/>
          <a:lstStyle/>
          <a:p>
            <a:endParaRPr lang="en-US">
              <a:solidFill>
                <a:srgbClr val="333333"/>
              </a:solidFill>
            </a:endParaRPr>
          </a:p>
        </p:txBody>
      </p:sp>
      <p:sp>
        <p:nvSpPr>
          <p:cNvPr id="6" name="Slide Number Placeholder 5"/>
          <p:cNvSpPr>
            <a:spLocks noGrp="1"/>
          </p:cNvSpPr>
          <p:nvPr>
            <p:ph type="sldNum" sz="quarter" idx="12"/>
          </p:nvPr>
        </p:nvSpPr>
        <p:spPr/>
        <p:txBody>
          <a:bodyPr/>
          <a:lstStyle/>
          <a:p>
            <a:fld id="{B4650F25-DE56-4F0A-98B0-248787D6E4A9}" type="slidenum">
              <a:rPr lang="en-US" smtClean="0">
                <a:solidFill>
                  <a:srgbClr val="333333"/>
                </a:solidFill>
              </a:rPr>
              <a:pPr/>
              <a:t>‹#›</a:t>
            </a:fld>
            <a:endParaRPr lang="en-US">
              <a:solidFill>
                <a:srgbClr val="333333"/>
              </a:solidFill>
            </a:endParaRPr>
          </a:p>
        </p:txBody>
      </p:sp>
    </p:spTree>
    <p:extLst>
      <p:ext uri="{BB962C8B-B14F-4D97-AF65-F5344CB8AC3E}">
        <p14:creationId xmlns:p14="http://schemas.microsoft.com/office/powerpoint/2010/main" val="254568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104" y="384048"/>
            <a:ext cx="11253216" cy="724205"/>
          </a:xfrm>
          <a:prstGeom prst="rect">
            <a:avLst/>
          </a:prstGeom>
        </p:spPr>
        <p:txBody>
          <a:bodyPr vert="horz" lIns="91440" tIns="91440" rIns="91440" bIns="9144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1104" y="1341121"/>
            <a:ext cx="11253216" cy="4191609"/>
          </a:xfrm>
          <a:prstGeom prst="rect">
            <a:avLst/>
          </a:prstGeom>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06179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3" r:id="rId4"/>
    <p:sldLayoutId id="2147483674" r:id="rId5"/>
    <p:sldLayoutId id="2147483675" r:id="rId6"/>
    <p:sldLayoutId id="2147483677" r:id="rId7"/>
    <p:sldLayoutId id="2147483678" r:id="rId8"/>
    <p:sldLayoutId id="2147483679" r:id="rId9"/>
    <p:sldLayoutId id="2147483680" r:id="rId10"/>
  </p:sldLayoutIdLst>
  <p:hf hdr="0" dt="0"/>
  <p:txStyles>
    <p:titleStyle>
      <a:lvl1pPr algn="ctr" defTabSz="1219170" rtl="0" eaLnBrk="1" latinLnBrk="0" hangingPunct="1">
        <a:lnSpc>
          <a:spcPts val="3733"/>
        </a:lnSpc>
        <a:spcBef>
          <a:spcPct val="0"/>
        </a:spcBef>
        <a:buNone/>
        <a:defRPr sz="4267" kern="1200" spc="-67" baseline="0">
          <a:solidFill>
            <a:schemeClr val="tx1"/>
          </a:solidFill>
          <a:latin typeface="+mj-lt"/>
          <a:ea typeface="+mj-ea"/>
          <a:cs typeface="+mj-cs"/>
        </a:defRPr>
      </a:lvl1pPr>
    </p:titleStyle>
    <p:bodyStyle>
      <a:lvl1pPr marL="243834" indent="-243834" algn="l" defTabSz="1219170" rtl="0" eaLnBrk="1" latinLnBrk="0" hangingPunct="1">
        <a:lnSpc>
          <a:spcPct val="100000"/>
        </a:lnSpc>
        <a:spcBef>
          <a:spcPts val="800"/>
        </a:spcBef>
        <a:spcAft>
          <a:spcPts val="0"/>
        </a:spcAft>
        <a:buClr>
          <a:schemeClr val="tx1">
            <a:lumMod val="75000"/>
          </a:schemeClr>
        </a:buClr>
        <a:buSzPct val="85000"/>
        <a:buFont typeface="Arial" pitchFamily="34" charset="0"/>
        <a:buChar char="•"/>
        <a:defRPr sz="3467" kern="1200" spc="-40">
          <a:solidFill>
            <a:srgbClr val="515151"/>
          </a:solidFill>
          <a:latin typeface="+mn-lt"/>
          <a:ea typeface="+mn-ea"/>
          <a:cs typeface="+mn-cs"/>
        </a:defRPr>
      </a:lvl1pPr>
      <a:lvl2pPr marL="609585" indent="-243834" algn="l" defTabSz="1219170" rtl="0" eaLnBrk="1" latinLnBrk="0" hangingPunct="1">
        <a:lnSpc>
          <a:spcPct val="100000"/>
        </a:lnSpc>
        <a:spcBef>
          <a:spcPts val="800"/>
        </a:spcBef>
        <a:spcAft>
          <a:spcPts val="0"/>
        </a:spcAft>
        <a:buClr>
          <a:schemeClr val="tx1">
            <a:lumMod val="75000"/>
          </a:schemeClr>
        </a:buClr>
        <a:buSzPct val="85000"/>
        <a:buFont typeface="Arial" pitchFamily="34" charset="0"/>
        <a:buChar char="•"/>
        <a:defRPr sz="2667" kern="1200" spc="-40">
          <a:solidFill>
            <a:srgbClr val="515151"/>
          </a:solidFill>
          <a:latin typeface="+mn-lt"/>
          <a:ea typeface="+mn-ea"/>
          <a:cs typeface="+mn-cs"/>
        </a:defRPr>
      </a:lvl2pPr>
      <a:lvl3pPr marL="975336" indent="-243834" algn="l" defTabSz="1219170" rtl="0" eaLnBrk="1" latinLnBrk="0" hangingPunct="1">
        <a:lnSpc>
          <a:spcPct val="100000"/>
        </a:lnSpc>
        <a:spcBef>
          <a:spcPts val="800"/>
        </a:spcBef>
        <a:spcAft>
          <a:spcPts val="0"/>
        </a:spcAft>
        <a:buClr>
          <a:schemeClr val="tx1">
            <a:lumMod val="75000"/>
          </a:schemeClr>
        </a:buClr>
        <a:buSzPct val="90000"/>
        <a:buFont typeface="Arial" pitchFamily="34" charset="0"/>
        <a:buChar char="•"/>
        <a:defRPr sz="2400" kern="1200" spc="-40">
          <a:solidFill>
            <a:srgbClr val="515151"/>
          </a:solidFill>
          <a:latin typeface="+mn-lt"/>
          <a:ea typeface="+mn-ea"/>
          <a:cs typeface="+mn-cs"/>
        </a:defRPr>
      </a:lvl3pPr>
      <a:lvl4pPr marL="1341086" indent="-243834" algn="l" defTabSz="1219170" rtl="0" eaLnBrk="1" latinLnBrk="0" hangingPunct="1">
        <a:lnSpc>
          <a:spcPct val="100000"/>
        </a:lnSpc>
        <a:spcBef>
          <a:spcPts val="800"/>
        </a:spcBef>
        <a:spcAft>
          <a:spcPts val="0"/>
        </a:spcAft>
        <a:buClr>
          <a:schemeClr val="tx1">
            <a:lumMod val="75000"/>
          </a:schemeClr>
        </a:buClr>
        <a:buFont typeface="Arial" pitchFamily="34" charset="0"/>
        <a:buChar char="•"/>
        <a:defRPr sz="2133" kern="1200" spc="-40">
          <a:solidFill>
            <a:srgbClr val="515151"/>
          </a:solidFill>
          <a:latin typeface="+mn-lt"/>
          <a:ea typeface="+mn-ea"/>
          <a:cs typeface="+mn-cs"/>
        </a:defRPr>
      </a:lvl4pPr>
      <a:lvl5pPr marL="1584920" indent="-182875" algn="l" defTabSz="1219170" rtl="0" eaLnBrk="1" latinLnBrk="0" hangingPunct="1">
        <a:lnSpc>
          <a:spcPct val="100000"/>
        </a:lnSpc>
        <a:spcBef>
          <a:spcPts val="800"/>
        </a:spcBef>
        <a:spcAft>
          <a:spcPts val="0"/>
        </a:spcAft>
        <a:buClr>
          <a:schemeClr val="tx1">
            <a:lumMod val="75000"/>
          </a:schemeClr>
        </a:buClr>
        <a:buSzPct val="100000"/>
        <a:buFont typeface="Arial" pitchFamily="34" charset="0"/>
        <a:buChar char="•"/>
        <a:defRPr sz="1867" kern="1200" spc="-40" baseline="0">
          <a:solidFill>
            <a:srgbClr val="515151"/>
          </a:solidFill>
          <a:latin typeface="+mn-lt"/>
          <a:ea typeface="+mn-ea"/>
          <a:cs typeface="+mn-cs"/>
        </a:defRPr>
      </a:lvl5pPr>
      <a:lvl6pPr marL="1828754"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uccess.planview.com/Planview_PPM_Pro/150_PPM_Pro_Administrator_Documentation/070_Setting_Up_Entities/012_Self-Serve_Admin_Workflo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6.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success.planview.com/Planview_PPM_Pro/Planview_Solution_Integrations_(Flex)/PPM_Pro_and_Projectplace_Integration/005_PPM_Pro_and_Projectplace_FAQs" TargetMode="External"/><Relationship Id="rId2" Type="http://schemas.openxmlformats.org/officeDocument/2006/relationships/hyperlink" Target="https://success.planview.com/Planview_PPM_Pro/Planview_Solution_Integrations_(Flex)/PPM_Pro_and_Projectplace_Integration/010_Before_You_Begin_-_PPM_Pro_and_Projectplace" TargetMode="External"/><Relationship Id="rId1" Type="http://schemas.openxmlformats.org/officeDocument/2006/relationships/slideLayout" Target="../slideLayouts/slideLayout4.xml"/><Relationship Id="rId5" Type="http://schemas.openxmlformats.org/officeDocument/2006/relationships/hyperlink" Target="https://success.planview.com/Planview_PPM_Pro/Planview_Solution_Integrations_(Flex)/PPM_Pro_and_Projectplace_Integration/Using_PPM_Pro_and_Projectplace" TargetMode="External"/><Relationship Id="rId4" Type="http://schemas.openxmlformats.org/officeDocument/2006/relationships/hyperlink" Target="https://success.planview.com/Planview_PPM_Pro/Planview_Solution_Integrations_(Flex)/PPM_Pro_and_Projectplace_Integration/Setting_up_the_PPM_Pro_-_Projectplace_Integr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0EB9-3038-F247-8207-FAAA6AE48575}"/>
              </a:ext>
            </a:extLst>
          </p:cNvPr>
          <p:cNvSpPr>
            <a:spLocks noGrp="1"/>
          </p:cNvSpPr>
          <p:nvPr>
            <p:ph type="ctrTitle"/>
          </p:nvPr>
        </p:nvSpPr>
        <p:spPr>
          <a:xfrm>
            <a:off x="612705" y="2474849"/>
            <a:ext cx="10419149" cy="1402756"/>
          </a:xfrm>
        </p:spPr>
        <p:txBody>
          <a:bodyPr/>
          <a:lstStyle/>
          <a:p>
            <a:r>
              <a:rPr lang="en-US" dirty="0"/>
              <a:t>“The Connected Experience” </a:t>
            </a:r>
            <a:r>
              <a:rPr lang="en-US" dirty="0" err="1"/>
              <a:t>PPMPro</a:t>
            </a:r>
            <a:r>
              <a:rPr lang="en-US" dirty="0"/>
              <a:t>-PP Connector</a:t>
            </a:r>
          </a:p>
        </p:txBody>
      </p:sp>
    </p:spTree>
    <p:extLst>
      <p:ext uri="{BB962C8B-B14F-4D97-AF65-F5344CB8AC3E}">
        <p14:creationId xmlns:p14="http://schemas.microsoft.com/office/powerpoint/2010/main" val="406871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79D4AB-7701-4AE3-AE3A-19A66F59CBC1}"/>
              </a:ext>
            </a:extLst>
          </p:cNvPr>
          <p:cNvSpPr>
            <a:spLocks noGrp="1"/>
          </p:cNvSpPr>
          <p:nvPr>
            <p:ph type="title"/>
          </p:nvPr>
        </p:nvSpPr>
        <p:spPr>
          <a:xfrm>
            <a:off x="451104" y="384049"/>
            <a:ext cx="11253216" cy="726948"/>
          </a:xfrm>
        </p:spPr>
        <p:txBody>
          <a:bodyPr anchor="t">
            <a:normAutofit/>
          </a:bodyPr>
          <a:lstStyle/>
          <a:p>
            <a:r>
              <a:rPr lang="en-US" dirty="0"/>
              <a:t>Submitting the Ticket</a:t>
            </a:r>
          </a:p>
        </p:txBody>
      </p:sp>
      <p:pic>
        <p:nvPicPr>
          <p:cNvPr id="5" name="Content Placeholder 4">
            <a:extLst>
              <a:ext uri="{FF2B5EF4-FFF2-40B4-BE49-F238E27FC236}">
                <a16:creationId xmlns:a16="http://schemas.microsoft.com/office/drawing/2014/main" id="{8EB012BD-7F95-440F-961C-8FA60CEED5B1}"/>
              </a:ext>
            </a:extLst>
          </p:cNvPr>
          <p:cNvPicPr>
            <a:picLocks noGrp="1" noChangeAspect="1"/>
          </p:cNvPicPr>
          <p:nvPr>
            <p:ph sz="half" idx="1"/>
          </p:nvPr>
        </p:nvPicPr>
        <p:blipFill>
          <a:blip r:embed="rId2"/>
          <a:stretch>
            <a:fillRect/>
          </a:stretch>
        </p:blipFill>
        <p:spPr>
          <a:xfrm>
            <a:off x="0" y="1184433"/>
            <a:ext cx="7611831" cy="235807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BF328D1-C893-47F0-9010-85CEF7A29669}"/>
              </a:ext>
            </a:extLst>
          </p:cNvPr>
          <p:cNvPicPr>
            <a:picLocks noChangeAspect="1"/>
          </p:cNvPicPr>
          <p:nvPr/>
        </p:nvPicPr>
        <p:blipFill>
          <a:blip r:embed="rId3"/>
          <a:stretch>
            <a:fillRect/>
          </a:stretch>
        </p:blipFill>
        <p:spPr>
          <a:xfrm>
            <a:off x="0" y="3799848"/>
            <a:ext cx="7611831" cy="2387757"/>
          </a:xfrm>
          <a:prstGeom prst="rect">
            <a:avLst/>
          </a:prstGeom>
          <a:ln>
            <a:noFill/>
          </a:ln>
          <a:effectLst>
            <a:outerShdw blurRad="292100" dist="139700" dir="2700000" algn="tl" rotWithShape="0">
              <a:srgbClr val="333333">
                <a:alpha val="65000"/>
              </a:srgbClr>
            </a:outerShdw>
          </a:effectLst>
        </p:spPr>
      </p:pic>
      <p:graphicFrame>
        <p:nvGraphicFramePr>
          <p:cNvPr id="11" name="Content Placeholder 3">
            <a:extLst>
              <a:ext uri="{FF2B5EF4-FFF2-40B4-BE49-F238E27FC236}">
                <a16:creationId xmlns:a16="http://schemas.microsoft.com/office/drawing/2014/main" id="{D5797F34-F8F8-4D1A-BB29-CE8C1F737B88}"/>
              </a:ext>
            </a:extLst>
          </p:cNvPr>
          <p:cNvGraphicFramePr>
            <a:graphicFrameLocks/>
          </p:cNvGraphicFramePr>
          <p:nvPr>
            <p:extLst>
              <p:ext uri="{D42A27DB-BD31-4B8C-83A1-F6EECF244321}">
                <p14:modId xmlns:p14="http://schemas.microsoft.com/office/powerpoint/2010/main" val="3376771216"/>
              </p:ext>
            </p:extLst>
          </p:nvPr>
        </p:nvGraphicFramePr>
        <p:xfrm>
          <a:off x="5261675" y="852408"/>
          <a:ext cx="6607831" cy="5621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65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79D4AB-7701-4AE3-AE3A-19A66F59CBC1}"/>
              </a:ext>
            </a:extLst>
          </p:cNvPr>
          <p:cNvSpPr>
            <a:spLocks noGrp="1"/>
          </p:cNvSpPr>
          <p:nvPr>
            <p:ph type="title"/>
          </p:nvPr>
        </p:nvSpPr>
        <p:spPr>
          <a:xfrm>
            <a:off x="451104" y="384049"/>
            <a:ext cx="11253216" cy="699516"/>
          </a:xfrm>
        </p:spPr>
        <p:txBody>
          <a:bodyPr anchor="t">
            <a:normAutofit/>
          </a:bodyPr>
          <a:lstStyle/>
          <a:p>
            <a:r>
              <a:rPr lang="en-US" dirty="0"/>
              <a:t>Gaining Access to </a:t>
            </a:r>
            <a:r>
              <a:rPr lang="en-US" dirty="0" err="1"/>
              <a:t>Projectplace</a:t>
            </a:r>
            <a:endParaRPr lang="en-US" dirty="0"/>
          </a:p>
        </p:txBody>
      </p:sp>
      <p:grpSp>
        <p:nvGrpSpPr>
          <p:cNvPr id="12" name="Group 11">
            <a:extLst>
              <a:ext uri="{FF2B5EF4-FFF2-40B4-BE49-F238E27FC236}">
                <a16:creationId xmlns:a16="http://schemas.microsoft.com/office/drawing/2014/main" id="{4553CD57-5B37-4AD4-BFC1-9EDFE066205D}"/>
              </a:ext>
            </a:extLst>
          </p:cNvPr>
          <p:cNvGrpSpPr/>
          <p:nvPr/>
        </p:nvGrpSpPr>
        <p:grpSpPr>
          <a:xfrm>
            <a:off x="451104" y="1341120"/>
            <a:ext cx="5325006" cy="4561738"/>
            <a:chOff x="451104" y="1341120"/>
            <a:chExt cx="5325006" cy="4561738"/>
          </a:xfrm>
        </p:grpSpPr>
        <p:sp>
          <p:nvSpPr>
            <p:cNvPr id="13" name="Freeform: Shape 12">
              <a:extLst>
                <a:ext uri="{FF2B5EF4-FFF2-40B4-BE49-F238E27FC236}">
                  <a16:creationId xmlns:a16="http://schemas.microsoft.com/office/drawing/2014/main" id="{1DD131F2-D32B-4D80-9608-F7188BB3F666}"/>
                </a:ext>
              </a:extLst>
            </p:cNvPr>
            <p:cNvSpPr/>
            <p:nvPr/>
          </p:nvSpPr>
          <p:spPr>
            <a:xfrm>
              <a:off x="451104" y="1341120"/>
              <a:ext cx="4526255" cy="1368521"/>
            </a:xfrm>
            <a:custGeom>
              <a:avLst/>
              <a:gdLst>
                <a:gd name="connsiteX0" fmla="*/ 0 w 4526255"/>
                <a:gd name="connsiteY0" fmla="*/ 136852 h 1368521"/>
                <a:gd name="connsiteX1" fmla="*/ 136852 w 4526255"/>
                <a:gd name="connsiteY1" fmla="*/ 0 h 1368521"/>
                <a:gd name="connsiteX2" fmla="*/ 4389403 w 4526255"/>
                <a:gd name="connsiteY2" fmla="*/ 0 h 1368521"/>
                <a:gd name="connsiteX3" fmla="*/ 4526255 w 4526255"/>
                <a:gd name="connsiteY3" fmla="*/ 136852 h 1368521"/>
                <a:gd name="connsiteX4" fmla="*/ 4526255 w 4526255"/>
                <a:gd name="connsiteY4" fmla="*/ 1231669 h 1368521"/>
                <a:gd name="connsiteX5" fmla="*/ 4389403 w 4526255"/>
                <a:gd name="connsiteY5" fmla="*/ 1368521 h 1368521"/>
                <a:gd name="connsiteX6" fmla="*/ 136852 w 4526255"/>
                <a:gd name="connsiteY6" fmla="*/ 1368521 h 1368521"/>
                <a:gd name="connsiteX7" fmla="*/ 0 w 4526255"/>
                <a:gd name="connsiteY7" fmla="*/ 1231669 h 1368521"/>
                <a:gd name="connsiteX8" fmla="*/ 0 w 4526255"/>
                <a:gd name="connsiteY8" fmla="*/ 136852 h 13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55" h="1368521">
                  <a:moveTo>
                    <a:pt x="0" y="136852"/>
                  </a:moveTo>
                  <a:cubicBezTo>
                    <a:pt x="0" y="61271"/>
                    <a:pt x="61271" y="0"/>
                    <a:pt x="136852" y="0"/>
                  </a:cubicBezTo>
                  <a:lnTo>
                    <a:pt x="4389403" y="0"/>
                  </a:lnTo>
                  <a:cubicBezTo>
                    <a:pt x="4464984" y="0"/>
                    <a:pt x="4526255" y="61271"/>
                    <a:pt x="4526255" y="136852"/>
                  </a:cubicBezTo>
                  <a:lnTo>
                    <a:pt x="4526255" y="1231669"/>
                  </a:lnTo>
                  <a:cubicBezTo>
                    <a:pt x="4526255" y="1307250"/>
                    <a:pt x="4464984" y="1368521"/>
                    <a:pt x="4389403" y="1368521"/>
                  </a:cubicBezTo>
                  <a:lnTo>
                    <a:pt x="136852" y="1368521"/>
                  </a:lnTo>
                  <a:cubicBezTo>
                    <a:pt x="61271" y="1368521"/>
                    <a:pt x="0" y="1307250"/>
                    <a:pt x="0" y="1231669"/>
                  </a:cubicBezTo>
                  <a:lnTo>
                    <a:pt x="0" y="136852"/>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27713" tIns="127713" rIns="1524289" bIns="127713" numCol="1" spcCol="1270" anchor="ctr" anchorCtr="0">
              <a:noAutofit/>
            </a:bodyPr>
            <a:lstStyle/>
            <a:p>
              <a:pPr marL="0" lvl="0" indent="0" algn="l" defTabSz="1022350">
                <a:lnSpc>
                  <a:spcPct val="90000"/>
                </a:lnSpc>
                <a:spcBef>
                  <a:spcPct val="0"/>
                </a:spcBef>
                <a:spcAft>
                  <a:spcPct val="35000"/>
                </a:spcAft>
                <a:buNone/>
              </a:pPr>
              <a:r>
                <a:rPr lang="en-US" sz="2300" kern="1200" dirty="0"/>
                <a:t>The customer has the only access and must add you to Prod &amp; SB</a:t>
              </a:r>
            </a:p>
          </p:txBody>
        </p:sp>
        <p:sp>
          <p:nvSpPr>
            <p:cNvPr id="14" name="Freeform: Shape 13">
              <a:extLst>
                <a:ext uri="{FF2B5EF4-FFF2-40B4-BE49-F238E27FC236}">
                  <a16:creationId xmlns:a16="http://schemas.microsoft.com/office/drawing/2014/main" id="{7669A644-89C0-4BF7-83DC-B7BDE24D45C9}"/>
                </a:ext>
              </a:extLst>
            </p:cNvPr>
            <p:cNvSpPr/>
            <p:nvPr/>
          </p:nvSpPr>
          <p:spPr>
            <a:xfrm>
              <a:off x="850479" y="2937728"/>
              <a:ext cx="4526255" cy="1368521"/>
            </a:xfrm>
            <a:custGeom>
              <a:avLst/>
              <a:gdLst>
                <a:gd name="connsiteX0" fmla="*/ 0 w 4526255"/>
                <a:gd name="connsiteY0" fmla="*/ 136852 h 1368521"/>
                <a:gd name="connsiteX1" fmla="*/ 136852 w 4526255"/>
                <a:gd name="connsiteY1" fmla="*/ 0 h 1368521"/>
                <a:gd name="connsiteX2" fmla="*/ 4389403 w 4526255"/>
                <a:gd name="connsiteY2" fmla="*/ 0 h 1368521"/>
                <a:gd name="connsiteX3" fmla="*/ 4526255 w 4526255"/>
                <a:gd name="connsiteY3" fmla="*/ 136852 h 1368521"/>
                <a:gd name="connsiteX4" fmla="*/ 4526255 w 4526255"/>
                <a:gd name="connsiteY4" fmla="*/ 1231669 h 1368521"/>
                <a:gd name="connsiteX5" fmla="*/ 4389403 w 4526255"/>
                <a:gd name="connsiteY5" fmla="*/ 1368521 h 1368521"/>
                <a:gd name="connsiteX6" fmla="*/ 136852 w 4526255"/>
                <a:gd name="connsiteY6" fmla="*/ 1368521 h 1368521"/>
                <a:gd name="connsiteX7" fmla="*/ 0 w 4526255"/>
                <a:gd name="connsiteY7" fmla="*/ 1231669 h 1368521"/>
                <a:gd name="connsiteX8" fmla="*/ 0 w 4526255"/>
                <a:gd name="connsiteY8" fmla="*/ 136852 h 13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55" h="1368521">
                  <a:moveTo>
                    <a:pt x="0" y="136852"/>
                  </a:moveTo>
                  <a:cubicBezTo>
                    <a:pt x="0" y="61271"/>
                    <a:pt x="61271" y="0"/>
                    <a:pt x="136852" y="0"/>
                  </a:cubicBezTo>
                  <a:lnTo>
                    <a:pt x="4389403" y="0"/>
                  </a:lnTo>
                  <a:cubicBezTo>
                    <a:pt x="4464984" y="0"/>
                    <a:pt x="4526255" y="61271"/>
                    <a:pt x="4526255" y="136852"/>
                  </a:cubicBezTo>
                  <a:lnTo>
                    <a:pt x="4526255" y="1231669"/>
                  </a:lnTo>
                  <a:cubicBezTo>
                    <a:pt x="4526255" y="1307250"/>
                    <a:pt x="4464984" y="1368521"/>
                    <a:pt x="4389403" y="1368521"/>
                  </a:cubicBezTo>
                  <a:lnTo>
                    <a:pt x="136852" y="1368521"/>
                  </a:lnTo>
                  <a:cubicBezTo>
                    <a:pt x="61271" y="1368521"/>
                    <a:pt x="0" y="1307250"/>
                    <a:pt x="0" y="1231669"/>
                  </a:cubicBezTo>
                  <a:lnTo>
                    <a:pt x="0" y="136852"/>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27713" tIns="127713" rIns="1416627" bIns="127713" numCol="1" spcCol="1270" anchor="ctr" anchorCtr="0">
              <a:noAutofit/>
            </a:bodyPr>
            <a:lstStyle/>
            <a:p>
              <a:pPr marL="0" lvl="0" indent="0" algn="l" defTabSz="1022350">
                <a:lnSpc>
                  <a:spcPct val="90000"/>
                </a:lnSpc>
                <a:spcBef>
                  <a:spcPct val="0"/>
                </a:spcBef>
                <a:spcAft>
                  <a:spcPct val="35000"/>
                </a:spcAft>
                <a:buNone/>
              </a:pPr>
              <a:r>
                <a:rPr lang="en-US" sz="2300" kern="1200"/>
                <a:t>Walk the customer through giving you access</a:t>
              </a:r>
            </a:p>
          </p:txBody>
        </p:sp>
        <p:sp>
          <p:nvSpPr>
            <p:cNvPr id="15" name="Freeform: Shape 14">
              <a:extLst>
                <a:ext uri="{FF2B5EF4-FFF2-40B4-BE49-F238E27FC236}">
                  <a16:creationId xmlns:a16="http://schemas.microsoft.com/office/drawing/2014/main" id="{0B20BB24-A066-46C6-A4B6-DD382A1A5B10}"/>
                </a:ext>
              </a:extLst>
            </p:cNvPr>
            <p:cNvSpPr/>
            <p:nvPr/>
          </p:nvSpPr>
          <p:spPr>
            <a:xfrm>
              <a:off x="1249855" y="4534337"/>
              <a:ext cx="4526255" cy="1368521"/>
            </a:xfrm>
            <a:custGeom>
              <a:avLst/>
              <a:gdLst>
                <a:gd name="connsiteX0" fmla="*/ 0 w 4526255"/>
                <a:gd name="connsiteY0" fmla="*/ 136852 h 1368521"/>
                <a:gd name="connsiteX1" fmla="*/ 136852 w 4526255"/>
                <a:gd name="connsiteY1" fmla="*/ 0 h 1368521"/>
                <a:gd name="connsiteX2" fmla="*/ 4389403 w 4526255"/>
                <a:gd name="connsiteY2" fmla="*/ 0 h 1368521"/>
                <a:gd name="connsiteX3" fmla="*/ 4526255 w 4526255"/>
                <a:gd name="connsiteY3" fmla="*/ 136852 h 1368521"/>
                <a:gd name="connsiteX4" fmla="*/ 4526255 w 4526255"/>
                <a:gd name="connsiteY4" fmla="*/ 1231669 h 1368521"/>
                <a:gd name="connsiteX5" fmla="*/ 4389403 w 4526255"/>
                <a:gd name="connsiteY5" fmla="*/ 1368521 h 1368521"/>
                <a:gd name="connsiteX6" fmla="*/ 136852 w 4526255"/>
                <a:gd name="connsiteY6" fmla="*/ 1368521 h 1368521"/>
                <a:gd name="connsiteX7" fmla="*/ 0 w 4526255"/>
                <a:gd name="connsiteY7" fmla="*/ 1231669 h 1368521"/>
                <a:gd name="connsiteX8" fmla="*/ 0 w 4526255"/>
                <a:gd name="connsiteY8" fmla="*/ 136852 h 13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55" h="1368521">
                  <a:moveTo>
                    <a:pt x="0" y="136852"/>
                  </a:moveTo>
                  <a:cubicBezTo>
                    <a:pt x="0" y="61271"/>
                    <a:pt x="61271" y="0"/>
                    <a:pt x="136852" y="0"/>
                  </a:cubicBezTo>
                  <a:lnTo>
                    <a:pt x="4389403" y="0"/>
                  </a:lnTo>
                  <a:cubicBezTo>
                    <a:pt x="4464984" y="0"/>
                    <a:pt x="4526255" y="61271"/>
                    <a:pt x="4526255" y="136852"/>
                  </a:cubicBezTo>
                  <a:lnTo>
                    <a:pt x="4526255" y="1231669"/>
                  </a:lnTo>
                  <a:cubicBezTo>
                    <a:pt x="4526255" y="1307250"/>
                    <a:pt x="4464984" y="1368521"/>
                    <a:pt x="4389403" y="1368521"/>
                  </a:cubicBezTo>
                  <a:lnTo>
                    <a:pt x="136852" y="1368521"/>
                  </a:lnTo>
                  <a:cubicBezTo>
                    <a:pt x="61271" y="1368521"/>
                    <a:pt x="0" y="1307250"/>
                    <a:pt x="0" y="1231669"/>
                  </a:cubicBezTo>
                  <a:lnTo>
                    <a:pt x="0" y="136852"/>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27713" tIns="127713" rIns="1416627" bIns="127713" numCol="1" spcCol="1270" anchor="ctr" anchorCtr="0">
              <a:noAutofit/>
            </a:bodyPr>
            <a:lstStyle/>
            <a:p>
              <a:pPr marL="0" lvl="0" indent="0" algn="l" defTabSz="1022350">
                <a:lnSpc>
                  <a:spcPct val="90000"/>
                </a:lnSpc>
                <a:spcBef>
                  <a:spcPct val="0"/>
                </a:spcBef>
                <a:spcAft>
                  <a:spcPct val="35000"/>
                </a:spcAft>
                <a:buNone/>
              </a:pPr>
              <a:r>
                <a:rPr lang="en-US" sz="2300" kern="1200"/>
                <a:t>Walk the customer through making you an Administrator</a:t>
              </a:r>
            </a:p>
          </p:txBody>
        </p:sp>
        <p:sp>
          <p:nvSpPr>
            <p:cNvPr id="16" name="Freeform: Shape 15">
              <a:extLst>
                <a:ext uri="{FF2B5EF4-FFF2-40B4-BE49-F238E27FC236}">
                  <a16:creationId xmlns:a16="http://schemas.microsoft.com/office/drawing/2014/main" id="{07EF401D-3FC3-4D74-9B68-2E7B17C3E1A7}"/>
                </a:ext>
              </a:extLst>
            </p:cNvPr>
            <p:cNvSpPr/>
            <p:nvPr/>
          </p:nvSpPr>
          <p:spPr>
            <a:xfrm>
              <a:off x="4087820" y="2378915"/>
              <a:ext cx="889539" cy="889539"/>
            </a:xfrm>
            <a:custGeom>
              <a:avLst/>
              <a:gdLst>
                <a:gd name="connsiteX0" fmla="*/ 0 w 889539"/>
                <a:gd name="connsiteY0" fmla="*/ 489246 h 889539"/>
                <a:gd name="connsiteX1" fmla="*/ 200146 w 889539"/>
                <a:gd name="connsiteY1" fmla="*/ 489246 h 889539"/>
                <a:gd name="connsiteX2" fmla="*/ 200146 w 889539"/>
                <a:gd name="connsiteY2" fmla="*/ 0 h 889539"/>
                <a:gd name="connsiteX3" fmla="*/ 689393 w 889539"/>
                <a:gd name="connsiteY3" fmla="*/ 0 h 889539"/>
                <a:gd name="connsiteX4" fmla="*/ 689393 w 889539"/>
                <a:gd name="connsiteY4" fmla="*/ 489246 h 889539"/>
                <a:gd name="connsiteX5" fmla="*/ 889539 w 889539"/>
                <a:gd name="connsiteY5" fmla="*/ 489246 h 889539"/>
                <a:gd name="connsiteX6" fmla="*/ 444770 w 889539"/>
                <a:gd name="connsiteY6" fmla="*/ 889539 h 889539"/>
                <a:gd name="connsiteX7" fmla="*/ 0 w 889539"/>
                <a:gd name="connsiteY7" fmla="*/ 489246 h 88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539" h="889539">
                  <a:moveTo>
                    <a:pt x="0" y="489246"/>
                  </a:moveTo>
                  <a:lnTo>
                    <a:pt x="200146" y="489246"/>
                  </a:lnTo>
                  <a:lnTo>
                    <a:pt x="200146" y="0"/>
                  </a:lnTo>
                  <a:lnTo>
                    <a:pt x="689393" y="0"/>
                  </a:lnTo>
                  <a:lnTo>
                    <a:pt x="689393" y="489246"/>
                  </a:lnTo>
                  <a:lnTo>
                    <a:pt x="889539" y="489246"/>
                  </a:lnTo>
                  <a:lnTo>
                    <a:pt x="444770" y="889539"/>
                  </a:lnTo>
                  <a:lnTo>
                    <a:pt x="0" y="489246"/>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5866" tIns="45720" rIns="245866" bIns="265881"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7" name="Freeform: Shape 16">
              <a:extLst>
                <a:ext uri="{FF2B5EF4-FFF2-40B4-BE49-F238E27FC236}">
                  <a16:creationId xmlns:a16="http://schemas.microsoft.com/office/drawing/2014/main" id="{C87AAA8D-5E81-4053-BB16-B53E16C0511B}"/>
                </a:ext>
              </a:extLst>
            </p:cNvPr>
            <p:cNvSpPr/>
            <p:nvPr/>
          </p:nvSpPr>
          <p:spPr>
            <a:xfrm>
              <a:off x="4487196" y="3966400"/>
              <a:ext cx="889539" cy="889539"/>
            </a:xfrm>
            <a:custGeom>
              <a:avLst/>
              <a:gdLst>
                <a:gd name="connsiteX0" fmla="*/ 0 w 889539"/>
                <a:gd name="connsiteY0" fmla="*/ 489246 h 889539"/>
                <a:gd name="connsiteX1" fmla="*/ 200146 w 889539"/>
                <a:gd name="connsiteY1" fmla="*/ 489246 h 889539"/>
                <a:gd name="connsiteX2" fmla="*/ 200146 w 889539"/>
                <a:gd name="connsiteY2" fmla="*/ 0 h 889539"/>
                <a:gd name="connsiteX3" fmla="*/ 689393 w 889539"/>
                <a:gd name="connsiteY3" fmla="*/ 0 h 889539"/>
                <a:gd name="connsiteX4" fmla="*/ 689393 w 889539"/>
                <a:gd name="connsiteY4" fmla="*/ 489246 h 889539"/>
                <a:gd name="connsiteX5" fmla="*/ 889539 w 889539"/>
                <a:gd name="connsiteY5" fmla="*/ 489246 h 889539"/>
                <a:gd name="connsiteX6" fmla="*/ 444770 w 889539"/>
                <a:gd name="connsiteY6" fmla="*/ 889539 h 889539"/>
                <a:gd name="connsiteX7" fmla="*/ 0 w 889539"/>
                <a:gd name="connsiteY7" fmla="*/ 489246 h 88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539" h="889539">
                  <a:moveTo>
                    <a:pt x="0" y="489246"/>
                  </a:moveTo>
                  <a:lnTo>
                    <a:pt x="200146" y="489246"/>
                  </a:lnTo>
                  <a:lnTo>
                    <a:pt x="200146" y="0"/>
                  </a:lnTo>
                  <a:lnTo>
                    <a:pt x="689393" y="0"/>
                  </a:lnTo>
                  <a:lnTo>
                    <a:pt x="689393" y="489246"/>
                  </a:lnTo>
                  <a:lnTo>
                    <a:pt x="889539" y="489246"/>
                  </a:lnTo>
                  <a:lnTo>
                    <a:pt x="444770" y="889539"/>
                  </a:lnTo>
                  <a:lnTo>
                    <a:pt x="0" y="489246"/>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5866" tIns="45720" rIns="245866" bIns="265881"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pic>
        <p:nvPicPr>
          <p:cNvPr id="11" name="Picture 10">
            <a:extLst>
              <a:ext uri="{FF2B5EF4-FFF2-40B4-BE49-F238E27FC236}">
                <a16:creationId xmlns:a16="http://schemas.microsoft.com/office/drawing/2014/main" id="{85FACCC6-8EE2-4C13-A0D3-6C833632C365}"/>
              </a:ext>
            </a:extLst>
          </p:cNvPr>
          <p:cNvPicPr>
            <a:picLocks noChangeAspect="1"/>
          </p:cNvPicPr>
          <p:nvPr/>
        </p:nvPicPr>
        <p:blipFill>
          <a:blip r:embed="rId2"/>
          <a:stretch>
            <a:fillRect/>
          </a:stretch>
        </p:blipFill>
        <p:spPr>
          <a:xfrm>
            <a:off x="6929009" y="1440453"/>
            <a:ext cx="4310505" cy="4363072"/>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EACEF2AC-7A30-4B5C-8D58-7DA09D43F81E}"/>
              </a:ext>
            </a:extLst>
          </p:cNvPr>
          <p:cNvSpPr/>
          <p:nvPr/>
        </p:nvSpPr>
        <p:spPr>
          <a:xfrm>
            <a:off x="7214461" y="3215898"/>
            <a:ext cx="1000239" cy="1472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3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4ECF80-7465-BA15-4A39-B9C64E540C71}"/>
              </a:ext>
            </a:extLst>
          </p:cNvPr>
          <p:cNvSpPr>
            <a:spLocks noGrp="1"/>
          </p:cNvSpPr>
          <p:nvPr>
            <p:ph idx="1"/>
          </p:nvPr>
        </p:nvSpPr>
        <p:spPr/>
        <p:txBody>
          <a:bodyPr>
            <a:normAutofit fontScale="70000" lnSpcReduction="20000"/>
          </a:bodyPr>
          <a:lstStyle/>
          <a:p>
            <a:r>
              <a:rPr lang="en-US" dirty="0"/>
              <a:t>PPM Pro and </a:t>
            </a:r>
            <a:r>
              <a:rPr lang="en-US" dirty="0" err="1"/>
              <a:t>Projectplace</a:t>
            </a:r>
            <a:r>
              <a:rPr lang="en-US" dirty="0"/>
              <a:t> work together at the task/activity level</a:t>
            </a:r>
          </a:p>
          <a:p>
            <a:pPr lvl="1"/>
            <a:r>
              <a:rPr lang="en-US" dirty="0"/>
              <a:t>With the integration enabled, users can sync PPM Pro projects to </a:t>
            </a:r>
            <a:r>
              <a:rPr lang="en-US" dirty="0" err="1"/>
              <a:t>Projectplace</a:t>
            </a:r>
            <a:r>
              <a:rPr lang="en-US" dirty="0"/>
              <a:t> workspaces. </a:t>
            </a:r>
          </a:p>
          <a:p>
            <a:pPr lvl="1"/>
            <a:r>
              <a:rPr lang="en-US" dirty="0"/>
              <a:t>When the integration is active, creating new tasks in PPM Pro results in the creation of corresponding </a:t>
            </a:r>
            <a:r>
              <a:rPr lang="en-US" dirty="0" err="1"/>
              <a:t>Projectplace</a:t>
            </a:r>
            <a:r>
              <a:rPr lang="en-US" dirty="0"/>
              <a:t> activities on a specified </a:t>
            </a:r>
            <a:r>
              <a:rPr lang="en-US" dirty="0" err="1"/>
              <a:t>Projectplace</a:t>
            </a:r>
            <a:r>
              <a:rPr lang="en-US" dirty="0"/>
              <a:t> workspace</a:t>
            </a:r>
          </a:p>
          <a:p>
            <a:pPr lvl="1"/>
            <a:r>
              <a:rPr lang="en-US" dirty="0"/>
              <a:t>Resources on the project Staffing screen are added automatically to the </a:t>
            </a:r>
            <a:r>
              <a:rPr lang="en-US" dirty="0" err="1"/>
              <a:t>Projectplace</a:t>
            </a:r>
            <a:r>
              <a:rPr lang="en-US" dirty="0"/>
              <a:t> workspace Members tab.</a:t>
            </a:r>
          </a:p>
          <a:p>
            <a:r>
              <a:rPr lang="en-US" dirty="0"/>
              <a:t>The </a:t>
            </a:r>
            <a:r>
              <a:rPr lang="en-US" dirty="0" err="1"/>
              <a:t>Projectplace</a:t>
            </a:r>
            <a:r>
              <a:rPr lang="en-US" dirty="0"/>
              <a:t>/PPM-Pro integration is available to users Team Member Plus and Team Member licenses. </a:t>
            </a:r>
          </a:p>
          <a:p>
            <a:pPr lvl="1"/>
            <a:r>
              <a:rPr lang="en-US" dirty="0"/>
              <a:t>Team Member Plus users can enter time in </a:t>
            </a:r>
            <a:r>
              <a:rPr lang="en-US" dirty="0" err="1"/>
              <a:t>Projectplace</a:t>
            </a:r>
            <a:r>
              <a:rPr lang="en-US" dirty="0"/>
              <a:t>, and view it in PPM Pro.</a:t>
            </a:r>
          </a:p>
          <a:p>
            <a:r>
              <a:rPr lang="en-US" dirty="0"/>
              <a:t>Using the </a:t>
            </a:r>
            <a:r>
              <a:rPr lang="en-US" dirty="0">
                <a:hlinkClick r:id="rId2" tooltip="Self-Serve Admin Workflow"/>
              </a:rPr>
              <a:t>self-service administration</a:t>
            </a:r>
            <a:r>
              <a:rPr lang="en-US" dirty="0"/>
              <a:t> (SSA) facility, administrators can incorporate standard fields into PPM Pro project Details to set operational properties for the integration, and can use additional task fields to display data from the corresponding </a:t>
            </a:r>
            <a:r>
              <a:rPr lang="en-US" dirty="0" err="1"/>
              <a:t>Projectplace</a:t>
            </a:r>
            <a:r>
              <a:rPr lang="en-US" dirty="0"/>
              <a:t> card(s). </a:t>
            </a:r>
          </a:p>
          <a:p>
            <a:pPr lvl="1"/>
            <a:r>
              <a:rPr lang="en-US" dirty="0"/>
              <a:t>The integration can be activated on a project-by-project basis. Those PPM Pro projects that are participating in the integration will control the work breakdown structure (WSB/tasks).</a:t>
            </a:r>
          </a:p>
          <a:p>
            <a:endParaRPr lang="en-US" dirty="0"/>
          </a:p>
        </p:txBody>
      </p:sp>
      <p:sp>
        <p:nvSpPr>
          <p:cNvPr id="3" name="Title 2">
            <a:extLst>
              <a:ext uri="{FF2B5EF4-FFF2-40B4-BE49-F238E27FC236}">
                <a16:creationId xmlns:a16="http://schemas.microsoft.com/office/drawing/2014/main" id="{CFB6C5B4-A507-75AD-ACE7-E387CC69DC09}"/>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585713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46339B-4394-46F7-BEC5-F147A523260F}"/>
              </a:ext>
            </a:extLst>
          </p:cNvPr>
          <p:cNvSpPr>
            <a:spLocks noGrp="1"/>
          </p:cNvSpPr>
          <p:nvPr>
            <p:ph type="title"/>
          </p:nvPr>
        </p:nvSpPr>
        <p:spPr/>
        <p:txBody>
          <a:bodyPr/>
          <a:lstStyle/>
          <a:p>
            <a:r>
              <a:rPr lang="en-US" dirty="0"/>
              <a:t>The </a:t>
            </a:r>
            <a:r>
              <a:rPr lang="en-US" dirty="0" err="1"/>
              <a:t>PPMPro</a:t>
            </a:r>
            <a:r>
              <a:rPr lang="en-US" dirty="0"/>
              <a:t> Project Fields</a:t>
            </a:r>
          </a:p>
        </p:txBody>
      </p:sp>
      <p:graphicFrame>
        <p:nvGraphicFramePr>
          <p:cNvPr id="8" name="Content Placeholder 3">
            <a:extLst>
              <a:ext uri="{FF2B5EF4-FFF2-40B4-BE49-F238E27FC236}">
                <a16:creationId xmlns:a16="http://schemas.microsoft.com/office/drawing/2014/main" id="{52520764-9D7C-488B-9608-C4AD6172828A}"/>
              </a:ext>
            </a:extLst>
          </p:cNvPr>
          <p:cNvGraphicFramePr>
            <a:graphicFrameLocks/>
          </p:cNvGraphicFramePr>
          <p:nvPr>
            <p:extLst>
              <p:ext uri="{D42A27DB-BD31-4B8C-83A1-F6EECF244321}">
                <p14:modId xmlns:p14="http://schemas.microsoft.com/office/powerpoint/2010/main" val="3893617956"/>
              </p:ext>
            </p:extLst>
          </p:nvPr>
        </p:nvGraphicFramePr>
        <p:xfrm>
          <a:off x="-774914" y="2429670"/>
          <a:ext cx="4130297" cy="3877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Content Placeholder 3">
            <a:extLst>
              <a:ext uri="{FF2B5EF4-FFF2-40B4-BE49-F238E27FC236}">
                <a16:creationId xmlns:a16="http://schemas.microsoft.com/office/drawing/2014/main" id="{E924D86F-DA78-4A32-B163-CB8137BD256B}"/>
              </a:ext>
            </a:extLst>
          </p:cNvPr>
          <p:cNvGraphicFramePr>
            <a:graphicFrameLocks/>
          </p:cNvGraphicFramePr>
          <p:nvPr>
            <p:extLst>
              <p:ext uri="{D42A27DB-BD31-4B8C-83A1-F6EECF244321}">
                <p14:modId xmlns:p14="http://schemas.microsoft.com/office/powerpoint/2010/main" val="90669476"/>
              </p:ext>
            </p:extLst>
          </p:nvPr>
        </p:nvGraphicFramePr>
        <p:xfrm>
          <a:off x="8165024" y="2486210"/>
          <a:ext cx="4130297" cy="38779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a:extLst>
              <a:ext uri="{FF2B5EF4-FFF2-40B4-BE49-F238E27FC236}">
                <a16:creationId xmlns:a16="http://schemas.microsoft.com/office/drawing/2014/main" id="{2483FFB5-6B49-D421-58E1-AE1394499D26}"/>
              </a:ext>
            </a:extLst>
          </p:cNvPr>
          <p:cNvPicPr>
            <a:picLocks noChangeAspect="1"/>
          </p:cNvPicPr>
          <p:nvPr/>
        </p:nvPicPr>
        <p:blipFill>
          <a:blip r:embed="rId13"/>
          <a:stretch>
            <a:fillRect/>
          </a:stretch>
        </p:blipFill>
        <p:spPr>
          <a:xfrm>
            <a:off x="1471690" y="1083565"/>
            <a:ext cx="8577028" cy="5491113"/>
          </a:xfrm>
          <a:prstGeom prst="rect">
            <a:avLst/>
          </a:prstGeom>
        </p:spPr>
      </p:pic>
    </p:spTree>
    <p:extLst>
      <p:ext uri="{BB962C8B-B14F-4D97-AF65-F5344CB8AC3E}">
        <p14:creationId xmlns:p14="http://schemas.microsoft.com/office/powerpoint/2010/main" val="333208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D4728-781F-4206-BBCC-5A682FD4E4AC}"/>
              </a:ext>
            </a:extLst>
          </p:cNvPr>
          <p:cNvSpPr>
            <a:spLocks noGrp="1"/>
          </p:cNvSpPr>
          <p:nvPr>
            <p:ph type="title"/>
          </p:nvPr>
        </p:nvSpPr>
        <p:spPr/>
        <p:txBody>
          <a:bodyPr/>
          <a:lstStyle/>
          <a:p>
            <a:r>
              <a:rPr lang="en-US" dirty="0"/>
              <a:t>Current Connector Functionality</a:t>
            </a:r>
          </a:p>
        </p:txBody>
      </p:sp>
    </p:spTree>
    <p:extLst>
      <p:ext uri="{BB962C8B-B14F-4D97-AF65-F5344CB8AC3E}">
        <p14:creationId xmlns:p14="http://schemas.microsoft.com/office/powerpoint/2010/main" val="42111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6E9901-0190-4EEF-9D15-4F4CC528D7A6}"/>
              </a:ext>
            </a:extLst>
          </p:cNvPr>
          <p:cNvSpPr>
            <a:spLocks noGrp="1"/>
          </p:cNvSpPr>
          <p:nvPr>
            <p:ph type="title"/>
          </p:nvPr>
        </p:nvSpPr>
        <p:spPr>
          <a:xfrm>
            <a:off x="451104" y="384049"/>
            <a:ext cx="11253216" cy="726948"/>
          </a:xfrm>
        </p:spPr>
        <p:txBody>
          <a:bodyPr/>
          <a:lstStyle/>
          <a:p>
            <a:r>
              <a:rPr lang="en-US" dirty="0"/>
              <a:t>Connected Plans</a:t>
            </a:r>
          </a:p>
        </p:txBody>
      </p:sp>
      <p:graphicFrame>
        <p:nvGraphicFramePr>
          <p:cNvPr id="18" name="Content Placeholder 3">
            <a:extLst>
              <a:ext uri="{FF2B5EF4-FFF2-40B4-BE49-F238E27FC236}">
                <a16:creationId xmlns:a16="http://schemas.microsoft.com/office/drawing/2014/main" id="{DDF06005-DFAC-49A0-9F1A-4A3E0DBA7335}"/>
              </a:ext>
            </a:extLst>
          </p:cNvPr>
          <p:cNvGraphicFramePr>
            <a:graphicFrameLocks/>
          </p:cNvGraphicFramePr>
          <p:nvPr>
            <p:extLst>
              <p:ext uri="{D42A27DB-BD31-4B8C-83A1-F6EECF244321}">
                <p14:modId xmlns:p14="http://schemas.microsoft.com/office/powerpoint/2010/main" val="2626462424"/>
              </p:ext>
            </p:extLst>
          </p:nvPr>
        </p:nvGraphicFramePr>
        <p:xfrm>
          <a:off x="6132680" y="1339440"/>
          <a:ext cx="5571640" cy="4658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3D779D2C-DDBF-4193-7962-19EF820E7DAA}"/>
              </a:ext>
            </a:extLst>
          </p:cNvPr>
          <p:cNvPicPr>
            <a:picLocks noChangeAspect="1"/>
          </p:cNvPicPr>
          <p:nvPr/>
        </p:nvPicPr>
        <p:blipFill>
          <a:blip r:embed="rId7"/>
          <a:stretch>
            <a:fillRect/>
          </a:stretch>
        </p:blipFill>
        <p:spPr>
          <a:xfrm>
            <a:off x="153039" y="923826"/>
            <a:ext cx="5026477" cy="3568045"/>
          </a:xfrm>
          <a:prstGeom prst="rect">
            <a:avLst/>
          </a:prstGeom>
        </p:spPr>
      </p:pic>
      <p:pic>
        <p:nvPicPr>
          <p:cNvPr id="3" name="Picture 2">
            <a:extLst>
              <a:ext uri="{FF2B5EF4-FFF2-40B4-BE49-F238E27FC236}">
                <a16:creationId xmlns:a16="http://schemas.microsoft.com/office/drawing/2014/main" id="{166A0BE7-EE24-049F-8404-5DBEFA9D8D2E}"/>
              </a:ext>
            </a:extLst>
          </p:cNvPr>
          <p:cNvPicPr>
            <a:picLocks noChangeAspect="1"/>
          </p:cNvPicPr>
          <p:nvPr/>
        </p:nvPicPr>
        <p:blipFill>
          <a:blip r:embed="rId8"/>
          <a:stretch>
            <a:fillRect/>
          </a:stretch>
        </p:blipFill>
        <p:spPr>
          <a:xfrm>
            <a:off x="2784376" y="3707792"/>
            <a:ext cx="6350196" cy="2766159"/>
          </a:xfrm>
          <a:prstGeom prst="rect">
            <a:avLst/>
          </a:prstGeom>
        </p:spPr>
      </p:pic>
    </p:spTree>
    <p:extLst>
      <p:ext uri="{BB962C8B-B14F-4D97-AF65-F5344CB8AC3E}">
        <p14:creationId xmlns:p14="http://schemas.microsoft.com/office/powerpoint/2010/main" val="77363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A5BF-4E8D-46C6-A235-5F9321830286}"/>
              </a:ext>
            </a:extLst>
          </p:cNvPr>
          <p:cNvSpPr>
            <a:spLocks noGrp="1"/>
          </p:cNvSpPr>
          <p:nvPr>
            <p:ph type="title"/>
          </p:nvPr>
        </p:nvSpPr>
        <p:spPr/>
        <p:txBody>
          <a:bodyPr/>
          <a:lstStyle/>
          <a:p>
            <a:r>
              <a:rPr lang="en-US" dirty="0"/>
              <a:t>Working with Synced Projects and Workspaces</a:t>
            </a:r>
          </a:p>
        </p:txBody>
      </p:sp>
      <p:sp>
        <p:nvSpPr>
          <p:cNvPr id="6" name="Freeform: Shape 5">
            <a:extLst>
              <a:ext uri="{FF2B5EF4-FFF2-40B4-BE49-F238E27FC236}">
                <a16:creationId xmlns:a16="http://schemas.microsoft.com/office/drawing/2014/main" id="{60782177-4227-4908-8F1A-A3C943580D61}"/>
              </a:ext>
            </a:extLst>
          </p:cNvPr>
          <p:cNvSpPr/>
          <p:nvPr/>
        </p:nvSpPr>
        <p:spPr>
          <a:xfrm>
            <a:off x="207264" y="1597653"/>
            <a:ext cx="4356987" cy="874429"/>
          </a:xfrm>
          <a:custGeom>
            <a:avLst/>
            <a:gdLst>
              <a:gd name="connsiteX0" fmla="*/ 0 w 4526255"/>
              <a:gd name="connsiteY0" fmla="*/ 136852 h 1368521"/>
              <a:gd name="connsiteX1" fmla="*/ 136852 w 4526255"/>
              <a:gd name="connsiteY1" fmla="*/ 0 h 1368521"/>
              <a:gd name="connsiteX2" fmla="*/ 4389403 w 4526255"/>
              <a:gd name="connsiteY2" fmla="*/ 0 h 1368521"/>
              <a:gd name="connsiteX3" fmla="*/ 4526255 w 4526255"/>
              <a:gd name="connsiteY3" fmla="*/ 136852 h 1368521"/>
              <a:gd name="connsiteX4" fmla="*/ 4526255 w 4526255"/>
              <a:gd name="connsiteY4" fmla="*/ 1231669 h 1368521"/>
              <a:gd name="connsiteX5" fmla="*/ 4389403 w 4526255"/>
              <a:gd name="connsiteY5" fmla="*/ 1368521 h 1368521"/>
              <a:gd name="connsiteX6" fmla="*/ 136852 w 4526255"/>
              <a:gd name="connsiteY6" fmla="*/ 1368521 h 1368521"/>
              <a:gd name="connsiteX7" fmla="*/ 0 w 4526255"/>
              <a:gd name="connsiteY7" fmla="*/ 1231669 h 1368521"/>
              <a:gd name="connsiteX8" fmla="*/ 0 w 4526255"/>
              <a:gd name="connsiteY8" fmla="*/ 136852 h 13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55" h="1368521">
                <a:moveTo>
                  <a:pt x="0" y="136852"/>
                </a:moveTo>
                <a:cubicBezTo>
                  <a:pt x="0" y="61271"/>
                  <a:pt x="61271" y="0"/>
                  <a:pt x="136852" y="0"/>
                </a:cubicBezTo>
                <a:lnTo>
                  <a:pt x="4389403" y="0"/>
                </a:lnTo>
                <a:cubicBezTo>
                  <a:pt x="4464984" y="0"/>
                  <a:pt x="4526255" y="61271"/>
                  <a:pt x="4526255" y="136852"/>
                </a:cubicBezTo>
                <a:lnTo>
                  <a:pt x="4526255" y="1231669"/>
                </a:lnTo>
                <a:cubicBezTo>
                  <a:pt x="4526255" y="1307250"/>
                  <a:pt x="4464984" y="1368521"/>
                  <a:pt x="4389403" y="1368521"/>
                </a:cubicBezTo>
                <a:lnTo>
                  <a:pt x="136852" y="1368521"/>
                </a:lnTo>
                <a:cubicBezTo>
                  <a:pt x="61271" y="1368521"/>
                  <a:pt x="0" y="1307250"/>
                  <a:pt x="0" y="1231669"/>
                </a:cubicBezTo>
                <a:lnTo>
                  <a:pt x="0" y="136852"/>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27713" tIns="127713" rIns="128016" bIns="127713" numCol="1" spcCol="1270" anchor="ctr" anchorCtr="0">
            <a:noAutofit/>
          </a:bodyPr>
          <a:lstStyle/>
          <a:p>
            <a:r>
              <a:rPr lang="en-US" sz="1600" dirty="0"/>
              <a:t>All tasks in the PPM Pro WSB will appear as activities in the </a:t>
            </a:r>
            <a:r>
              <a:rPr lang="en-US" sz="1600" dirty="0" err="1"/>
              <a:t>Projectplace</a:t>
            </a:r>
            <a:r>
              <a:rPr lang="en-US" sz="1600" dirty="0"/>
              <a:t> plan - one activity per task.</a:t>
            </a:r>
          </a:p>
        </p:txBody>
      </p:sp>
      <p:sp>
        <p:nvSpPr>
          <p:cNvPr id="7" name="Freeform: Shape 6">
            <a:extLst>
              <a:ext uri="{FF2B5EF4-FFF2-40B4-BE49-F238E27FC236}">
                <a16:creationId xmlns:a16="http://schemas.microsoft.com/office/drawing/2014/main" id="{205BD0C0-2779-448C-8D6A-4A19BFE1EB9F}"/>
              </a:ext>
            </a:extLst>
          </p:cNvPr>
          <p:cNvSpPr/>
          <p:nvPr/>
        </p:nvSpPr>
        <p:spPr>
          <a:xfrm>
            <a:off x="962224" y="2651417"/>
            <a:ext cx="3435781" cy="1539481"/>
          </a:xfrm>
          <a:custGeom>
            <a:avLst/>
            <a:gdLst>
              <a:gd name="connsiteX0" fmla="*/ 0 w 4526255"/>
              <a:gd name="connsiteY0" fmla="*/ 136852 h 1368521"/>
              <a:gd name="connsiteX1" fmla="*/ 136852 w 4526255"/>
              <a:gd name="connsiteY1" fmla="*/ 0 h 1368521"/>
              <a:gd name="connsiteX2" fmla="*/ 4389403 w 4526255"/>
              <a:gd name="connsiteY2" fmla="*/ 0 h 1368521"/>
              <a:gd name="connsiteX3" fmla="*/ 4526255 w 4526255"/>
              <a:gd name="connsiteY3" fmla="*/ 136852 h 1368521"/>
              <a:gd name="connsiteX4" fmla="*/ 4526255 w 4526255"/>
              <a:gd name="connsiteY4" fmla="*/ 1231669 h 1368521"/>
              <a:gd name="connsiteX5" fmla="*/ 4389403 w 4526255"/>
              <a:gd name="connsiteY5" fmla="*/ 1368521 h 1368521"/>
              <a:gd name="connsiteX6" fmla="*/ 136852 w 4526255"/>
              <a:gd name="connsiteY6" fmla="*/ 1368521 h 1368521"/>
              <a:gd name="connsiteX7" fmla="*/ 0 w 4526255"/>
              <a:gd name="connsiteY7" fmla="*/ 1231669 h 1368521"/>
              <a:gd name="connsiteX8" fmla="*/ 0 w 4526255"/>
              <a:gd name="connsiteY8" fmla="*/ 136852 h 13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55" h="1368521">
                <a:moveTo>
                  <a:pt x="0" y="136852"/>
                </a:moveTo>
                <a:cubicBezTo>
                  <a:pt x="0" y="61271"/>
                  <a:pt x="61271" y="0"/>
                  <a:pt x="136852" y="0"/>
                </a:cubicBezTo>
                <a:lnTo>
                  <a:pt x="4389403" y="0"/>
                </a:lnTo>
                <a:cubicBezTo>
                  <a:pt x="4464984" y="0"/>
                  <a:pt x="4526255" y="61271"/>
                  <a:pt x="4526255" y="136852"/>
                </a:cubicBezTo>
                <a:lnTo>
                  <a:pt x="4526255" y="1231669"/>
                </a:lnTo>
                <a:cubicBezTo>
                  <a:pt x="4526255" y="1307250"/>
                  <a:pt x="4464984" y="1368521"/>
                  <a:pt x="4389403" y="1368521"/>
                </a:cubicBezTo>
                <a:lnTo>
                  <a:pt x="136852" y="1368521"/>
                </a:lnTo>
                <a:cubicBezTo>
                  <a:pt x="61271" y="1368521"/>
                  <a:pt x="0" y="1307250"/>
                  <a:pt x="0" y="1231669"/>
                </a:cubicBezTo>
                <a:lnTo>
                  <a:pt x="0" y="136852"/>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27713" tIns="127713" rIns="128016" bIns="127713" numCol="1" spcCol="1270" anchor="ctr" anchorCtr="0">
            <a:noAutofit/>
          </a:bodyPr>
          <a:lstStyle/>
          <a:p>
            <a:r>
              <a:rPr lang="en-US" sz="2000" dirty="0"/>
              <a:t>You can access PP by clicking on the icon In navigation bar or name of the WS in the quick view card</a:t>
            </a:r>
          </a:p>
        </p:txBody>
      </p:sp>
      <p:sp>
        <p:nvSpPr>
          <p:cNvPr id="8" name="Freeform: Shape 7">
            <a:extLst>
              <a:ext uri="{FF2B5EF4-FFF2-40B4-BE49-F238E27FC236}">
                <a16:creationId xmlns:a16="http://schemas.microsoft.com/office/drawing/2014/main" id="{7BA77965-B381-491E-8810-E980382A2806}"/>
              </a:ext>
            </a:extLst>
          </p:cNvPr>
          <p:cNvSpPr/>
          <p:nvPr/>
        </p:nvSpPr>
        <p:spPr>
          <a:xfrm>
            <a:off x="887639" y="4647996"/>
            <a:ext cx="3510366" cy="1555165"/>
          </a:xfrm>
          <a:custGeom>
            <a:avLst/>
            <a:gdLst>
              <a:gd name="connsiteX0" fmla="*/ 0 w 4526255"/>
              <a:gd name="connsiteY0" fmla="*/ 136852 h 1368521"/>
              <a:gd name="connsiteX1" fmla="*/ 136852 w 4526255"/>
              <a:gd name="connsiteY1" fmla="*/ 0 h 1368521"/>
              <a:gd name="connsiteX2" fmla="*/ 4389403 w 4526255"/>
              <a:gd name="connsiteY2" fmla="*/ 0 h 1368521"/>
              <a:gd name="connsiteX3" fmla="*/ 4526255 w 4526255"/>
              <a:gd name="connsiteY3" fmla="*/ 136852 h 1368521"/>
              <a:gd name="connsiteX4" fmla="*/ 4526255 w 4526255"/>
              <a:gd name="connsiteY4" fmla="*/ 1231669 h 1368521"/>
              <a:gd name="connsiteX5" fmla="*/ 4389403 w 4526255"/>
              <a:gd name="connsiteY5" fmla="*/ 1368521 h 1368521"/>
              <a:gd name="connsiteX6" fmla="*/ 136852 w 4526255"/>
              <a:gd name="connsiteY6" fmla="*/ 1368521 h 1368521"/>
              <a:gd name="connsiteX7" fmla="*/ 0 w 4526255"/>
              <a:gd name="connsiteY7" fmla="*/ 1231669 h 1368521"/>
              <a:gd name="connsiteX8" fmla="*/ 0 w 4526255"/>
              <a:gd name="connsiteY8" fmla="*/ 136852 h 13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55" h="1368521">
                <a:moveTo>
                  <a:pt x="0" y="136852"/>
                </a:moveTo>
                <a:cubicBezTo>
                  <a:pt x="0" y="61271"/>
                  <a:pt x="61271" y="0"/>
                  <a:pt x="136852" y="0"/>
                </a:cubicBezTo>
                <a:lnTo>
                  <a:pt x="4389403" y="0"/>
                </a:lnTo>
                <a:cubicBezTo>
                  <a:pt x="4464984" y="0"/>
                  <a:pt x="4526255" y="61271"/>
                  <a:pt x="4526255" y="136852"/>
                </a:cubicBezTo>
                <a:lnTo>
                  <a:pt x="4526255" y="1231669"/>
                </a:lnTo>
                <a:cubicBezTo>
                  <a:pt x="4526255" y="1307250"/>
                  <a:pt x="4464984" y="1368521"/>
                  <a:pt x="4389403" y="1368521"/>
                </a:cubicBezTo>
                <a:lnTo>
                  <a:pt x="136852" y="1368521"/>
                </a:lnTo>
                <a:cubicBezTo>
                  <a:pt x="61271" y="1368521"/>
                  <a:pt x="0" y="1307250"/>
                  <a:pt x="0" y="1231669"/>
                </a:cubicBezTo>
                <a:lnTo>
                  <a:pt x="0" y="136852"/>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27713" tIns="127713" rIns="128016" bIns="127713" numCol="1" spcCol="1270" anchor="ctr" anchorCtr="0">
            <a:noAutofit/>
          </a:bodyPr>
          <a:lstStyle/>
          <a:p>
            <a:r>
              <a:rPr lang="en-US" sz="2000" dirty="0"/>
              <a:t>You can access </a:t>
            </a:r>
            <a:r>
              <a:rPr lang="en-US" sz="2000" dirty="0" err="1"/>
              <a:t>PPMPro</a:t>
            </a:r>
            <a:r>
              <a:rPr lang="en-US" sz="2000" dirty="0"/>
              <a:t> by clicking on the icon in the plan tab or on the overview tab. </a:t>
            </a:r>
          </a:p>
        </p:txBody>
      </p:sp>
      <p:sp>
        <p:nvSpPr>
          <p:cNvPr id="11" name="Arrow: Right 10">
            <a:extLst>
              <a:ext uri="{FF2B5EF4-FFF2-40B4-BE49-F238E27FC236}">
                <a16:creationId xmlns:a16="http://schemas.microsoft.com/office/drawing/2014/main" id="{EA6E2DE1-10A9-460A-B438-4E1F149239C4}"/>
              </a:ext>
            </a:extLst>
          </p:cNvPr>
          <p:cNvSpPr/>
          <p:nvPr/>
        </p:nvSpPr>
        <p:spPr>
          <a:xfrm>
            <a:off x="395207" y="2929180"/>
            <a:ext cx="492432" cy="49982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7CFA22DA-5922-4FCE-A8A1-7E089F5923C3}"/>
              </a:ext>
            </a:extLst>
          </p:cNvPr>
          <p:cNvSpPr/>
          <p:nvPr/>
        </p:nvSpPr>
        <p:spPr>
          <a:xfrm>
            <a:off x="300989" y="5358250"/>
            <a:ext cx="492432" cy="49982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436B8B-E7AC-F731-8354-E814545C718F}"/>
              </a:ext>
            </a:extLst>
          </p:cNvPr>
          <p:cNvPicPr>
            <a:picLocks noChangeAspect="1"/>
          </p:cNvPicPr>
          <p:nvPr/>
        </p:nvPicPr>
        <p:blipFill>
          <a:blip r:embed="rId2"/>
          <a:stretch>
            <a:fillRect/>
          </a:stretch>
        </p:blipFill>
        <p:spPr>
          <a:xfrm>
            <a:off x="4656840" y="1058190"/>
            <a:ext cx="7139953" cy="2882214"/>
          </a:xfrm>
          <a:prstGeom prst="rect">
            <a:avLst/>
          </a:prstGeom>
        </p:spPr>
      </p:pic>
      <p:pic>
        <p:nvPicPr>
          <p:cNvPr id="4" name="Picture 3">
            <a:extLst>
              <a:ext uri="{FF2B5EF4-FFF2-40B4-BE49-F238E27FC236}">
                <a16:creationId xmlns:a16="http://schemas.microsoft.com/office/drawing/2014/main" id="{C378774E-A858-7612-730D-BF30FC1BB999}"/>
              </a:ext>
            </a:extLst>
          </p:cNvPr>
          <p:cNvPicPr>
            <a:picLocks noChangeAspect="1"/>
          </p:cNvPicPr>
          <p:nvPr/>
        </p:nvPicPr>
        <p:blipFill>
          <a:blip r:embed="rId3"/>
          <a:stretch>
            <a:fillRect/>
          </a:stretch>
        </p:blipFill>
        <p:spPr>
          <a:xfrm>
            <a:off x="4845276" y="3246469"/>
            <a:ext cx="6951517" cy="3204920"/>
          </a:xfrm>
          <a:prstGeom prst="rect">
            <a:avLst/>
          </a:prstGeom>
        </p:spPr>
      </p:pic>
    </p:spTree>
    <p:extLst>
      <p:ext uri="{BB962C8B-B14F-4D97-AF65-F5344CB8AC3E}">
        <p14:creationId xmlns:p14="http://schemas.microsoft.com/office/powerpoint/2010/main" val="396721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4EFF-3441-435A-80E2-EE7B02D39DE7}"/>
              </a:ext>
            </a:extLst>
          </p:cNvPr>
          <p:cNvSpPr>
            <a:spLocks noGrp="1"/>
          </p:cNvSpPr>
          <p:nvPr>
            <p:ph type="title"/>
          </p:nvPr>
        </p:nvSpPr>
        <p:spPr>
          <a:xfrm>
            <a:off x="451104" y="384049"/>
            <a:ext cx="11253216" cy="726948"/>
          </a:xfrm>
        </p:spPr>
        <p:txBody>
          <a:bodyPr anchor="t">
            <a:normAutofit/>
          </a:bodyPr>
          <a:lstStyle/>
          <a:p>
            <a:r>
              <a:rPr lang="en-US" dirty="0"/>
              <a:t>Project Staffing and Workspace Members</a:t>
            </a:r>
          </a:p>
        </p:txBody>
      </p:sp>
      <p:pic>
        <p:nvPicPr>
          <p:cNvPr id="3" name="Picture 2">
            <a:extLst>
              <a:ext uri="{FF2B5EF4-FFF2-40B4-BE49-F238E27FC236}">
                <a16:creationId xmlns:a16="http://schemas.microsoft.com/office/drawing/2014/main" id="{50307D0E-DEE8-982B-1685-D3BC3116B14F}"/>
              </a:ext>
            </a:extLst>
          </p:cNvPr>
          <p:cNvPicPr>
            <a:picLocks noChangeAspect="1"/>
          </p:cNvPicPr>
          <p:nvPr/>
        </p:nvPicPr>
        <p:blipFill>
          <a:blip r:embed="rId2"/>
          <a:stretch>
            <a:fillRect/>
          </a:stretch>
        </p:blipFill>
        <p:spPr>
          <a:xfrm>
            <a:off x="4564270" y="1110997"/>
            <a:ext cx="7140050" cy="3951197"/>
          </a:xfrm>
          <a:prstGeom prst="rect">
            <a:avLst/>
          </a:prstGeom>
        </p:spPr>
      </p:pic>
      <p:sp>
        <p:nvSpPr>
          <p:cNvPr id="7" name="Freeform: Shape 6">
            <a:extLst>
              <a:ext uri="{FF2B5EF4-FFF2-40B4-BE49-F238E27FC236}">
                <a16:creationId xmlns:a16="http://schemas.microsoft.com/office/drawing/2014/main" id="{924FCBEE-E027-FE06-E352-CF4304DFD37B}"/>
              </a:ext>
            </a:extLst>
          </p:cNvPr>
          <p:cNvSpPr/>
          <p:nvPr/>
        </p:nvSpPr>
        <p:spPr>
          <a:xfrm>
            <a:off x="585152" y="1256250"/>
            <a:ext cx="3435781" cy="3805944"/>
          </a:xfrm>
          <a:custGeom>
            <a:avLst/>
            <a:gdLst>
              <a:gd name="connsiteX0" fmla="*/ 0 w 4526255"/>
              <a:gd name="connsiteY0" fmla="*/ 136852 h 1368521"/>
              <a:gd name="connsiteX1" fmla="*/ 136852 w 4526255"/>
              <a:gd name="connsiteY1" fmla="*/ 0 h 1368521"/>
              <a:gd name="connsiteX2" fmla="*/ 4389403 w 4526255"/>
              <a:gd name="connsiteY2" fmla="*/ 0 h 1368521"/>
              <a:gd name="connsiteX3" fmla="*/ 4526255 w 4526255"/>
              <a:gd name="connsiteY3" fmla="*/ 136852 h 1368521"/>
              <a:gd name="connsiteX4" fmla="*/ 4526255 w 4526255"/>
              <a:gd name="connsiteY4" fmla="*/ 1231669 h 1368521"/>
              <a:gd name="connsiteX5" fmla="*/ 4389403 w 4526255"/>
              <a:gd name="connsiteY5" fmla="*/ 1368521 h 1368521"/>
              <a:gd name="connsiteX6" fmla="*/ 136852 w 4526255"/>
              <a:gd name="connsiteY6" fmla="*/ 1368521 h 1368521"/>
              <a:gd name="connsiteX7" fmla="*/ 0 w 4526255"/>
              <a:gd name="connsiteY7" fmla="*/ 1231669 h 1368521"/>
              <a:gd name="connsiteX8" fmla="*/ 0 w 4526255"/>
              <a:gd name="connsiteY8" fmla="*/ 136852 h 13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55" h="1368521">
                <a:moveTo>
                  <a:pt x="0" y="136852"/>
                </a:moveTo>
                <a:cubicBezTo>
                  <a:pt x="0" y="61271"/>
                  <a:pt x="61271" y="0"/>
                  <a:pt x="136852" y="0"/>
                </a:cubicBezTo>
                <a:lnTo>
                  <a:pt x="4389403" y="0"/>
                </a:lnTo>
                <a:cubicBezTo>
                  <a:pt x="4464984" y="0"/>
                  <a:pt x="4526255" y="61271"/>
                  <a:pt x="4526255" y="136852"/>
                </a:cubicBezTo>
                <a:lnTo>
                  <a:pt x="4526255" y="1231669"/>
                </a:lnTo>
                <a:cubicBezTo>
                  <a:pt x="4526255" y="1307250"/>
                  <a:pt x="4464984" y="1368521"/>
                  <a:pt x="4389403" y="1368521"/>
                </a:cubicBezTo>
                <a:lnTo>
                  <a:pt x="136852" y="1368521"/>
                </a:lnTo>
                <a:cubicBezTo>
                  <a:pt x="61271" y="1368521"/>
                  <a:pt x="0" y="1307250"/>
                  <a:pt x="0" y="1231669"/>
                </a:cubicBezTo>
                <a:lnTo>
                  <a:pt x="0" y="136852"/>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27713" tIns="127713" rIns="128016" bIns="127713" numCol="1" spcCol="1270" anchor="ctr" anchorCtr="0">
            <a:noAutofit/>
          </a:bodyPr>
          <a:lstStyle/>
          <a:p>
            <a:r>
              <a:rPr lang="en-US" sz="2000" dirty="0"/>
              <a:t>Any PPM Pro Time or Full users staffed to a synchronized project (project Staffing screen) who have a </a:t>
            </a:r>
            <a:r>
              <a:rPr lang="en-US" sz="2000" dirty="0" err="1"/>
              <a:t>Projectplace</a:t>
            </a:r>
            <a:r>
              <a:rPr lang="en-US" sz="2000" dirty="0"/>
              <a:t> account with an email address that matches the email address in their PPM Pro record will be added to the Members tab of the </a:t>
            </a:r>
            <a:r>
              <a:rPr lang="en-US" sz="2000" dirty="0" err="1"/>
              <a:t>Projectplace</a:t>
            </a:r>
            <a:r>
              <a:rPr lang="en-US" sz="2000" dirty="0"/>
              <a:t> workspace</a:t>
            </a:r>
          </a:p>
        </p:txBody>
      </p:sp>
    </p:spTree>
    <p:extLst>
      <p:ext uri="{BB962C8B-B14F-4D97-AF65-F5344CB8AC3E}">
        <p14:creationId xmlns:p14="http://schemas.microsoft.com/office/powerpoint/2010/main" val="3193610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487B-F1F3-4ECE-9A18-73B1FE8CD714}"/>
              </a:ext>
            </a:extLst>
          </p:cNvPr>
          <p:cNvSpPr>
            <a:spLocks noGrp="1"/>
          </p:cNvSpPr>
          <p:nvPr>
            <p:ph type="title"/>
          </p:nvPr>
        </p:nvSpPr>
        <p:spPr>
          <a:xfrm>
            <a:off x="451104" y="384049"/>
            <a:ext cx="11253216" cy="726948"/>
          </a:xfrm>
        </p:spPr>
        <p:txBody>
          <a:bodyPr anchor="t">
            <a:normAutofit/>
          </a:bodyPr>
          <a:lstStyle/>
          <a:p>
            <a:r>
              <a:rPr lang="en-US" dirty="0"/>
              <a:t>Syncing Templates</a:t>
            </a:r>
          </a:p>
        </p:txBody>
      </p:sp>
      <p:sp>
        <p:nvSpPr>
          <p:cNvPr id="12" name="Freeform: Shape 11">
            <a:extLst>
              <a:ext uri="{FF2B5EF4-FFF2-40B4-BE49-F238E27FC236}">
                <a16:creationId xmlns:a16="http://schemas.microsoft.com/office/drawing/2014/main" id="{3FBFE022-0D3F-47E7-90C3-74CD84EF3EC2}"/>
              </a:ext>
            </a:extLst>
          </p:cNvPr>
          <p:cNvSpPr/>
          <p:nvPr/>
        </p:nvSpPr>
        <p:spPr>
          <a:xfrm>
            <a:off x="589079" y="5435976"/>
            <a:ext cx="5103876" cy="874429"/>
          </a:xfrm>
          <a:custGeom>
            <a:avLst/>
            <a:gdLst>
              <a:gd name="connsiteX0" fmla="*/ 0 w 4526255"/>
              <a:gd name="connsiteY0" fmla="*/ 136852 h 1368521"/>
              <a:gd name="connsiteX1" fmla="*/ 136852 w 4526255"/>
              <a:gd name="connsiteY1" fmla="*/ 0 h 1368521"/>
              <a:gd name="connsiteX2" fmla="*/ 4389403 w 4526255"/>
              <a:gd name="connsiteY2" fmla="*/ 0 h 1368521"/>
              <a:gd name="connsiteX3" fmla="*/ 4526255 w 4526255"/>
              <a:gd name="connsiteY3" fmla="*/ 136852 h 1368521"/>
              <a:gd name="connsiteX4" fmla="*/ 4526255 w 4526255"/>
              <a:gd name="connsiteY4" fmla="*/ 1231669 h 1368521"/>
              <a:gd name="connsiteX5" fmla="*/ 4389403 w 4526255"/>
              <a:gd name="connsiteY5" fmla="*/ 1368521 h 1368521"/>
              <a:gd name="connsiteX6" fmla="*/ 136852 w 4526255"/>
              <a:gd name="connsiteY6" fmla="*/ 1368521 h 1368521"/>
              <a:gd name="connsiteX7" fmla="*/ 0 w 4526255"/>
              <a:gd name="connsiteY7" fmla="*/ 1231669 h 1368521"/>
              <a:gd name="connsiteX8" fmla="*/ 0 w 4526255"/>
              <a:gd name="connsiteY8" fmla="*/ 136852 h 13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55" h="1368521">
                <a:moveTo>
                  <a:pt x="0" y="136852"/>
                </a:moveTo>
                <a:cubicBezTo>
                  <a:pt x="0" y="61271"/>
                  <a:pt x="61271" y="0"/>
                  <a:pt x="136852" y="0"/>
                </a:cubicBezTo>
                <a:lnTo>
                  <a:pt x="4389403" y="0"/>
                </a:lnTo>
                <a:cubicBezTo>
                  <a:pt x="4464984" y="0"/>
                  <a:pt x="4526255" y="61271"/>
                  <a:pt x="4526255" y="136852"/>
                </a:cubicBezTo>
                <a:lnTo>
                  <a:pt x="4526255" y="1231669"/>
                </a:lnTo>
                <a:cubicBezTo>
                  <a:pt x="4526255" y="1307250"/>
                  <a:pt x="4464984" y="1368521"/>
                  <a:pt x="4389403" y="1368521"/>
                </a:cubicBezTo>
                <a:lnTo>
                  <a:pt x="136852" y="1368521"/>
                </a:lnTo>
                <a:cubicBezTo>
                  <a:pt x="61271" y="1368521"/>
                  <a:pt x="0" y="1307250"/>
                  <a:pt x="0" y="1231669"/>
                </a:cubicBezTo>
                <a:lnTo>
                  <a:pt x="0" y="136852"/>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27713" tIns="127713" rIns="128016" bIns="127713" numCol="1" spcCol="1270" anchor="ctr" anchorCtr="0">
            <a:noAutofit/>
          </a:bodyPr>
          <a:lstStyle/>
          <a:p>
            <a:r>
              <a:rPr lang="en-US" sz="2000" dirty="0"/>
              <a:t>Syncing a PPM Pro project template results in a </a:t>
            </a:r>
            <a:r>
              <a:rPr lang="en-US" sz="2000" dirty="0" err="1"/>
              <a:t>Projectplace</a:t>
            </a:r>
            <a:r>
              <a:rPr lang="en-US" sz="2000" dirty="0"/>
              <a:t> workspace template.</a:t>
            </a:r>
          </a:p>
        </p:txBody>
      </p:sp>
      <p:sp>
        <p:nvSpPr>
          <p:cNvPr id="14" name="Freeform: Shape 13">
            <a:extLst>
              <a:ext uri="{FF2B5EF4-FFF2-40B4-BE49-F238E27FC236}">
                <a16:creationId xmlns:a16="http://schemas.microsoft.com/office/drawing/2014/main" id="{783F375C-1022-409E-935B-C7A6976006C7}"/>
              </a:ext>
            </a:extLst>
          </p:cNvPr>
          <p:cNvSpPr/>
          <p:nvPr/>
        </p:nvSpPr>
        <p:spPr>
          <a:xfrm>
            <a:off x="6096000" y="5435976"/>
            <a:ext cx="5103876" cy="874429"/>
          </a:xfrm>
          <a:custGeom>
            <a:avLst/>
            <a:gdLst>
              <a:gd name="connsiteX0" fmla="*/ 0 w 4526255"/>
              <a:gd name="connsiteY0" fmla="*/ 136852 h 1368521"/>
              <a:gd name="connsiteX1" fmla="*/ 136852 w 4526255"/>
              <a:gd name="connsiteY1" fmla="*/ 0 h 1368521"/>
              <a:gd name="connsiteX2" fmla="*/ 4389403 w 4526255"/>
              <a:gd name="connsiteY2" fmla="*/ 0 h 1368521"/>
              <a:gd name="connsiteX3" fmla="*/ 4526255 w 4526255"/>
              <a:gd name="connsiteY3" fmla="*/ 136852 h 1368521"/>
              <a:gd name="connsiteX4" fmla="*/ 4526255 w 4526255"/>
              <a:gd name="connsiteY4" fmla="*/ 1231669 h 1368521"/>
              <a:gd name="connsiteX5" fmla="*/ 4389403 w 4526255"/>
              <a:gd name="connsiteY5" fmla="*/ 1368521 h 1368521"/>
              <a:gd name="connsiteX6" fmla="*/ 136852 w 4526255"/>
              <a:gd name="connsiteY6" fmla="*/ 1368521 h 1368521"/>
              <a:gd name="connsiteX7" fmla="*/ 0 w 4526255"/>
              <a:gd name="connsiteY7" fmla="*/ 1231669 h 1368521"/>
              <a:gd name="connsiteX8" fmla="*/ 0 w 4526255"/>
              <a:gd name="connsiteY8" fmla="*/ 136852 h 13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55" h="1368521">
                <a:moveTo>
                  <a:pt x="0" y="136852"/>
                </a:moveTo>
                <a:cubicBezTo>
                  <a:pt x="0" y="61271"/>
                  <a:pt x="61271" y="0"/>
                  <a:pt x="136852" y="0"/>
                </a:cubicBezTo>
                <a:lnTo>
                  <a:pt x="4389403" y="0"/>
                </a:lnTo>
                <a:cubicBezTo>
                  <a:pt x="4464984" y="0"/>
                  <a:pt x="4526255" y="61271"/>
                  <a:pt x="4526255" y="136852"/>
                </a:cubicBezTo>
                <a:lnTo>
                  <a:pt x="4526255" y="1231669"/>
                </a:lnTo>
                <a:cubicBezTo>
                  <a:pt x="4526255" y="1307250"/>
                  <a:pt x="4464984" y="1368521"/>
                  <a:pt x="4389403" y="1368521"/>
                </a:cubicBezTo>
                <a:lnTo>
                  <a:pt x="136852" y="1368521"/>
                </a:lnTo>
                <a:cubicBezTo>
                  <a:pt x="61271" y="1368521"/>
                  <a:pt x="0" y="1307250"/>
                  <a:pt x="0" y="1231669"/>
                </a:cubicBezTo>
                <a:lnTo>
                  <a:pt x="0" y="136852"/>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27713" tIns="127713" rIns="128016" bIns="127713" numCol="1" spcCol="1270" anchor="ctr" anchorCtr="0">
            <a:noAutofit/>
          </a:bodyPr>
          <a:lstStyle/>
          <a:p>
            <a:r>
              <a:rPr lang="en-US" sz="2000" dirty="0"/>
              <a:t>Templates must be applied to a project before it is synced with </a:t>
            </a:r>
            <a:r>
              <a:rPr lang="en-US" sz="2000" dirty="0" err="1"/>
              <a:t>Projectplace</a:t>
            </a:r>
            <a:endParaRPr lang="en-US" sz="2000" dirty="0"/>
          </a:p>
        </p:txBody>
      </p:sp>
      <p:pic>
        <p:nvPicPr>
          <p:cNvPr id="3" name="Picture 2">
            <a:extLst>
              <a:ext uri="{FF2B5EF4-FFF2-40B4-BE49-F238E27FC236}">
                <a16:creationId xmlns:a16="http://schemas.microsoft.com/office/drawing/2014/main" id="{141EFBCB-B9F7-1CB0-8A05-0B731D5D9513}"/>
              </a:ext>
            </a:extLst>
          </p:cNvPr>
          <p:cNvPicPr>
            <a:picLocks noChangeAspect="1"/>
          </p:cNvPicPr>
          <p:nvPr/>
        </p:nvPicPr>
        <p:blipFill>
          <a:blip r:embed="rId2"/>
          <a:stretch>
            <a:fillRect/>
          </a:stretch>
        </p:blipFill>
        <p:spPr>
          <a:xfrm>
            <a:off x="1866508" y="1028480"/>
            <a:ext cx="8031636" cy="4260080"/>
          </a:xfrm>
          <a:prstGeom prst="rect">
            <a:avLst/>
          </a:prstGeom>
        </p:spPr>
      </p:pic>
    </p:spTree>
    <p:extLst>
      <p:ext uri="{BB962C8B-B14F-4D97-AF65-F5344CB8AC3E}">
        <p14:creationId xmlns:p14="http://schemas.microsoft.com/office/powerpoint/2010/main" val="171782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487B-F1F3-4ECE-9A18-73B1FE8CD714}"/>
              </a:ext>
            </a:extLst>
          </p:cNvPr>
          <p:cNvSpPr>
            <a:spLocks noGrp="1"/>
          </p:cNvSpPr>
          <p:nvPr>
            <p:ph type="title"/>
          </p:nvPr>
        </p:nvSpPr>
        <p:spPr>
          <a:xfrm>
            <a:off x="451104" y="384049"/>
            <a:ext cx="11253216" cy="726948"/>
          </a:xfrm>
        </p:spPr>
        <p:txBody>
          <a:bodyPr anchor="t">
            <a:normAutofit/>
          </a:bodyPr>
          <a:lstStyle/>
          <a:p>
            <a:r>
              <a:rPr lang="en-US" dirty="0"/>
              <a:t>Time Reporting</a:t>
            </a:r>
          </a:p>
        </p:txBody>
      </p:sp>
      <p:sp>
        <p:nvSpPr>
          <p:cNvPr id="12" name="Freeform: Shape 11">
            <a:extLst>
              <a:ext uri="{FF2B5EF4-FFF2-40B4-BE49-F238E27FC236}">
                <a16:creationId xmlns:a16="http://schemas.microsoft.com/office/drawing/2014/main" id="{3FBFE022-0D3F-47E7-90C3-74CD84EF3EC2}"/>
              </a:ext>
            </a:extLst>
          </p:cNvPr>
          <p:cNvSpPr/>
          <p:nvPr/>
        </p:nvSpPr>
        <p:spPr>
          <a:xfrm>
            <a:off x="673920" y="5385661"/>
            <a:ext cx="7245714" cy="924744"/>
          </a:xfrm>
          <a:custGeom>
            <a:avLst/>
            <a:gdLst>
              <a:gd name="connsiteX0" fmla="*/ 0 w 4526255"/>
              <a:gd name="connsiteY0" fmla="*/ 136852 h 1368521"/>
              <a:gd name="connsiteX1" fmla="*/ 136852 w 4526255"/>
              <a:gd name="connsiteY1" fmla="*/ 0 h 1368521"/>
              <a:gd name="connsiteX2" fmla="*/ 4389403 w 4526255"/>
              <a:gd name="connsiteY2" fmla="*/ 0 h 1368521"/>
              <a:gd name="connsiteX3" fmla="*/ 4526255 w 4526255"/>
              <a:gd name="connsiteY3" fmla="*/ 136852 h 1368521"/>
              <a:gd name="connsiteX4" fmla="*/ 4526255 w 4526255"/>
              <a:gd name="connsiteY4" fmla="*/ 1231669 h 1368521"/>
              <a:gd name="connsiteX5" fmla="*/ 4389403 w 4526255"/>
              <a:gd name="connsiteY5" fmla="*/ 1368521 h 1368521"/>
              <a:gd name="connsiteX6" fmla="*/ 136852 w 4526255"/>
              <a:gd name="connsiteY6" fmla="*/ 1368521 h 1368521"/>
              <a:gd name="connsiteX7" fmla="*/ 0 w 4526255"/>
              <a:gd name="connsiteY7" fmla="*/ 1231669 h 1368521"/>
              <a:gd name="connsiteX8" fmla="*/ 0 w 4526255"/>
              <a:gd name="connsiteY8" fmla="*/ 136852 h 13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55" h="1368521">
                <a:moveTo>
                  <a:pt x="0" y="136852"/>
                </a:moveTo>
                <a:cubicBezTo>
                  <a:pt x="0" y="61271"/>
                  <a:pt x="61271" y="0"/>
                  <a:pt x="136852" y="0"/>
                </a:cubicBezTo>
                <a:lnTo>
                  <a:pt x="4389403" y="0"/>
                </a:lnTo>
                <a:cubicBezTo>
                  <a:pt x="4464984" y="0"/>
                  <a:pt x="4526255" y="61271"/>
                  <a:pt x="4526255" y="136852"/>
                </a:cubicBezTo>
                <a:lnTo>
                  <a:pt x="4526255" y="1231669"/>
                </a:lnTo>
                <a:cubicBezTo>
                  <a:pt x="4526255" y="1307250"/>
                  <a:pt x="4464984" y="1368521"/>
                  <a:pt x="4389403" y="1368521"/>
                </a:cubicBezTo>
                <a:lnTo>
                  <a:pt x="136852" y="1368521"/>
                </a:lnTo>
                <a:cubicBezTo>
                  <a:pt x="61271" y="1368521"/>
                  <a:pt x="0" y="1307250"/>
                  <a:pt x="0" y="1231669"/>
                </a:cubicBezTo>
                <a:lnTo>
                  <a:pt x="0" y="136852"/>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27713" tIns="127713" rIns="128016" bIns="127713" numCol="1" spcCol="1270" anchor="ctr" anchorCtr="0">
            <a:noAutofit/>
          </a:bodyPr>
          <a:lstStyle/>
          <a:p>
            <a:r>
              <a:rPr lang="en-US" sz="2000" dirty="0"/>
              <a:t>Note: Users will see their </a:t>
            </a:r>
            <a:r>
              <a:rPr lang="en-US" sz="2000" dirty="0" err="1"/>
              <a:t>PPMPro</a:t>
            </a:r>
            <a:r>
              <a:rPr lang="en-US" sz="2000" dirty="0"/>
              <a:t> timesheet when they click on the Time Reporting in the </a:t>
            </a:r>
            <a:r>
              <a:rPr lang="en-US" sz="2000" dirty="0" err="1"/>
              <a:t>rubic</a:t>
            </a:r>
            <a:r>
              <a:rPr lang="en-US" sz="2000" dirty="0"/>
              <a:t> cube</a:t>
            </a:r>
          </a:p>
        </p:txBody>
      </p:sp>
      <p:graphicFrame>
        <p:nvGraphicFramePr>
          <p:cNvPr id="7" name="Content Placeholder 3">
            <a:extLst>
              <a:ext uri="{FF2B5EF4-FFF2-40B4-BE49-F238E27FC236}">
                <a16:creationId xmlns:a16="http://schemas.microsoft.com/office/drawing/2014/main" id="{029BDCC6-10DA-4030-8992-CA2BBD5A4A05}"/>
              </a:ext>
            </a:extLst>
          </p:cNvPr>
          <p:cNvGraphicFramePr>
            <a:graphicFrameLocks/>
          </p:cNvGraphicFramePr>
          <p:nvPr>
            <p:extLst>
              <p:ext uri="{D42A27DB-BD31-4B8C-83A1-F6EECF244321}">
                <p14:modId xmlns:p14="http://schemas.microsoft.com/office/powerpoint/2010/main" val="3777218889"/>
              </p:ext>
            </p:extLst>
          </p:nvPr>
        </p:nvGraphicFramePr>
        <p:xfrm>
          <a:off x="5758654" y="1218936"/>
          <a:ext cx="4321960" cy="3849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88087E1-8DD9-F17E-8AED-173C6AF97FB1}"/>
              </a:ext>
            </a:extLst>
          </p:cNvPr>
          <p:cNvPicPr>
            <a:picLocks noChangeAspect="1"/>
          </p:cNvPicPr>
          <p:nvPr/>
        </p:nvPicPr>
        <p:blipFill>
          <a:blip r:embed="rId7"/>
          <a:stretch>
            <a:fillRect/>
          </a:stretch>
        </p:blipFill>
        <p:spPr>
          <a:xfrm>
            <a:off x="311084" y="901991"/>
            <a:ext cx="7541443" cy="3726570"/>
          </a:xfrm>
          <a:prstGeom prst="rect">
            <a:avLst/>
          </a:prstGeom>
        </p:spPr>
      </p:pic>
    </p:spTree>
    <p:extLst>
      <p:ext uri="{BB962C8B-B14F-4D97-AF65-F5344CB8AC3E}">
        <p14:creationId xmlns:p14="http://schemas.microsoft.com/office/powerpoint/2010/main" val="241639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68960" y="321056"/>
            <a:ext cx="9753600" cy="853440"/>
          </a:xfrm>
        </p:spPr>
        <p:txBody>
          <a:bodyPr>
            <a:noAutofit/>
          </a:bodyPr>
          <a:lstStyle/>
          <a:p>
            <a:r>
              <a:rPr lang="en-US" sz="2400" dirty="0" err="1"/>
              <a:t>PPMPro</a:t>
            </a:r>
            <a:r>
              <a:rPr lang="en-US" sz="2400" dirty="0"/>
              <a:t> + </a:t>
            </a:r>
            <a:r>
              <a:rPr lang="en-US" sz="2400" dirty="0" err="1"/>
              <a:t>Projectplace</a:t>
            </a:r>
            <a:r>
              <a:rPr lang="en-US" sz="2400" dirty="0"/>
              <a:t>: PPM and Work Collaboration for All Project Types and Resources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 y="1638954"/>
            <a:ext cx="10972800" cy="4764505"/>
          </a:xfrm>
          <a:prstGeom prst="rect">
            <a:avLst/>
          </a:prstGeom>
        </p:spPr>
      </p:pic>
    </p:spTree>
    <p:extLst>
      <p:ext uri="{BB962C8B-B14F-4D97-AF65-F5344CB8AC3E}">
        <p14:creationId xmlns:p14="http://schemas.microsoft.com/office/powerpoint/2010/main" val="1574912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D4728-781F-4206-BBCC-5A682FD4E4AC}"/>
              </a:ext>
            </a:extLst>
          </p:cNvPr>
          <p:cNvSpPr>
            <a:spLocks noGrp="1"/>
          </p:cNvSpPr>
          <p:nvPr>
            <p:ph type="title"/>
          </p:nvPr>
        </p:nvSpPr>
        <p:spPr/>
        <p:txBody>
          <a:bodyPr/>
          <a:lstStyle/>
          <a:p>
            <a:r>
              <a:rPr lang="en-US" dirty="0"/>
              <a:t>Aligning the Customer</a:t>
            </a:r>
          </a:p>
        </p:txBody>
      </p:sp>
    </p:spTree>
    <p:extLst>
      <p:ext uri="{BB962C8B-B14F-4D97-AF65-F5344CB8AC3E}">
        <p14:creationId xmlns:p14="http://schemas.microsoft.com/office/powerpoint/2010/main" val="1171085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71C9D7-08EB-46B2-9FCA-94F59ADA5D3F}"/>
              </a:ext>
            </a:extLst>
          </p:cNvPr>
          <p:cNvSpPr>
            <a:spLocks noGrp="1"/>
          </p:cNvSpPr>
          <p:nvPr>
            <p:ph type="title"/>
          </p:nvPr>
        </p:nvSpPr>
        <p:spPr>
          <a:xfrm>
            <a:off x="451104" y="384049"/>
            <a:ext cx="11253216" cy="726948"/>
          </a:xfrm>
        </p:spPr>
        <p:txBody>
          <a:bodyPr anchor="t">
            <a:normAutofit/>
          </a:bodyPr>
          <a:lstStyle/>
          <a:p>
            <a:r>
              <a:rPr lang="en-US" dirty="0"/>
              <a:t>Initial Sync with </a:t>
            </a:r>
            <a:r>
              <a:rPr lang="en-US" dirty="0" err="1"/>
              <a:t>Projectplace</a:t>
            </a:r>
            <a:endParaRPr lang="en-US" dirty="0"/>
          </a:p>
        </p:txBody>
      </p:sp>
      <p:sp>
        <p:nvSpPr>
          <p:cNvPr id="12" name="Content Placeholder 11">
            <a:extLst>
              <a:ext uri="{FF2B5EF4-FFF2-40B4-BE49-F238E27FC236}">
                <a16:creationId xmlns:a16="http://schemas.microsoft.com/office/drawing/2014/main" id="{6D14A645-FF46-41BB-A576-65AA96CBDE7C}"/>
              </a:ext>
            </a:extLst>
          </p:cNvPr>
          <p:cNvSpPr>
            <a:spLocks noGrp="1"/>
          </p:cNvSpPr>
          <p:nvPr>
            <p:ph sz="half" idx="1"/>
          </p:nvPr>
        </p:nvSpPr>
        <p:spPr>
          <a:xfrm>
            <a:off x="451104" y="1341121"/>
            <a:ext cx="5486400" cy="4658404"/>
          </a:xfrm>
        </p:spPr>
        <p:txBody>
          <a:bodyPr>
            <a:normAutofit/>
          </a:bodyPr>
          <a:lstStyle/>
          <a:p>
            <a:endParaRPr lang="en-US" dirty="0"/>
          </a:p>
          <a:p>
            <a:endParaRPr lang="en-US" dirty="0"/>
          </a:p>
          <a:p>
            <a:pPr lvl="1"/>
            <a:endParaRPr lang="en-US" sz="3200" dirty="0"/>
          </a:p>
          <a:p>
            <a:pPr lvl="1"/>
            <a:endParaRPr lang="en-US" sz="3200" dirty="0"/>
          </a:p>
        </p:txBody>
      </p:sp>
      <p:grpSp>
        <p:nvGrpSpPr>
          <p:cNvPr id="19" name="Group 18">
            <a:extLst>
              <a:ext uri="{FF2B5EF4-FFF2-40B4-BE49-F238E27FC236}">
                <a16:creationId xmlns:a16="http://schemas.microsoft.com/office/drawing/2014/main" id="{F8721E97-27FA-4027-8221-B8F03C828A73}"/>
              </a:ext>
            </a:extLst>
          </p:cNvPr>
          <p:cNvGrpSpPr/>
          <p:nvPr/>
        </p:nvGrpSpPr>
        <p:grpSpPr>
          <a:xfrm>
            <a:off x="6254498" y="3429000"/>
            <a:ext cx="5486400" cy="2643986"/>
            <a:chOff x="6153600" y="2331218"/>
            <a:chExt cx="5486400" cy="2643986"/>
          </a:xfrm>
        </p:grpSpPr>
        <p:sp>
          <p:nvSpPr>
            <p:cNvPr id="27" name="Freeform: Shape 26">
              <a:extLst>
                <a:ext uri="{FF2B5EF4-FFF2-40B4-BE49-F238E27FC236}">
                  <a16:creationId xmlns:a16="http://schemas.microsoft.com/office/drawing/2014/main" id="{8C75C8BB-BEB4-4164-877F-0D72B8ABBE20}"/>
                </a:ext>
              </a:extLst>
            </p:cNvPr>
            <p:cNvSpPr/>
            <p:nvPr/>
          </p:nvSpPr>
          <p:spPr>
            <a:xfrm>
              <a:off x="6153600" y="2331218"/>
              <a:ext cx="5486400" cy="849420"/>
            </a:xfrm>
            <a:custGeom>
              <a:avLst/>
              <a:gdLst>
                <a:gd name="connsiteX0" fmla="*/ 0 w 5486400"/>
                <a:gd name="connsiteY0" fmla="*/ 141573 h 849420"/>
                <a:gd name="connsiteX1" fmla="*/ 141573 w 5486400"/>
                <a:gd name="connsiteY1" fmla="*/ 0 h 849420"/>
                <a:gd name="connsiteX2" fmla="*/ 5344827 w 5486400"/>
                <a:gd name="connsiteY2" fmla="*/ 0 h 849420"/>
                <a:gd name="connsiteX3" fmla="*/ 5486400 w 5486400"/>
                <a:gd name="connsiteY3" fmla="*/ 141573 h 849420"/>
                <a:gd name="connsiteX4" fmla="*/ 5486400 w 5486400"/>
                <a:gd name="connsiteY4" fmla="*/ 707847 h 849420"/>
                <a:gd name="connsiteX5" fmla="*/ 5344827 w 5486400"/>
                <a:gd name="connsiteY5" fmla="*/ 849420 h 849420"/>
                <a:gd name="connsiteX6" fmla="*/ 141573 w 5486400"/>
                <a:gd name="connsiteY6" fmla="*/ 849420 h 849420"/>
                <a:gd name="connsiteX7" fmla="*/ 0 w 5486400"/>
                <a:gd name="connsiteY7" fmla="*/ 707847 h 849420"/>
                <a:gd name="connsiteX8" fmla="*/ 0 w 5486400"/>
                <a:gd name="connsiteY8" fmla="*/ 141573 h 8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849420">
                  <a:moveTo>
                    <a:pt x="0" y="141573"/>
                  </a:moveTo>
                  <a:cubicBezTo>
                    <a:pt x="0" y="63384"/>
                    <a:pt x="63384" y="0"/>
                    <a:pt x="141573" y="0"/>
                  </a:cubicBezTo>
                  <a:lnTo>
                    <a:pt x="5344827" y="0"/>
                  </a:lnTo>
                  <a:cubicBezTo>
                    <a:pt x="5423016" y="0"/>
                    <a:pt x="5486400" y="63384"/>
                    <a:pt x="5486400" y="141573"/>
                  </a:cubicBezTo>
                  <a:lnTo>
                    <a:pt x="5486400" y="707847"/>
                  </a:lnTo>
                  <a:cubicBezTo>
                    <a:pt x="5486400" y="786036"/>
                    <a:pt x="5423016" y="849420"/>
                    <a:pt x="5344827" y="849420"/>
                  </a:cubicBezTo>
                  <a:lnTo>
                    <a:pt x="141573" y="849420"/>
                  </a:lnTo>
                  <a:cubicBezTo>
                    <a:pt x="63384" y="849420"/>
                    <a:pt x="0" y="786036"/>
                    <a:pt x="0" y="707847"/>
                  </a:cubicBezTo>
                  <a:lnTo>
                    <a:pt x="0" y="1415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85" tIns="125285" rIns="125285" bIns="125285" numCol="1" spcCol="1270" anchor="ctr" anchorCtr="0">
              <a:noAutofit/>
            </a:bodyPr>
            <a:lstStyle/>
            <a:p>
              <a:pPr marL="0" lvl="0" indent="0" algn="l" defTabSz="977900">
                <a:lnSpc>
                  <a:spcPct val="90000"/>
                </a:lnSpc>
                <a:spcBef>
                  <a:spcPct val="0"/>
                </a:spcBef>
                <a:spcAft>
                  <a:spcPct val="35000"/>
                </a:spcAft>
                <a:buNone/>
              </a:pPr>
              <a:r>
                <a:rPr lang="en-US" sz="2200" kern="1200" dirty="0"/>
                <a:t>Has the Template been selected?</a:t>
              </a:r>
            </a:p>
          </p:txBody>
        </p:sp>
        <p:sp>
          <p:nvSpPr>
            <p:cNvPr id="29" name="Freeform: Shape 28">
              <a:extLst>
                <a:ext uri="{FF2B5EF4-FFF2-40B4-BE49-F238E27FC236}">
                  <a16:creationId xmlns:a16="http://schemas.microsoft.com/office/drawing/2014/main" id="{08F20265-72FE-488B-BD64-71556CB3B44D}"/>
                </a:ext>
              </a:extLst>
            </p:cNvPr>
            <p:cNvSpPr/>
            <p:nvPr/>
          </p:nvSpPr>
          <p:spPr>
            <a:xfrm>
              <a:off x="6153600" y="3236248"/>
              <a:ext cx="5486400" cy="849420"/>
            </a:xfrm>
            <a:custGeom>
              <a:avLst/>
              <a:gdLst>
                <a:gd name="connsiteX0" fmla="*/ 0 w 5486400"/>
                <a:gd name="connsiteY0" fmla="*/ 141573 h 849420"/>
                <a:gd name="connsiteX1" fmla="*/ 141573 w 5486400"/>
                <a:gd name="connsiteY1" fmla="*/ 0 h 849420"/>
                <a:gd name="connsiteX2" fmla="*/ 5344827 w 5486400"/>
                <a:gd name="connsiteY2" fmla="*/ 0 h 849420"/>
                <a:gd name="connsiteX3" fmla="*/ 5486400 w 5486400"/>
                <a:gd name="connsiteY3" fmla="*/ 141573 h 849420"/>
                <a:gd name="connsiteX4" fmla="*/ 5486400 w 5486400"/>
                <a:gd name="connsiteY4" fmla="*/ 707847 h 849420"/>
                <a:gd name="connsiteX5" fmla="*/ 5344827 w 5486400"/>
                <a:gd name="connsiteY5" fmla="*/ 849420 h 849420"/>
                <a:gd name="connsiteX6" fmla="*/ 141573 w 5486400"/>
                <a:gd name="connsiteY6" fmla="*/ 849420 h 849420"/>
                <a:gd name="connsiteX7" fmla="*/ 0 w 5486400"/>
                <a:gd name="connsiteY7" fmla="*/ 707847 h 849420"/>
                <a:gd name="connsiteX8" fmla="*/ 0 w 5486400"/>
                <a:gd name="connsiteY8" fmla="*/ 141573 h 8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849420">
                  <a:moveTo>
                    <a:pt x="0" y="141573"/>
                  </a:moveTo>
                  <a:cubicBezTo>
                    <a:pt x="0" y="63384"/>
                    <a:pt x="63384" y="0"/>
                    <a:pt x="141573" y="0"/>
                  </a:cubicBezTo>
                  <a:lnTo>
                    <a:pt x="5344827" y="0"/>
                  </a:lnTo>
                  <a:cubicBezTo>
                    <a:pt x="5423016" y="0"/>
                    <a:pt x="5486400" y="63384"/>
                    <a:pt x="5486400" y="141573"/>
                  </a:cubicBezTo>
                  <a:lnTo>
                    <a:pt x="5486400" y="707847"/>
                  </a:lnTo>
                  <a:cubicBezTo>
                    <a:pt x="5486400" y="786036"/>
                    <a:pt x="5423016" y="849420"/>
                    <a:pt x="5344827" y="849420"/>
                  </a:cubicBezTo>
                  <a:lnTo>
                    <a:pt x="141573" y="849420"/>
                  </a:lnTo>
                  <a:cubicBezTo>
                    <a:pt x="63384" y="849420"/>
                    <a:pt x="0" y="786036"/>
                    <a:pt x="0" y="707847"/>
                  </a:cubicBezTo>
                  <a:lnTo>
                    <a:pt x="0" y="1415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85" tIns="125285" rIns="125285" bIns="125285" numCol="1" spcCol="1270" anchor="ctr" anchorCtr="0">
              <a:noAutofit/>
            </a:bodyPr>
            <a:lstStyle/>
            <a:p>
              <a:pPr marL="0" lvl="0" indent="0" algn="l" defTabSz="977900">
                <a:lnSpc>
                  <a:spcPct val="90000"/>
                </a:lnSpc>
                <a:spcBef>
                  <a:spcPct val="0"/>
                </a:spcBef>
                <a:spcAft>
                  <a:spcPct val="35000"/>
                </a:spcAft>
                <a:buNone/>
              </a:pPr>
              <a:r>
                <a:rPr lang="en-US" sz="2200" kern="1200"/>
                <a:t>Is there a second template paste?</a:t>
              </a:r>
            </a:p>
          </p:txBody>
        </p:sp>
        <p:sp>
          <p:nvSpPr>
            <p:cNvPr id="30" name="Freeform: Shape 29">
              <a:extLst>
                <a:ext uri="{FF2B5EF4-FFF2-40B4-BE49-F238E27FC236}">
                  <a16:creationId xmlns:a16="http://schemas.microsoft.com/office/drawing/2014/main" id="{5B6D6CF4-4C25-4DFB-9BA9-B013B441761C}"/>
                </a:ext>
              </a:extLst>
            </p:cNvPr>
            <p:cNvSpPr/>
            <p:nvPr/>
          </p:nvSpPr>
          <p:spPr>
            <a:xfrm>
              <a:off x="6153600" y="4125784"/>
              <a:ext cx="5486400" cy="849420"/>
            </a:xfrm>
            <a:custGeom>
              <a:avLst/>
              <a:gdLst>
                <a:gd name="connsiteX0" fmla="*/ 0 w 5486400"/>
                <a:gd name="connsiteY0" fmla="*/ 141573 h 849420"/>
                <a:gd name="connsiteX1" fmla="*/ 141573 w 5486400"/>
                <a:gd name="connsiteY1" fmla="*/ 0 h 849420"/>
                <a:gd name="connsiteX2" fmla="*/ 5344827 w 5486400"/>
                <a:gd name="connsiteY2" fmla="*/ 0 h 849420"/>
                <a:gd name="connsiteX3" fmla="*/ 5486400 w 5486400"/>
                <a:gd name="connsiteY3" fmla="*/ 141573 h 849420"/>
                <a:gd name="connsiteX4" fmla="*/ 5486400 w 5486400"/>
                <a:gd name="connsiteY4" fmla="*/ 707847 h 849420"/>
                <a:gd name="connsiteX5" fmla="*/ 5344827 w 5486400"/>
                <a:gd name="connsiteY5" fmla="*/ 849420 h 849420"/>
                <a:gd name="connsiteX6" fmla="*/ 141573 w 5486400"/>
                <a:gd name="connsiteY6" fmla="*/ 849420 h 849420"/>
                <a:gd name="connsiteX7" fmla="*/ 0 w 5486400"/>
                <a:gd name="connsiteY7" fmla="*/ 707847 h 849420"/>
                <a:gd name="connsiteX8" fmla="*/ 0 w 5486400"/>
                <a:gd name="connsiteY8" fmla="*/ 141573 h 8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849420">
                  <a:moveTo>
                    <a:pt x="0" y="141573"/>
                  </a:moveTo>
                  <a:cubicBezTo>
                    <a:pt x="0" y="63384"/>
                    <a:pt x="63384" y="0"/>
                    <a:pt x="141573" y="0"/>
                  </a:cubicBezTo>
                  <a:lnTo>
                    <a:pt x="5344827" y="0"/>
                  </a:lnTo>
                  <a:cubicBezTo>
                    <a:pt x="5423016" y="0"/>
                    <a:pt x="5486400" y="63384"/>
                    <a:pt x="5486400" y="141573"/>
                  </a:cubicBezTo>
                  <a:lnTo>
                    <a:pt x="5486400" y="707847"/>
                  </a:lnTo>
                  <a:cubicBezTo>
                    <a:pt x="5486400" y="786036"/>
                    <a:pt x="5423016" y="849420"/>
                    <a:pt x="5344827" y="849420"/>
                  </a:cubicBezTo>
                  <a:lnTo>
                    <a:pt x="141573" y="849420"/>
                  </a:lnTo>
                  <a:cubicBezTo>
                    <a:pt x="63384" y="849420"/>
                    <a:pt x="0" y="786036"/>
                    <a:pt x="0" y="707847"/>
                  </a:cubicBezTo>
                  <a:lnTo>
                    <a:pt x="0" y="1415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85" tIns="125285" rIns="125285" bIns="125285" numCol="1" spcCol="1270" anchor="ctr" anchorCtr="0">
              <a:noAutofit/>
            </a:bodyPr>
            <a:lstStyle/>
            <a:p>
              <a:pPr marL="0" lvl="0" indent="0" algn="l" defTabSz="977900">
                <a:lnSpc>
                  <a:spcPct val="90000"/>
                </a:lnSpc>
                <a:spcBef>
                  <a:spcPct val="0"/>
                </a:spcBef>
                <a:spcAft>
                  <a:spcPct val="35000"/>
                </a:spcAft>
                <a:buNone/>
              </a:pPr>
              <a:r>
                <a:rPr lang="en-US" sz="2200" kern="1200"/>
                <a:t>Is the Project Approved?</a:t>
              </a:r>
            </a:p>
          </p:txBody>
        </p:sp>
      </p:grpSp>
      <p:grpSp>
        <p:nvGrpSpPr>
          <p:cNvPr id="31" name="Group 30">
            <a:extLst>
              <a:ext uri="{FF2B5EF4-FFF2-40B4-BE49-F238E27FC236}">
                <a16:creationId xmlns:a16="http://schemas.microsoft.com/office/drawing/2014/main" id="{623040C2-D5B7-4A05-9E2E-AFA57D0C135C}"/>
              </a:ext>
            </a:extLst>
          </p:cNvPr>
          <p:cNvGrpSpPr/>
          <p:nvPr/>
        </p:nvGrpSpPr>
        <p:grpSpPr>
          <a:xfrm>
            <a:off x="359411" y="1493520"/>
            <a:ext cx="5736590" cy="2643986"/>
            <a:chOff x="6153600" y="2331218"/>
            <a:chExt cx="5486400" cy="2643986"/>
          </a:xfrm>
        </p:grpSpPr>
        <p:sp>
          <p:nvSpPr>
            <p:cNvPr id="32" name="Freeform: Shape 31">
              <a:extLst>
                <a:ext uri="{FF2B5EF4-FFF2-40B4-BE49-F238E27FC236}">
                  <a16:creationId xmlns:a16="http://schemas.microsoft.com/office/drawing/2014/main" id="{48BAF213-7964-437E-B4EA-CA29429B0352}"/>
                </a:ext>
              </a:extLst>
            </p:cNvPr>
            <p:cNvSpPr/>
            <p:nvPr/>
          </p:nvSpPr>
          <p:spPr>
            <a:xfrm>
              <a:off x="6153600" y="2331218"/>
              <a:ext cx="5486400" cy="849420"/>
            </a:xfrm>
            <a:custGeom>
              <a:avLst/>
              <a:gdLst>
                <a:gd name="connsiteX0" fmla="*/ 0 w 5486400"/>
                <a:gd name="connsiteY0" fmla="*/ 141573 h 849420"/>
                <a:gd name="connsiteX1" fmla="*/ 141573 w 5486400"/>
                <a:gd name="connsiteY1" fmla="*/ 0 h 849420"/>
                <a:gd name="connsiteX2" fmla="*/ 5344827 w 5486400"/>
                <a:gd name="connsiteY2" fmla="*/ 0 h 849420"/>
                <a:gd name="connsiteX3" fmla="*/ 5486400 w 5486400"/>
                <a:gd name="connsiteY3" fmla="*/ 141573 h 849420"/>
                <a:gd name="connsiteX4" fmla="*/ 5486400 w 5486400"/>
                <a:gd name="connsiteY4" fmla="*/ 707847 h 849420"/>
                <a:gd name="connsiteX5" fmla="*/ 5344827 w 5486400"/>
                <a:gd name="connsiteY5" fmla="*/ 849420 h 849420"/>
                <a:gd name="connsiteX6" fmla="*/ 141573 w 5486400"/>
                <a:gd name="connsiteY6" fmla="*/ 849420 h 849420"/>
                <a:gd name="connsiteX7" fmla="*/ 0 w 5486400"/>
                <a:gd name="connsiteY7" fmla="*/ 707847 h 849420"/>
                <a:gd name="connsiteX8" fmla="*/ 0 w 5486400"/>
                <a:gd name="connsiteY8" fmla="*/ 141573 h 8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849420">
                  <a:moveTo>
                    <a:pt x="0" y="141573"/>
                  </a:moveTo>
                  <a:cubicBezTo>
                    <a:pt x="0" y="63384"/>
                    <a:pt x="63384" y="0"/>
                    <a:pt x="141573" y="0"/>
                  </a:cubicBezTo>
                  <a:lnTo>
                    <a:pt x="5344827" y="0"/>
                  </a:lnTo>
                  <a:cubicBezTo>
                    <a:pt x="5423016" y="0"/>
                    <a:pt x="5486400" y="63384"/>
                    <a:pt x="5486400" y="141573"/>
                  </a:cubicBezTo>
                  <a:lnTo>
                    <a:pt x="5486400" y="707847"/>
                  </a:lnTo>
                  <a:cubicBezTo>
                    <a:pt x="5486400" y="786036"/>
                    <a:pt x="5423016" y="849420"/>
                    <a:pt x="5344827" y="849420"/>
                  </a:cubicBezTo>
                  <a:lnTo>
                    <a:pt x="141573" y="849420"/>
                  </a:lnTo>
                  <a:cubicBezTo>
                    <a:pt x="63384" y="849420"/>
                    <a:pt x="0" y="786036"/>
                    <a:pt x="0" y="707847"/>
                  </a:cubicBezTo>
                  <a:lnTo>
                    <a:pt x="0" y="141573"/>
                  </a:lnTo>
                  <a:close/>
                </a:path>
              </a:pathLst>
            </a:custGeom>
            <a:solidFill>
              <a:srgbClr val="AA182C">
                <a:hueOff val="0"/>
                <a:satOff val="0"/>
                <a:lumOff val="0"/>
                <a:alphaOff val="0"/>
              </a:srgbClr>
            </a:solidFill>
            <a:ln w="44450" cap="flat" cmpd="sng" algn="ctr">
              <a:solidFill>
                <a:srgbClr val="FFFFFF">
                  <a:hueOff val="0"/>
                  <a:satOff val="0"/>
                  <a:lumOff val="0"/>
                  <a:alphaOff val="0"/>
                </a:srgbClr>
              </a:solidFill>
              <a:prstDash val="solid"/>
            </a:ln>
            <a:effectLst/>
          </p:spPr>
          <p:txBody>
            <a:bodyPr spcFirstLastPara="0" vert="horz" wrap="square" lIns="87630" tIns="87630" rIns="87630" bIns="87630" numCol="1" spcCol="1270" anchor="ctr" anchorCtr="0">
              <a:noAutofit/>
            </a:bodyPr>
            <a:lstStyle/>
            <a:p>
              <a:r>
                <a:rPr lang="en-US" dirty="0">
                  <a:solidFill>
                    <a:schemeClr val="bg1"/>
                  </a:solidFill>
                </a:rPr>
                <a:t>Where in the Project Intake do you Sync?</a:t>
              </a:r>
            </a:p>
          </p:txBody>
        </p:sp>
        <p:sp>
          <p:nvSpPr>
            <p:cNvPr id="33" name="Freeform: Shape 32">
              <a:extLst>
                <a:ext uri="{FF2B5EF4-FFF2-40B4-BE49-F238E27FC236}">
                  <a16:creationId xmlns:a16="http://schemas.microsoft.com/office/drawing/2014/main" id="{5E3402B0-5F98-4478-8970-4D6AD8997EB5}"/>
                </a:ext>
              </a:extLst>
            </p:cNvPr>
            <p:cNvSpPr/>
            <p:nvPr/>
          </p:nvSpPr>
          <p:spPr>
            <a:xfrm>
              <a:off x="6153600" y="3236248"/>
              <a:ext cx="5486400" cy="849420"/>
            </a:xfrm>
            <a:custGeom>
              <a:avLst/>
              <a:gdLst>
                <a:gd name="connsiteX0" fmla="*/ 0 w 5486400"/>
                <a:gd name="connsiteY0" fmla="*/ 141573 h 849420"/>
                <a:gd name="connsiteX1" fmla="*/ 141573 w 5486400"/>
                <a:gd name="connsiteY1" fmla="*/ 0 h 849420"/>
                <a:gd name="connsiteX2" fmla="*/ 5344827 w 5486400"/>
                <a:gd name="connsiteY2" fmla="*/ 0 h 849420"/>
                <a:gd name="connsiteX3" fmla="*/ 5486400 w 5486400"/>
                <a:gd name="connsiteY3" fmla="*/ 141573 h 849420"/>
                <a:gd name="connsiteX4" fmla="*/ 5486400 w 5486400"/>
                <a:gd name="connsiteY4" fmla="*/ 707847 h 849420"/>
                <a:gd name="connsiteX5" fmla="*/ 5344827 w 5486400"/>
                <a:gd name="connsiteY5" fmla="*/ 849420 h 849420"/>
                <a:gd name="connsiteX6" fmla="*/ 141573 w 5486400"/>
                <a:gd name="connsiteY6" fmla="*/ 849420 h 849420"/>
                <a:gd name="connsiteX7" fmla="*/ 0 w 5486400"/>
                <a:gd name="connsiteY7" fmla="*/ 707847 h 849420"/>
                <a:gd name="connsiteX8" fmla="*/ 0 w 5486400"/>
                <a:gd name="connsiteY8" fmla="*/ 141573 h 8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849420">
                  <a:moveTo>
                    <a:pt x="0" y="141573"/>
                  </a:moveTo>
                  <a:cubicBezTo>
                    <a:pt x="0" y="63384"/>
                    <a:pt x="63384" y="0"/>
                    <a:pt x="141573" y="0"/>
                  </a:cubicBezTo>
                  <a:lnTo>
                    <a:pt x="5344827" y="0"/>
                  </a:lnTo>
                  <a:cubicBezTo>
                    <a:pt x="5423016" y="0"/>
                    <a:pt x="5486400" y="63384"/>
                    <a:pt x="5486400" y="141573"/>
                  </a:cubicBezTo>
                  <a:lnTo>
                    <a:pt x="5486400" y="707847"/>
                  </a:lnTo>
                  <a:cubicBezTo>
                    <a:pt x="5486400" y="786036"/>
                    <a:pt x="5423016" y="849420"/>
                    <a:pt x="5344827" y="849420"/>
                  </a:cubicBezTo>
                  <a:lnTo>
                    <a:pt x="141573" y="849420"/>
                  </a:lnTo>
                  <a:cubicBezTo>
                    <a:pt x="63384" y="849420"/>
                    <a:pt x="0" y="786036"/>
                    <a:pt x="0" y="707847"/>
                  </a:cubicBezTo>
                  <a:lnTo>
                    <a:pt x="0" y="141573"/>
                  </a:lnTo>
                  <a:close/>
                </a:path>
              </a:pathLst>
            </a:custGeom>
            <a:solidFill>
              <a:srgbClr val="AA182C">
                <a:hueOff val="0"/>
                <a:satOff val="0"/>
                <a:lumOff val="0"/>
                <a:alphaOff val="0"/>
              </a:srgbClr>
            </a:solidFill>
            <a:ln w="44450" cap="flat" cmpd="sng" algn="ctr">
              <a:solidFill>
                <a:srgbClr val="FFFFFF">
                  <a:hueOff val="0"/>
                  <a:satOff val="0"/>
                  <a:lumOff val="0"/>
                  <a:alphaOff val="0"/>
                </a:srgbClr>
              </a:solidFill>
              <a:prstDash val="solid"/>
            </a:ln>
            <a:effectLst/>
          </p:spPr>
          <p:txBody>
            <a:bodyPr spcFirstLastPara="0" vert="horz" wrap="square" lIns="87630" tIns="87630" rIns="87630" bIns="87630" numCol="1" spcCol="1270" anchor="ctr" anchorCtr="0">
              <a:noAutofit/>
            </a:bodyPr>
            <a:lstStyle/>
            <a:p>
              <a:r>
                <a:rPr lang="en-US" dirty="0">
                  <a:solidFill>
                    <a:schemeClr val="bg1"/>
                  </a:solidFill>
                </a:rPr>
                <a:t>Is </a:t>
              </a:r>
              <a:r>
                <a:rPr lang="en-US" dirty="0" err="1">
                  <a:solidFill>
                    <a:schemeClr val="bg1"/>
                  </a:solidFill>
                </a:rPr>
                <a:t>Projectplace</a:t>
              </a:r>
              <a:r>
                <a:rPr lang="en-US" dirty="0">
                  <a:solidFill>
                    <a:schemeClr val="bg1"/>
                  </a:solidFill>
                </a:rPr>
                <a:t> Sync Manual or Governed?</a:t>
              </a:r>
            </a:p>
          </p:txBody>
        </p:sp>
        <p:sp>
          <p:nvSpPr>
            <p:cNvPr id="34" name="Freeform: Shape 33">
              <a:extLst>
                <a:ext uri="{FF2B5EF4-FFF2-40B4-BE49-F238E27FC236}">
                  <a16:creationId xmlns:a16="http://schemas.microsoft.com/office/drawing/2014/main" id="{B9A4B998-6E46-4B44-938C-FDBCCFF8C39A}"/>
                </a:ext>
              </a:extLst>
            </p:cNvPr>
            <p:cNvSpPr/>
            <p:nvPr/>
          </p:nvSpPr>
          <p:spPr>
            <a:xfrm>
              <a:off x="6153600" y="4125784"/>
              <a:ext cx="5486400" cy="849420"/>
            </a:xfrm>
            <a:custGeom>
              <a:avLst/>
              <a:gdLst>
                <a:gd name="connsiteX0" fmla="*/ 0 w 5486400"/>
                <a:gd name="connsiteY0" fmla="*/ 141573 h 849420"/>
                <a:gd name="connsiteX1" fmla="*/ 141573 w 5486400"/>
                <a:gd name="connsiteY1" fmla="*/ 0 h 849420"/>
                <a:gd name="connsiteX2" fmla="*/ 5344827 w 5486400"/>
                <a:gd name="connsiteY2" fmla="*/ 0 h 849420"/>
                <a:gd name="connsiteX3" fmla="*/ 5486400 w 5486400"/>
                <a:gd name="connsiteY3" fmla="*/ 141573 h 849420"/>
                <a:gd name="connsiteX4" fmla="*/ 5486400 w 5486400"/>
                <a:gd name="connsiteY4" fmla="*/ 707847 h 849420"/>
                <a:gd name="connsiteX5" fmla="*/ 5344827 w 5486400"/>
                <a:gd name="connsiteY5" fmla="*/ 849420 h 849420"/>
                <a:gd name="connsiteX6" fmla="*/ 141573 w 5486400"/>
                <a:gd name="connsiteY6" fmla="*/ 849420 h 849420"/>
                <a:gd name="connsiteX7" fmla="*/ 0 w 5486400"/>
                <a:gd name="connsiteY7" fmla="*/ 707847 h 849420"/>
                <a:gd name="connsiteX8" fmla="*/ 0 w 5486400"/>
                <a:gd name="connsiteY8" fmla="*/ 141573 h 8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849420">
                  <a:moveTo>
                    <a:pt x="0" y="141573"/>
                  </a:moveTo>
                  <a:cubicBezTo>
                    <a:pt x="0" y="63384"/>
                    <a:pt x="63384" y="0"/>
                    <a:pt x="141573" y="0"/>
                  </a:cubicBezTo>
                  <a:lnTo>
                    <a:pt x="5344827" y="0"/>
                  </a:lnTo>
                  <a:cubicBezTo>
                    <a:pt x="5423016" y="0"/>
                    <a:pt x="5486400" y="63384"/>
                    <a:pt x="5486400" y="141573"/>
                  </a:cubicBezTo>
                  <a:lnTo>
                    <a:pt x="5486400" y="707847"/>
                  </a:lnTo>
                  <a:cubicBezTo>
                    <a:pt x="5486400" y="786036"/>
                    <a:pt x="5423016" y="849420"/>
                    <a:pt x="5344827" y="849420"/>
                  </a:cubicBezTo>
                  <a:lnTo>
                    <a:pt x="141573" y="849420"/>
                  </a:lnTo>
                  <a:cubicBezTo>
                    <a:pt x="63384" y="849420"/>
                    <a:pt x="0" y="786036"/>
                    <a:pt x="0" y="707847"/>
                  </a:cubicBezTo>
                  <a:lnTo>
                    <a:pt x="0" y="141573"/>
                  </a:lnTo>
                  <a:close/>
                </a:path>
              </a:pathLst>
            </a:custGeom>
            <a:solidFill>
              <a:srgbClr val="AA182C">
                <a:hueOff val="0"/>
                <a:satOff val="0"/>
                <a:lumOff val="0"/>
                <a:alphaOff val="0"/>
              </a:srgbClr>
            </a:solidFill>
            <a:ln w="44450" cap="flat" cmpd="sng" algn="ctr">
              <a:solidFill>
                <a:srgbClr val="FFFFFF">
                  <a:hueOff val="0"/>
                  <a:satOff val="0"/>
                  <a:lumOff val="0"/>
                  <a:alphaOff val="0"/>
                </a:srgbClr>
              </a:solidFill>
              <a:prstDash val="solid"/>
            </a:ln>
            <a:effectLst/>
          </p:spPr>
          <p:txBody>
            <a:bodyPr spcFirstLastPara="0" vert="horz" wrap="square" lIns="87630" tIns="87630" rIns="87630" bIns="87630" numCol="1" spcCol="1270" anchor="ctr" anchorCtr="0">
              <a:noAutofit/>
            </a:bodyPr>
            <a:lstStyle/>
            <a:p>
              <a:r>
                <a:rPr lang="en-US" dirty="0">
                  <a:solidFill>
                    <a:schemeClr val="bg1"/>
                  </a:solidFill>
                </a:rPr>
                <a:t>What selections are set for the Initial Sync?</a:t>
              </a:r>
            </a:p>
          </p:txBody>
        </p:sp>
      </p:grpSp>
      <p:sp>
        <p:nvSpPr>
          <p:cNvPr id="35" name="Freeform: Shape 34">
            <a:extLst>
              <a:ext uri="{FF2B5EF4-FFF2-40B4-BE49-F238E27FC236}">
                <a16:creationId xmlns:a16="http://schemas.microsoft.com/office/drawing/2014/main" id="{BF26829D-CFE3-41CB-9932-B42F69560E45}"/>
              </a:ext>
            </a:extLst>
          </p:cNvPr>
          <p:cNvSpPr/>
          <p:nvPr/>
        </p:nvSpPr>
        <p:spPr>
          <a:xfrm>
            <a:off x="1731011" y="4218039"/>
            <a:ext cx="2574289" cy="554144"/>
          </a:xfrm>
          <a:custGeom>
            <a:avLst/>
            <a:gdLst>
              <a:gd name="connsiteX0" fmla="*/ 0 w 5486400"/>
              <a:gd name="connsiteY0" fmla="*/ 141573 h 849420"/>
              <a:gd name="connsiteX1" fmla="*/ 141573 w 5486400"/>
              <a:gd name="connsiteY1" fmla="*/ 0 h 849420"/>
              <a:gd name="connsiteX2" fmla="*/ 5344827 w 5486400"/>
              <a:gd name="connsiteY2" fmla="*/ 0 h 849420"/>
              <a:gd name="connsiteX3" fmla="*/ 5486400 w 5486400"/>
              <a:gd name="connsiteY3" fmla="*/ 141573 h 849420"/>
              <a:gd name="connsiteX4" fmla="*/ 5486400 w 5486400"/>
              <a:gd name="connsiteY4" fmla="*/ 707847 h 849420"/>
              <a:gd name="connsiteX5" fmla="*/ 5344827 w 5486400"/>
              <a:gd name="connsiteY5" fmla="*/ 849420 h 849420"/>
              <a:gd name="connsiteX6" fmla="*/ 141573 w 5486400"/>
              <a:gd name="connsiteY6" fmla="*/ 849420 h 849420"/>
              <a:gd name="connsiteX7" fmla="*/ 0 w 5486400"/>
              <a:gd name="connsiteY7" fmla="*/ 707847 h 849420"/>
              <a:gd name="connsiteX8" fmla="*/ 0 w 5486400"/>
              <a:gd name="connsiteY8" fmla="*/ 141573 h 8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849420">
                <a:moveTo>
                  <a:pt x="0" y="141573"/>
                </a:moveTo>
                <a:cubicBezTo>
                  <a:pt x="0" y="63384"/>
                  <a:pt x="63384" y="0"/>
                  <a:pt x="141573" y="0"/>
                </a:cubicBezTo>
                <a:lnTo>
                  <a:pt x="5344827" y="0"/>
                </a:lnTo>
                <a:cubicBezTo>
                  <a:pt x="5423016" y="0"/>
                  <a:pt x="5486400" y="63384"/>
                  <a:pt x="5486400" y="141573"/>
                </a:cubicBezTo>
                <a:lnTo>
                  <a:pt x="5486400" y="707847"/>
                </a:lnTo>
                <a:cubicBezTo>
                  <a:pt x="5486400" y="786036"/>
                  <a:pt x="5423016" y="849420"/>
                  <a:pt x="5344827" y="849420"/>
                </a:cubicBezTo>
                <a:lnTo>
                  <a:pt x="141573" y="849420"/>
                </a:lnTo>
                <a:cubicBezTo>
                  <a:pt x="63384" y="849420"/>
                  <a:pt x="0" y="786036"/>
                  <a:pt x="0" y="707847"/>
                </a:cubicBezTo>
                <a:lnTo>
                  <a:pt x="0" y="141573"/>
                </a:lnTo>
                <a:close/>
              </a:path>
            </a:pathLst>
          </a:custGeom>
          <a:solidFill>
            <a:srgbClr val="AA182C">
              <a:hueOff val="0"/>
              <a:satOff val="0"/>
              <a:lumOff val="0"/>
              <a:alphaOff val="0"/>
            </a:srgbClr>
          </a:solidFill>
          <a:ln w="44450" cap="flat" cmpd="sng" algn="ctr">
            <a:solidFill>
              <a:srgbClr val="FFFFFF">
                <a:hueOff val="0"/>
                <a:satOff val="0"/>
                <a:lumOff val="0"/>
                <a:alphaOff val="0"/>
              </a:srgbClr>
            </a:solidFill>
            <a:prstDash val="solid"/>
          </a:ln>
          <a:effectLst/>
        </p:spPr>
        <p:txBody>
          <a:bodyPr spcFirstLastPara="0" vert="horz" wrap="square" lIns="87630" tIns="87630" rIns="87630" bIns="87630" numCol="1" spcCol="1270" anchor="ctr" anchorCtr="0">
            <a:noAutofit/>
          </a:bodyPr>
          <a:lstStyle/>
          <a:p>
            <a:r>
              <a:rPr lang="en-US" dirty="0">
                <a:solidFill>
                  <a:schemeClr val="bg1"/>
                </a:solidFill>
              </a:rPr>
              <a:t>Sync Process Questions</a:t>
            </a:r>
          </a:p>
        </p:txBody>
      </p:sp>
      <p:sp>
        <p:nvSpPr>
          <p:cNvPr id="36" name="Freeform: Shape 35">
            <a:extLst>
              <a:ext uri="{FF2B5EF4-FFF2-40B4-BE49-F238E27FC236}">
                <a16:creationId xmlns:a16="http://schemas.microsoft.com/office/drawing/2014/main" id="{0C730053-69CA-4208-B96C-D500E181A735}"/>
              </a:ext>
            </a:extLst>
          </p:cNvPr>
          <p:cNvSpPr/>
          <p:nvPr/>
        </p:nvSpPr>
        <p:spPr>
          <a:xfrm>
            <a:off x="7389878" y="2813010"/>
            <a:ext cx="3215640" cy="475076"/>
          </a:xfrm>
          <a:custGeom>
            <a:avLst/>
            <a:gdLst>
              <a:gd name="connsiteX0" fmla="*/ 0 w 5486400"/>
              <a:gd name="connsiteY0" fmla="*/ 141573 h 849420"/>
              <a:gd name="connsiteX1" fmla="*/ 141573 w 5486400"/>
              <a:gd name="connsiteY1" fmla="*/ 0 h 849420"/>
              <a:gd name="connsiteX2" fmla="*/ 5344827 w 5486400"/>
              <a:gd name="connsiteY2" fmla="*/ 0 h 849420"/>
              <a:gd name="connsiteX3" fmla="*/ 5486400 w 5486400"/>
              <a:gd name="connsiteY3" fmla="*/ 141573 h 849420"/>
              <a:gd name="connsiteX4" fmla="*/ 5486400 w 5486400"/>
              <a:gd name="connsiteY4" fmla="*/ 707847 h 849420"/>
              <a:gd name="connsiteX5" fmla="*/ 5344827 w 5486400"/>
              <a:gd name="connsiteY5" fmla="*/ 849420 h 849420"/>
              <a:gd name="connsiteX6" fmla="*/ 141573 w 5486400"/>
              <a:gd name="connsiteY6" fmla="*/ 849420 h 849420"/>
              <a:gd name="connsiteX7" fmla="*/ 0 w 5486400"/>
              <a:gd name="connsiteY7" fmla="*/ 707847 h 849420"/>
              <a:gd name="connsiteX8" fmla="*/ 0 w 5486400"/>
              <a:gd name="connsiteY8" fmla="*/ 141573 h 8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849420">
                <a:moveTo>
                  <a:pt x="0" y="141573"/>
                </a:moveTo>
                <a:cubicBezTo>
                  <a:pt x="0" y="63384"/>
                  <a:pt x="63384" y="0"/>
                  <a:pt x="141573" y="0"/>
                </a:cubicBezTo>
                <a:lnTo>
                  <a:pt x="5344827" y="0"/>
                </a:lnTo>
                <a:cubicBezTo>
                  <a:pt x="5423016" y="0"/>
                  <a:pt x="5486400" y="63384"/>
                  <a:pt x="5486400" y="141573"/>
                </a:cubicBezTo>
                <a:lnTo>
                  <a:pt x="5486400" y="707847"/>
                </a:lnTo>
                <a:cubicBezTo>
                  <a:pt x="5486400" y="786036"/>
                  <a:pt x="5423016" y="849420"/>
                  <a:pt x="5344827" y="849420"/>
                </a:cubicBezTo>
                <a:lnTo>
                  <a:pt x="141573" y="849420"/>
                </a:lnTo>
                <a:cubicBezTo>
                  <a:pt x="63384" y="849420"/>
                  <a:pt x="0" y="786036"/>
                  <a:pt x="0" y="707847"/>
                </a:cubicBezTo>
                <a:lnTo>
                  <a:pt x="0" y="1415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85" tIns="125285" rIns="125285" bIns="125285" numCol="1" spcCol="1270" anchor="ctr" anchorCtr="0">
            <a:noAutofit/>
          </a:bodyPr>
          <a:lstStyle/>
          <a:p>
            <a:pPr marL="0" lvl="0" indent="0" algn="l" defTabSz="977900">
              <a:lnSpc>
                <a:spcPct val="90000"/>
              </a:lnSpc>
              <a:spcBef>
                <a:spcPct val="0"/>
              </a:spcBef>
              <a:spcAft>
                <a:spcPct val="35000"/>
              </a:spcAft>
              <a:buNone/>
            </a:pPr>
            <a:r>
              <a:rPr lang="en-US" kern="1200" dirty="0"/>
              <a:t>Sync Process Considerations</a:t>
            </a:r>
          </a:p>
        </p:txBody>
      </p:sp>
    </p:spTree>
    <p:extLst>
      <p:ext uri="{BB962C8B-B14F-4D97-AF65-F5344CB8AC3E}">
        <p14:creationId xmlns:p14="http://schemas.microsoft.com/office/powerpoint/2010/main" val="1035337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DBEA30-9D42-C6C4-76AC-6699A71ACED2}"/>
              </a:ext>
            </a:extLst>
          </p:cNvPr>
          <p:cNvSpPr>
            <a:spLocks noGrp="1"/>
          </p:cNvSpPr>
          <p:nvPr>
            <p:ph idx="1"/>
          </p:nvPr>
        </p:nvSpPr>
        <p:spPr>
          <a:xfrm>
            <a:off x="434628" y="1657485"/>
            <a:ext cx="7177133" cy="3057568"/>
          </a:xfrm>
        </p:spPr>
        <p:txBody>
          <a:bodyPr/>
          <a:lstStyle/>
          <a:p>
            <a:r>
              <a:rPr lang="en-US" dirty="0">
                <a:hlinkClick r:id="rId2"/>
              </a:rPr>
              <a:t>Before you begin</a:t>
            </a:r>
            <a:endParaRPr lang="en-US" dirty="0"/>
          </a:p>
          <a:p>
            <a:r>
              <a:rPr lang="en-US" dirty="0">
                <a:hlinkClick r:id="rId3"/>
              </a:rPr>
              <a:t>FAQ’s</a:t>
            </a:r>
            <a:endParaRPr lang="en-US" dirty="0"/>
          </a:p>
          <a:p>
            <a:r>
              <a:rPr lang="en-US" dirty="0">
                <a:hlinkClick r:id="rId4"/>
              </a:rPr>
              <a:t>Setting up the Integration</a:t>
            </a:r>
            <a:endParaRPr lang="en-US" dirty="0"/>
          </a:p>
          <a:p>
            <a:r>
              <a:rPr lang="en-US" dirty="0">
                <a:hlinkClick r:id="rId5"/>
              </a:rPr>
              <a:t>Using the Integration</a:t>
            </a:r>
            <a:endParaRPr lang="en-US" dirty="0"/>
          </a:p>
          <a:p>
            <a:endParaRPr lang="en-US" dirty="0"/>
          </a:p>
        </p:txBody>
      </p:sp>
      <p:sp>
        <p:nvSpPr>
          <p:cNvPr id="3" name="Title 2">
            <a:extLst>
              <a:ext uri="{FF2B5EF4-FFF2-40B4-BE49-F238E27FC236}">
                <a16:creationId xmlns:a16="http://schemas.microsoft.com/office/drawing/2014/main" id="{E89F70C1-ACA9-B0C1-9250-BBA870EF24B9}"/>
              </a:ext>
            </a:extLst>
          </p:cNvPr>
          <p:cNvSpPr>
            <a:spLocks noGrp="1"/>
          </p:cNvSpPr>
          <p:nvPr>
            <p:ph type="title"/>
          </p:nvPr>
        </p:nvSpPr>
        <p:spPr>
          <a:xfrm>
            <a:off x="434628" y="424207"/>
            <a:ext cx="7498409" cy="936143"/>
          </a:xfrm>
        </p:spPr>
        <p:txBody>
          <a:bodyPr/>
          <a:lstStyle/>
          <a:p>
            <a:pPr algn="ctr"/>
            <a:r>
              <a:rPr lang="en-US" dirty="0"/>
              <a:t>References</a:t>
            </a:r>
          </a:p>
        </p:txBody>
      </p:sp>
    </p:spTree>
    <p:extLst>
      <p:ext uri="{BB962C8B-B14F-4D97-AF65-F5344CB8AC3E}">
        <p14:creationId xmlns:p14="http://schemas.microsoft.com/office/powerpoint/2010/main" val="286550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204" y="1050251"/>
            <a:ext cx="3474720" cy="4906299"/>
          </a:xfrm>
          <a:prstGeom prst="rect">
            <a:avLst/>
          </a:prstGeom>
          <a:solidFill>
            <a:schemeClr val="tx2"/>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err="1">
                <a:solidFill>
                  <a:srgbClr val="FFFFFF"/>
                </a:solidFill>
              </a:rPr>
              <a:t>PPMPro</a:t>
            </a:r>
            <a:endParaRPr lang="en-US" sz="2000" dirty="0">
              <a:solidFill>
                <a:srgbClr val="FFFFFF"/>
              </a:solidFill>
            </a:endParaRPr>
          </a:p>
        </p:txBody>
      </p:sp>
      <p:sp>
        <p:nvSpPr>
          <p:cNvPr id="7" name="Left-Right Arrow 6"/>
          <p:cNvSpPr/>
          <p:nvPr/>
        </p:nvSpPr>
        <p:spPr>
          <a:xfrm>
            <a:off x="5078791" y="2662151"/>
            <a:ext cx="1874980" cy="674152"/>
          </a:xfrm>
          <a:prstGeom prst="leftRightArrow">
            <a:avLst>
              <a:gd name="adj1" fmla="val 66195"/>
              <a:gd name="adj2" fmla="val 50000"/>
            </a:avLst>
          </a:prstGeom>
          <a:solidFill>
            <a:schemeClr val="bg1"/>
          </a:solidFill>
          <a:ln w="9525">
            <a:solidFill>
              <a:schemeClr val="bg1">
                <a:lumMod val="65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a:solidFill>
                  <a:srgbClr val="5E8AA6">
                    <a:lumMod val="50000"/>
                  </a:srgbClr>
                </a:solidFill>
              </a:rPr>
              <a:t>WBS Creation/Update</a:t>
            </a:r>
          </a:p>
        </p:txBody>
      </p:sp>
      <p:sp>
        <p:nvSpPr>
          <p:cNvPr id="8" name="Rectangle 7"/>
          <p:cNvSpPr/>
          <p:nvPr/>
        </p:nvSpPr>
        <p:spPr>
          <a:xfrm>
            <a:off x="6939325" y="1098483"/>
            <a:ext cx="3474720" cy="4829492"/>
          </a:xfrm>
          <a:prstGeom prst="rect">
            <a:avLst/>
          </a:prstGeom>
          <a:solidFill>
            <a:schemeClr val="accent3"/>
          </a:solidFill>
          <a:ln w="9525">
            <a:solidFill>
              <a:schemeClr val="tx1"/>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FFFFFF"/>
                </a:solidFill>
              </a:rPr>
              <a:t>Projectplace</a:t>
            </a:r>
          </a:p>
        </p:txBody>
      </p:sp>
      <p:sp>
        <p:nvSpPr>
          <p:cNvPr id="9" name="Rectangle 8"/>
          <p:cNvSpPr/>
          <p:nvPr/>
        </p:nvSpPr>
        <p:spPr>
          <a:xfrm>
            <a:off x="7319427" y="1582055"/>
            <a:ext cx="2743200" cy="3398541"/>
          </a:xfrm>
          <a:prstGeom prst="rect">
            <a:avLst/>
          </a:prstGeom>
          <a:solidFill>
            <a:schemeClr val="accent3">
              <a:lumMod val="40000"/>
              <a:lumOff val="6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pPr algn="ctr"/>
            <a:r>
              <a:rPr lang="en-US" sz="2400" dirty="0">
                <a:solidFill>
                  <a:srgbClr val="5E8AA6">
                    <a:lumMod val="50000"/>
                  </a:srgbClr>
                </a:solidFill>
              </a:rPr>
              <a:t>Work </a:t>
            </a:r>
          </a:p>
          <a:p>
            <a:pPr lvl="1"/>
            <a:endParaRPr lang="en-US" dirty="0">
              <a:solidFill>
                <a:srgbClr val="FFFFFF"/>
              </a:solidFill>
            </a:endParaRPr>
          </a:p>
        </p:txBody>
      </p:sp>
      <p:sp>
        <p:nvSpPr>
          <p:cNvPr id="10" name="Up Arrow 9"/>
          <p:cNvSpPr/>
          <p:nvPr/>
        </p:nvSpPr>
        <p:spPr>
          <a:xfrm rot="16200000">
            <a:off x="5628358" y="3625151"/>
            <a:ext cx="787663" cy="1834279"/>
          </a:xfrm>
          <a:prstGeom prst="upArrow">
            <a:avLst/>
          </a:prstGeom>
          <a:solidFill>
            <a:schemeClr val="bg1"/>
          </a:solidFill>
          <a:ln w="9525">
            <a:solidFill>
              <a:schemeClr val="bg1">
                <a:lumMod val="65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67" dirty="0">
                <a:solidFill>
                  <a:srgbClr val="5E8AA6">
                    <a:lumMod val="50000"/>
                  </a:srgbClr>
                </a:solidFill>
              </a:rPr>
              <a:t>Assignment</a:t>
            </a:r>
          </a:p>
        </p:txBody>
      </p:sp>
      <p:sp>
        <p:nvSpPr>
          <p:cNvPr id="11" name="Up Arrow 10"/>
          <p:cNvSpPr/>
          <p:nvPr/>
        </p:nvSpPr>
        <p:spPr>
          <a:xfrm rot="16200000">
            <a:off x="5628358" y="4570823"/>
            <a:ext cx="787663" cy="1834276"/>
          </a:xfrm>
          <a:prstGeom prst="upArrow">
            <a:avLst/>
          </a:prstGeom>
          <a:solidFill>
            <a:schemeClr val="bg1"/>
          </a:solidFill>
          <a:ln w="9525">
            <a:solidFill>
              <a:schemeClr val="bg1">
                <a:lumMod val="65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67" dirty="0">
                <a:solidFill>
                  <a:srgbClr val="5E8AA6">
                    <a:lumMod val="50000"/>
                  </a:srgbClr>
                </a:solidFill>
              </a:rPr>
              <a:t>Actuals</a:t>
            </a:r>
          </a:p>
        </p:txBody>
      </p:sp>
      <p:sp>
        <p:nvSpPr>
          <p:cNvPr id="12" name="Rectangle 11"/>
          <p:cNvSpPr/>
          <p:nvPr/>
        </p:nvSpPr>
        <p:spPr>
          <a:xfrm>
            <a:off x="1978964" y="1625588"/>
            <a:ext cx="2743200" cy="3407307"/>
          </a:xfrm>
          <a:prstGeom prst="rect">
            <a:avLst/>
          </a:prstGeom>
          <a:solidFill>
            <a:schemeClr val="tx2">
              <a:lumMod val="20000"/>
              <a:lumOff val="8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pPr algn="ctr"/>
            <a:r>
              <a:rPr lang="en-US" sz="2400" dirty="0">
                <a:solidFill>
                  <a:srgbClr val="5E8AA6">
                    <a:lumMod val="50000"/>
                  </a:srgbClr>
                </a:solidFill>
              </a:rPr>
              <a:t>Work</a:t>
            </a:r>
          </a:p>
        </p:txBody>
      </p:sp>
      <p:sp>
        <p:nvSpPr>
          <p:cNvPr id="13" name="Rectangle 12"/>
          <p:cNvSpPr/>
          <p:nvPr/>
        </p:nvSpPr>
        <p:spPr>
          <a:xfrm>
            <a:off x="1984653" y="5165679"/>
            <a:ext cx="2737513" cy="644571"/>
          </a:xfrm>
          <a:prstGeom prst="rect">
            <a:avLst/>
          </a:prstGeom>
          <a:solidFill>
            <a:schemeClr val="tx2">
              <a:lumMod val="20000"/>
              <a:lumOff val="8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2400" dirty="0">
                <a:solidFill>
                  <a:srgbClr val="5E8AA6">
                    <a:lumMod val="50000"/>
                  </a:srgbClr>
                </a:solidFill>
              </a:rPr>
              <a:t>Timesheets</a:t>
            </a:r>
          </a:p>
        </p:txBody>
      </p:sp>
      <p:sp>
        <p:nvSpPr>
          <p:cNvPr id="14" name="Rectangle 13"/>
          <p:cNvSpPr/>
          <p:nvPr/>
        </p:nvSpPr>
        <p:spPr>
          <a:xfrm>
            <a:off x="7319428" y="5137104"/>
            <a:ext cx="2737513" cy="644571"/>
          </a:xfrm>
          <a:prstGeom prst="rect">
            <a:avLst/>
          </a:prstGeom>
          <a:solidFill>
            <a:schemeClr val="accent3">
              <a:lumMod val="40000"/>
              <a:lumOff val="6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2400" dirty="0">
                <a:solidFill>
                  <a:srgbClr val="5E8AA6">
                    <a:lumMod val="50000"/>
                  </a:srgbClr>
                </a:solidFill>
              </a:rPr>
              <a:t>Activity Time</a:t>
            </a:r>
          </a:p>
        </p:txBody>
      </p:sp>
      <p:sp>
        <p:nvSpPr>
          <p:cNvPr id="15" name="Rectangle 14"/>
          <p:cNvSpPr/>
          <p:nvPr/>
        </p:nvSpPr>
        <p:spPr>
          <a:xfrm>
            <a:off x="2155106" y="2132704"/>
            <a:ext cx="992836" cy="391421"/>
          </a:xfrm>
          <a:prstGeom prst="rect">
            <a:avLst/>
          </a:prstGeom>
          <a:solidFill>
            <a:schemeClr val="tx2">
              <a:lumMod val="20000"/>
              <a:lumOff val="8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 dirty="0">
                <a:solidFill>
                  <a:srgbClr val="5E8AA6">
                    <a:lumMod val="50000"/>
                  </a:srgbClr>
                </a:solidFill>
              </a:rPr>
              <a:t>Project</a:t>
            </a:r>
          </a:p>
        </p:txBody>
      </p:sp>
      <p:sp>
        <p:nvSpPr>
          <p:cNvPr id="16" name="Rectangle 15"/>
          <p:cNvSpPr/>
          <p:nvPr/>
        </p:nvSpPr>
        <p:spPr>
          <a:xfrm>
            <a:off x="2825571" y="2717937"/>
            <a:ext cx="992836" cy="506239"/>
          </a:xfrm>
          <a:prstGeom prst="rect">
            <a:avLst/>
          </a:prstGeom>
          <a:solidFill>
            <a:schemeClr val="tx2">
              <a:lumMod val="20000"/>
              <a:lumOff val="8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 dirty="0">
                <a:solidFill>
                  <a:srgbClr val="5E8AA6">
                    <a:lumMod val="50000"/>
                  </a:srgbClr>
                </a:solidFill>
              </a:rPr>
              <a:t>Summary Tasks</a:t>
            </a:r>
          </a:p>
        </p:txBody>
      </p:sp>
      <p:sp>
        <p:nvSpPr>
          <p:cNvPr id="17" name="Rectangle 16"/>
          <p:cNvSpPr/>
          <p:nvPr/>
        </p:nvSpPr>
        <p:spPr>
          <a:xfrm>
            <a:off x="3147942" y="3376010"/>
            <a:ext cx="1534489" cy="596975"/>
          </a:xfrm>
          <a:prstGeom prst="rect">
            <a:avLst/>
          </a:prstGeom>
          <a:solidFill>
            <a:schemeClr val="tx2">
              <a:lumMod val="20000"/>
              <a:lumOff val="8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 dirty="0">
                <a:solidFill>
                  <a:srgbClr val="5E8AA6">
                    <a:lumMod val="50000"/>
                  </a:srgbClr>
                </a:solidFill>
              </a:rPr>
              <a:t>Tasks/Activities/</a:t>
            </a:r>
          </a:p>
          <a:p>
            <a:pPr algn="ctr"/>
            <a:r>
              <a:rPr lang="en-US" sz="1400" dirty="0">
                <a:solidFill>
                  <a:srgbClr val="5E8AA6">
                    <a:lumMod val="50000"/>
                  </a:srgbClr>
                </a:solidFill>
              </a:rPr>
              <a:t>Milestones</a:t>
            </a:r>
          </a:p>
        </p:txBody>
      </p:sp>
      <p:cxnSp>
        <p:nvCxnSpPr>
          <p:cNvPr id="18" name="Elbow Connector 17"/>
          <p:cNvCxnSpPr>
            <a:stCxn id="15" idx="2"/>
            <a:endCxn id="16" idx="1"/>
          </p:cNvCxnSpPr>
          <p:nvPr/>
        </p:nvCxnSpPr>
        <p:spPr>
          <a:xfrm rot="16200000" flipH="1">
            <a:off x="2515081" y="2660567"/>
            <a:ext cx="446931" cy="17404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6" idx="2"/>
            <a:endCxn id="17" idx="1"/>
          </p:cNvCxnSpPr>
          <p:nvPr/>
        </p:nvCxnSpPr>
        <p:spPr>
          <a:xfrm rot="5400000">
            <a:off x="3009804" y="3362311"/>
            <a:ext cx="450323" cy="174048"/>
          </a:xfrm>
          <a:prstGeom prst="bentConnector4">
            <a:avLst>
              <a:gd name="adj1" fmla="val 16858"/>
              <a:gd name="adj2" fmla="val 231343"/>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319427" y="4029075"/>
            <a:ext cx="2743200" cy="975244"/>
          </a:xfrm>
          <a:prstGeom prst="rect">
            <a:avLst/>
          </a:prstGeom>
          <a:solidFill>
            <a:schemeClr val="accent3">
              <a:lumMod val="40000"/>
              <a:lumOff val="6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91440" rtlCol="0" anchor="t"/>
          <a:lstStyle/>
          <a:p>
            <a:pPr marL="287331" lvl="1" indent="-55561"/>
            <a:r>
              <a:rPr lang="en-US" sz="1400" i="1" dirty="0">
                <a:solidFill>
                  <a:srgbClr val="5E8AA6">
                    <a:lumMod val="50000"/>
                  </a:srgbClr>
                </a:solidFill>
              </a:rPr>
              <a:t>Rolled-up to leaf</a:t>
            </a:r>
          </a:p>
        </p:txBody>
      </p:sp>
      <p:sp>
        <p:nvSpPr>
          <p:cNvPr id="27" name="Rectangle 26"/>
          <p:cNvSpPr/>
          <p:nvPr/>
        </p:nvSpPr>
        <p:spPr>
          <a:xfrm>
            <a:off x="7611923" y="4429051"/>
            <a:ext cx="2286199" cy="391421"/>
          </a:xfrm>
          <a:prstGeom prst="rect">
            <a:avLst/>
          </a:prstGeom>
          <a:solidFill>
            <a:schemeClr val="tx2">
              <a:lumMod val="20000"/>
              <a:lumOff val="8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600" dirty="0">
                <a:solidFill>
                  <a:srgbClr val="5E8AA6">
                    <a:lumMod val="50000"/>
                  </a:srgbClr>
                </a:solidFill>
              </a:rPr>
              <a:t>Card Assignments</a:t>
            </a:r>
          </a:p>
        </p:txBody>
      </p:sp>
      <p:sp>
        <p:nvSpPr>
          <p:cNvPr id="30" name="Rectangle 29"/>
          <p:cNvSpPr/>
          <p:nvPr/>
        </p:nvSpPr>
        <p:spPr>
          <a:xfrm>
            <a:off x="1978964" y="4057651"/>
            <a:ext cx="2743200" cy="975244"/>
          </a:xfrm>
          <a:prstGeom prst="rect">
            <a:avLst/>
          </a:prstGeom>
          <a:solidFill>
            <a:schemeClr val="tx2">
              <a:lumMod val="20000"/>
              <a:lumOff val="8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91440" rtlCol="0" anchor="t"/>
          <a:lstStyle/>
          <a:p>
            <a:pPr marL="287331" lvl="1" indent="-55561"/>
            <a:endParaRPr lang="en-US" sz="1400" i="1" dirty="0">
              <a:solidFill>
                <a:srgbClr val="5E8AA6">
                  <a:lumMod val="50000"/>
                </a:srgbClr>
              </a:solidFill>
            </a:endParaRPr>
          </a:p>
        </p:txBody>
      </p:sp>
      <p:sp>
        <p:nvSpPr>
          <p:cNvPr id="51" name="Rectangle 50"/>
          <p:cNvSpPr/>
          <p:nvPr/>
        </p:nvSpPr>
        <p:spPr>
          <a:xfrm>
            <a:off x="2225739" y="4370011"/>
            <a:ext cx="2286199" cy="391421"/>
          </a:xfrm>
          <a:prstGeom prst="rect">
            <a:avLst/>
          </a:prstGeom>
          <a:solidFill>
            <a:schemeClr val="tx2">
              <a:lumMod val="20000"/>
              <a:lumOff val="8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 dirty="0">
                <a:solidFill>
                  <a:srgbClr val="5E8AA6">
                    <a:lumMod val="50000"/>
                  </a:srgbClr>
                </a:solidFill>
              </a:rPr>
              <a:t>Assignments against Leaf</a:t>
            </a:r>
          </a:p>
        </p:txBody>
      </p:sp>
      <p:sp>
        <p:nvSpPr>
          <p:cNvPr id="52" name="Left-Right Arrow 51"/>
          <p:cNvSpPr/>
          <p:nvPr/>
        </p:nvSpPr>
        <p:spPr>
          <a:xfrm>
            <a:off x="5073905" y="1991344"/>
            <a:ext cx="1879763" cy="674152"/>
          </a:xfrm>
          <a:prstGeom prst="leftRightArrow">
            <a:avLst>
              <a:gd name="adj1" fmla="val 66195"/>
              <a:gd name="adj2" fmla="val 50000"/>
            </a:avLst>
          </a:prstGeom>
          <a:solidFill>
            <a:schemeClr val="bg1"/>
          </a:solidFill>
          <a:ln w="9525">
            <a:solidFill>
              <a:schemeClr val="bg1">
                <a:lumMod val="65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a:solidFill>
                  <a:srgbClr val="5E8AA6">
                    <a:lumMod val="50000"/>
                  </a:srgbClr>
                </a:solidFill>
              </a:rPr>
              <a:t>Project Creation</a:t>
            </a:r>
          </a:p>
        </p:txBody>
      </p:sp>
      <p:sp>
        <p:nvSpPr>
          <p:cNvPr id="53" name="TextBox 52"/>
          <p:cNvSpPr txBox="1"/>
          <p:nvPr/>
        </p:nvSpPr>
        <p:spPr>
          <a:xfrm>
            <a:off x="409184" y="142875"/>
            <a:ext cx="10889293" cy="707886"/>
          </a:xfrm>
          <a:prstGeom prst="rect">
            <a:avLst/>
          </a:prstGeom>
          <a:noFill/>
        </p:spPr>
        <p:txBody>
          <a:bodyPr wrap="square" rtlCol="0">
            <a:spAutoFit/>
          </a:bodyPr>
          <a:lstStyle/>
          <a:p>
            <a:pPr algn="ctr"/>
            <a:r>
              <a:rPr lang="en-US" sz="4000" dirty="0">
                <a:solidFill>
                  <a:srgbClr val="333333"/>
                </a:solidFill>
              </a:rPr>
              <a:t>Projectplace – </a:t>
            </a:r>
            <a:r>
              <a:rPr lang="en-US" sz="4000" dirty="0" err="1">
                <a:solidFill>
                  <a:srgbClr val="333333"/>
                </a:solidFill>
              </a:rPr>
              <a:t>PPMPro</a:t>
            </a:r>
            <a:r>
              <a:rPr lang="en-US" sz="4000" dirty="0">
                <a:solidFill>
                  <a:srgbClr val="333333"/>
                </a:solidFill>
              </a:rPr>
              <a:t> Integration</a:t>
            </a:r>
          </a:p>
        </p:txBody>
      </p:sp>
      <p:sp>
        <p:nvSpPr>
          <p:cNvPr id="32" name="Rectangle 31"/>
          <p:cNvSpPr/>
          <p:nvPr/>
        </p:nvSpPr>
        <p:spPr>
          <a:xfrm>
            <a:off x="9072027" y="3314375"/>
            <a:ext cx="901532" cy="527864"/>
          </a:xfrm>
          <a:prstGeom prst="rect">
            <a:avLst/>
          </a:prstGeom>
          <a:solidFill>
            <a:schemeClr val="tx2">
              <a:lumMod val="20000"/>
              <a:lumOff val="8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 dirty="0">
                <a:solidFill>
                  <a:srgbClr val="5E8AA6">
                    <a:lumMod val="50000"/>
                  </a:srgbClr>
                </a:solidFill>
              </a:rPr>
              <a:t>Activity</a:t>
            </a:r>
          </a:p>
        </p:txBody>
      </p:sp>
      <p:cxnSp>
        <p:nvCxnSpPr>
          <p:cNvPr id="33" name="Elbow Connector 32"/>
          <p:cNvCxnSpPr>
            <a:endCxn id="32" idx="1"/>
          </p:cNvCxnSpPr>
          <p:nvPr/>
        </p:nvCxnSpPr>
        <p:spPr>
          <a:xfrm rot="16200000" flipH="1">
            <a:off x="8749255" y="3255535"/>
            <a:ext cx="414708" cy="230836"/>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524135" y="2069216"/>
            <a:ext cx="992836" cy="391421"/>
          </a:xfrm>
          <a:prstGeom prst="rect">
            <a:avLst/>
          </a:prstGeom>
          <a:solidFill>
            <a:schemeClr val="tx2">
              <a:lumMod val="20000"/>
              <a:lumOff val="8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 dirty="0">
                <a:solidFill>
                  <a:srgbClr val="5E8AA6">
                    <a:lumMod val="50000"/>
                  </a:srgbClr>
                </a:solidFill>
              </a:rPr>
              <a:t>Project</a:t>
            </a:r>
          </a:p>
        </p:txBody>
      </p:sp>
      <p:sp>
        <p:nvSpPr>
          <p:cNvPr id="40" name="Rectangle 39"/>
          <p:cNvSpPr/>
          <p:nvPr/>
        </p:nvSpPr>
        <p:spPr>
          <a:xfrm>
            <a:off x="8344993" y="2711031"/>
            <a:ext cx="992836" cy="506239"/>
          </a:xfrm>
          <a:prstGeom prst="rect">
            <a:avLst/>
          </a:prstGeom>
          <a:solidFill>
            <a:schemeClr val="tx2">
              <a:lumMod val="20000"/>
              <a:lumOff val="8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 dirty="0">
                <a:solidFill>
                  <a:srgbClr val="5E8AA6">
                    <a:lumMod val="50000"/>
                  </a:srgbClr>
                </a:solidFill>
              </a:rPr>
              <a:t>Activity</a:t>
            </a:r>
          </a:p>
        </p:txBody>
      </p:sp>
      <p:cxnSp>
        <p:nvCxnSpPr>
          <p:cNvPr id="41" name="Elbow Connector 40"/>
          <p:cNvCxnSpPr>
            <a:stCxn id="34" idx="2"/>
            <a:endCxn id="40" idx="1"/>
          </p:cNvCxnSpPr>
          <p:nvPr/>
        </p:nvCxnSpPr>
        <p:spPr>
          <a:xfrm rot="16200000" flipH="1">
            <a:off x="7931017" y="2550174"/>
            <a:ext cx="503513" cy="32443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424505" y="3335483"/>
            <a:ext cx="1195619" cy="355491"/>
          </a:xfrm>
          <a:prstGeom prst="rect">
            <a:avLst/>
          </a:prstGeom>
          <a:solidFill>
            <a:schemeClr val="tx2">
              <a:lumMod val="20000"/>
              <a:lumOff val="80000"/>
            </a:schemeClr>
          </a:solidFill>
          <a:ln w="9525">
            <a:solidFill>
              <a:schemeClr val="tx2">
                <a:lumMod val="50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 dirty="0">
                <a:solidFill>
                  <a:srgbClr val="5E8AA6">
                    <a:lumMod val="50000"/>
                  </a:srgbClr>
                </a:solidFill>
              </a:rPr>
              <a:t>Milestones</a:t>
            </a:r>
          </a:p>
        </p:txBody>
      </p:sp>
      <p:cxnSp>
        <p:nvCxnSpPr>
          <p:cNvPr id="43" name="Straight Connector 42"/>
          <p:cNvCxnSpPr>
            <a:stCxn id="34" idx="2"/>
            <a:endCxn id="42" idx="0"/>
          </p:cNvCxnSpPr>
          <p:nvPr/>
        </p:nvCxnSpPr>
        <p:spPr>
          <a:xfrm>
            <a:off x="8020554" y="2460638"/>
            <a:ext cx="1761" cy="87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Up Arrow 34"/>
          <p:cNvSpPr/>
          <p:nvPr/>
        </p:nvSpPr>
        <p:spPr>
          <a:xfrm rot="16200000">
            <a:off x="5609322" y="2772261"/>
            <a:ext cx="787663" cy="1804467"/>
          </a:xfrm>
          <a:prstGeom prst="upArrow">
            <a:avLst/>
          </a:prstGeom>
          <a:solidFill>
            <a:schemeClr val="bg1"/>
          </a:solidFill>
          <a:ln w="9525">
            <a:solidFill>
              <a:schemeClr val="bg1">
                <a:lumMod val="65000"/>
              </a:schemeClr>
            </a:solidFill>
          </a:ln>
          <a:effectLst>
            <a:innerShdw blurRad="1143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67" dirty="0">
                <a:solidFill>
                  <a:srgbClr val="5E8AA6">
                    <a:lumMod val="50000"/>
                  </a:srgbClr>
                </a:solidFill>
              </a:rPr>
              <a:t>Status and other metadata</a:t>
            </a:r>
          </a:p>
        </p:txBody>
      </p:sp>
    </p:spTree>
    <p:extLst>
      <p:ext uri="{BB962C8B-B14F-4D97-AF65-F5344CB8AC3E}">
        <p14:creationId xmlns:p14="http://schemas.microsoft.com/office/powerpoint/2010/main" val="132973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Synchronized Work Status</a:t>
            </a:r>
          </a:p>
        </p:txBody>
      </p:sp>
      <p:pic>
        <p:nvPicPr>
          <p:cNvPr id="2" name="Picture 1"/>
          <p:cNvPicPr>
            <a:picLocks noChangeAspect="1"/>
          </p:cNvPicPr>
          <p:nvPr/>
        </p:nvPicPr>
        <p:blipFill>
          <a:blip r:embed="rId2"/>
          <a:stretch>
            <a:fillRect/>
          </a:stretch>
        </p:blipFill>
        <p:spPr>
          <a:xfrm>
            <a:off x="6903004" y="1450291"/>
            <a:ext cx="4954472" cy="2381477"/>
          </a:xfrm>
          <a:prstGeom prst="rect">
            <a:avLst/>
          </a:prstGeom>
        </p:spPr>
      </p:pic>
      <p:pic>
        <p:nvPicPr>
          <p:cNvPr id="5" name="Picture 4"/>
          <p:cNvPicPr>
            <a:picLocks noChangeAspect="1"/>
          </p:cNvPicPr>
          <p:nvPr/>
        </p:nvPicPr>
        <p:blipFill>
          <a:blip r:embed="rId3"/>
          <a:stretch>
            <a:fillRect/>
          </a:stretch>
        </p:blipFill>
        <p:spPr>
          <a:xfrm>
            <a:off x="6903004" y="4057174"/>
            <a:ext cx="4954472" cy="2381477"/>
          </a:xfrm>
          <a:prstGeom prst="rect">
            <a:avLst/>
          </a:prstGeom>
        </p:spPr>
      </p:pic>
      <p:sp>
        <p:nvSpPr>
          <p:cNvPr id="7" name="TextBox 6"/>
          <p:cNvSpPr txBox="1"/>
          <p:nvPr/>
        </p:nvSpPr>
        <p:spPr>
          <a:xfrm>
            <a:off x="4438320" y="1166824"/>
            <a:ext cx="2224523" cy="820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67" dirty="0"/>
              <a:t>Synchronized WBS</a:t>
            </a:r>
          </a:p>
        </p:txBody>
      </p:sp>
      <p:cxnSp>
        <p:nvCxnSpPr>
          <p:cNvPr id="8" name="Straight Connector 7"/>
          <p:cNvCxnSpPr>
            <a:cxnSpLocks/>
          </p:cNvCxnSpPr>
          <p:nvPr/>
        </p:nvCxnSpPr>
        <p:spPr>
          <a:xfrm flipH="1">
            <a:off x="3689485" y="1422158"/>
            <a:ext cx="840794" cy="398412"/>
          </a:xfrm>
          <a:prstGeom prst="line">
            <a:avLst/>
          </a:prstGeom>
          <a:ln>
            <a:solidFill>
              <a:schemeClr val="accent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3"/>
          </p:cNvCxnSpPr>
          <p:nvPr/>
        </p:nvCxnSpPr>
        <p:spPr>
          <a:xfrm>
            <a:off x="6662843" y="1577193"/>
            <a:ext cx="1807808" cy="611540"/>
          </a:xfrm>
          <a:prstGeom prst="line">
            <a:avLst/>
          </a:prstGeom>
          <a:ln>
            <a:solidFill>
              <a:schemeClr val="accent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58389" y="3577849"/>
            <a:ext cx="2224523" cy="820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67" dirty="0"/>
              <a:t>Inline details of tasks (cards) connected to WBS items</a:t>
            </a:r>
          </a:p>
        </p:txBody>
      </p:sp>
      <p:cxnSp>
        <p:nvCxnSpPr>
          <p:cNvPr id="20" name="Straight Connector 19"/>
          <p:cNvCxnSpPr/>
          <p:nvPr/>
        </p:nvCxnSpPr>
        <p:spPr>
          <a:xfrm flipH="1">
            <a:off x="6454485" y="3988217"/>
            <a:ext cx="903904" cy="0"/>
          </a:xfrm>
          <a:prstGeom prst="line">
            <a:avLst/>
          </a:prstGeom>
          <a:ln>
            <a:solidFill>
              <a:schemeClr val="accent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9" idx="2"/>
          </p:cNvCxnSpPr>
          <p:nvPr/>
        </p:nvCxnSpPr>
        <p:spPr>
          <a:xfrm flipH="1">
            <a:off x="8053936" y="4398585"/>
            <a:ext cx="416715" cy="430403"/>
          </a:xfrm>
          <a:prstGeom prst="line">
            <a:avLst/>
          </a:prstGeom>
          <a:ln>
            <a:solidFill>
              <a:schemeClr val="accent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067C0BC-2726-9538-9F73-F35103C7B5BE}"/>
              </a:ext>
            </a:extLst>
          </p:cNvPr>
          <p:cNvPicPr>
            <a:picLocks noChangeAspect="1"/>
          </p:cNvPicPr>
          <p:nvPr/>
        </p:nvPicPr>
        <p:blipFill>
          <a:blip r:embed="rId4"/>
          <a:stretch>
            <a:fillRect/>
          </a:stretch>
        </p:blipFill>
        <p:spPr>
          <a:xfrm>
            <a:off x="367040" y="1882963"/>
            <a:ext cx="5879088" cy="4669267"/>
          </a:xfrm>
          <a:prstGeom prst="rect">
            <a:avLst/>
          </a:prstGeom>
        </p:spPr>
      </p:pic>
    </p:spTree>
    <p:extLst>
      <p:ext uri="{BB962C8B-B14F-4D97-AF65-F5344CB8AC3E}">
        <p14:creationId xmlns:p14="http://schemas.microsoft.com/office/powerpoint/2010/main" val="52902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483" y="160548"/>
            <a:ext cx="9753600" cy="853440"/>
          </a:xfrm>
        </p:spPr>
        <p:txBody>
          <a:bodyPr>
            <a:normAutofit fontScale="90000"/>
          </a:bodyPr>
          <a:lstStyle/>
          <a:p>
            <a:r>
              <a:rPr lang="en-US" dirty="0" err="1"/>
              <a:t>PPMPro</a:t>
            </a:r>
            <a:r>
              <a:rPr lang="en-US" dirty="0"/>
              <a:t> + </a:t>
            </a:r>
            <a:r>
              <a:rPr lang="en-US" dirty="0" err="1"/>
              <a:t>Projectplace</a:t>
            </a:r>
            <a:r>
              <a:rPr lang="en-US" dirty="0"/>
              <a:t> Integration: Features &amp; Benefits </a:t>
            </a:r>
            <a:br>
              <a:rPr lang="en-US" dirty="0"/>
            </a:br>
            <a:endParaRPr lang="en-US" dirty="0"/>
          </a:p>
        </p:txBody>
      </p:sp>
      <p:sp>
        <p:nvSpPr>
          <p:cNvPr id="4" name="Rectangle 3"/>
          <p:cNvSpPr/>
          <p:nvPr/>
        </p:nvSpPr>
        <p:spPr>
          <a:xfrm>
            <a:off x="164483" y="1451611"/>
            <a:ext cx="11908984" cy="5017527"/>
          </a:xfrm>
          <a:prstGeom prst="rect">
            <a:avLst/>
          </a:prstGeom>
        </p:spPr>
        <p:txBody>
          <a:bodyPr wrap="square">
            <a:spAutoFit/>
          </a:bodyPr>
          <a:lstStyle/>
          <a:p>
            <a:pPr>
              <a:buFont typeface="Arial" charset="0"/>
              <a:buChar char="•"/>
            </a:pPr>
            <a:r>
              <a:rPr lang="en-US" sz="2667" dirty="0">
                <a:solidFill>
                  <a:srgbClr val="666666"/>
                </a:solidFill>
                <a:latin typeface="Arial" charset="0"/>
                <a:ea typeface="Arial" charset="0"/>
                <a:cs typeface="Arial" charset="0"/>
              </a:rPr>
              <a:t>Work defined in </a:t>
            </a:r>
            <a:r>
              <a:rPr lang="en-US" sz="2667" dirty="0" err="1">
                <a:solidFill>
                  <a:srgbClr val="666666"/>
                </a:solidFill>
                <a:latin typeface="Arial" charset="0"/>
                <a:ea typeface="Arial" charset="0"/>
                <a:cs typeface="Arial" charset="0"/>
              </a:rPr>
              <a:t>PPMPro</a:t>
            </a:r>
            <a:r>
              <a:rPr lang="en-US" sz="2667" dirty="0">
                <a:solidFill>
                  <a:srgbClr val="666666"/>
                </a:solidFill>
                <a:latin typeface="Arial" charset="0"/>
                <a:ea typeface="Arial" charset="0"/>
                <a:cs typeface="Arial" charset="0"/>
              </a:rPr>
              <a:t> synchronized with </a:t>
            </a:r>
            <a:r>
              <a:rPr lang="en-US" sz="2667" dirty="0" err="1">
                <a:solidFill>
                  <a:srgbClr val="666666"/>
                </a:solidFill>
                <a:latin typeface="Arial" charset="0"/>
                <a:ea typeface="Arial" charset="0"/>
                <a:cs typeface="Arial" charset="0"/>
              </a:rPr>
              <a:t>Projectplace</a:t>
            </a:r>
            <a:r>
              <a:rPr lang="en-US" sz="2667" dirty="0">
                <a:solidFill>
                  <a:srgbClr val="666666"/>
                </a:solidFill>
                <a:latin typeface="Arial" charset="0"/>
                <a:ea typeface="Arial" charset="0"/>
                <a:cs typeface="Arial" charset="0"/>
              </a:rPr>
              <a:t> </a:t>
            </a:r>
            <a:endParaRPr lang="en-US" sz="2667" dirty="0">
              <a:solidFill>
                <a:srgbClr val="232323"/>
              </a:solidFill>
              <a:latin typeface="Arial" charset="0"/>
              <a:ea typeface="Arial" charset="0"/>
              <a:cs typeface="Arial" charset="0"/>
            </a:endParaRPr>
          </a:p>
          <a:p>
            <a:pPr marL="990575" lvl="1" indent="-380990">
              <a:buFont typeface="Arial" charset="0"/>
              <a:buChar char="•"/>
            </a:pPr>
            <a:r>
              <a:rPr lang="en-US" sz="2667" i="1" dirty="0">
                <a:solidFill>
                  <a:srgbClr val="666666"/>
                </a:solidFill>
                <a:latin typeface="Arial" charset="0"/>
                <a:ea typeface="Arial" charset="0"/>
                <a:cs typeface="Arial" charset="0"/>
              </a:rPr>
              <a:t>Enables collaboration </a:t>
            </a:r>
            <a:endParaRPr lang="en-US" sz="2667" dirty="0">
              <a:solidFill>
                <a:srgbClr val="232323"/>
              </a:solidFill>
              <a:latin typeface="Arial" charset="0"/>
              <a:ea typeface="Arial" charset="0"/>
              <a:cs typeface="Arial" charset="0"/>
            </a:endParaRPr>
          </a:p>
          <a:p>
            <a:pPr marL="990575" lvl="1" indent="-380990">
              <a:buFont typeface="Arial" charset="0"/>
              <a:buChar char="•"/>
            </a:pPr>
            <a:r>
              <a:rPr lang="en-US" sz="2667" i="1" dirty="0">
                <a:solidFill>
                  <a:srgbClr val="666666"/>
                </a:solidFill>
                <a:latin typeface="Arial" charset="0"/>
                <a:ea typeface="Arial" charset="0"/>
                <a:cs typeface="Arial" charset="0"/>
              </a:rPr>
              <a:t>Eliminates duplicate entry </a:t>
            </a:r>
            <a:endParaRPr lang="en-US" sz="2667" dirty="0">
              <a:solidFill>
                <a:srgbClr val="232323"/>
              </a:solidFill>
              <a:latin typeface="Arial" charset="0"/>
              <a:ea typeface="Arial" charset="0"/>
              <a:cs typeface="Arial" charset="0"/>
            </a:endParaRPr>
          </a:p>
          <a:p>
            <a:pPr marL="990575" lvl="1" indent="-380990">
              <a:buFont typeface="Arial" charset="0"/>
              <a:buChar char="•"/>
            </a:pPr>
            <a:r>
              <a:rPr lang="en-US" sz="2667" i="1" dirty="0">
                <a:solidFill>
                  <a:srgbClr val="666666"/>
                </a:solidFill>
                <a:latin typeface="Arial" charset="0"/>
                <a:ea typeface="Arial" charset="0"/>
                <a:cs typeface="Arial" charset="0"/>
              </a:rPr>
              <a:t>PMOs and teams each work in their system of choice </a:t>
            </a:r>
          </a:p>
          <a:p>
            <a:pPr marL="990575" lvl="1" indent="-380990">
              <a:buFont typeface="Arial" charset="0"/>
              <a:buChar char="•"/>
            </a:pPr>
            <a:endParaRPr lang="en-US" sz="2667" i="1" dirty="0">
              <a:solidFill>
                <a:srgbClr val="666666"/>
              </a:solidFill>
              <a:latin typeface="Arial" charset="0"/>
              <a:ea typeface="Arial" charset="0"/>
              <a:cs typeface="Arial" charset="0"/>
            </a:endParaRPr>
          </a:p>
          <a:p>
            <a:pPr>
              <a:buFont typeface="Arial" charset="0"/>
              <a:buChar char="•"/>
            </a:pPr>
            <a:r>
              <a:rPr lang="en-US" sz="2667" dirty="0">
                <a:solidFill>
                  <a:srgbClr val="666666"/>
                </a:solidFill>
                <a:latin typeface="Arial" charset="0"/>
                <a:ea typeface="Arial" charset="0"/>
                <a:cs typeface="Arial" charset="0"/>
              </a:rPr>
              <a:t>Status updates sent automatically from </a:t>
            </a:r>
            <a:r>
              <a:rPr lang="en-US" sz="2667" dirty="0" err="1">
                <a:solidFill>
                  <a:srgbClr val="666666"/>
                </a:solidFill>
                <a:latin typeface="Arial" charset="0"/>
                <a:ea typeface="Arial" charset="0"/>
                <a:cs typeface="Arial" charset="0"/>
              </a:rPr>
              <a:t>Projectplace</a:t>
            </a:r>
            <a:r>
              <a:rPr lang="en-US" sz="2667" dirty="0">
                <a:solidFill>
                  <a:srgbClr val="666666"/>
                </a:solidFill>
                <a:latin typeface="Arial" charset="0"/>
                <a:ea typeface="Arial" charset="0"/>
                <a:cs typeface="Arial" charset="0"/>
              </a:rPr>
              <a:t> to </a:t>
            </a:r>
            <a:r>
              <a:rPr lang="en-US" sz="2667" dirty="0" err="1">
                <a:solidFill>
                  <a:srgbClr val="666666"/>
                </a:solidFill>
                <a:latin typeface="Arial" charset="0"/>
                <a:ea typeface="Arial" charset="0"/>
                <a:cs typeface="Arial" charset="0"/>
              </a:rPr>
              <a:t>PPMPro</a:t>
            </a:r>
            <a:r>
              <a:rPr lang="en-US" sz="2667" dirty="0">
                <a:solidFill>
                  <a:srgbClr val="666666"/>
                </a:solidFill>
                <a:latin typeface="Arial" charset="0"/>
                <a:ea typeface="Arial" charset="0"/>
                <a:cs typeface="Arial" charset="0"/>
              </a:rPr>
              <a:t> </a:t>
            </a:r>
            <a:endParaRPr lang="en-US" sz="2667" dirty="0">
              <a:solidFill>
                <a:srgbClr val="232323"/>
              </a:solidFill>
              <a:latin typeface="Arial" charset="0"/>
              <a:ea typeface="Arial" charset="0"/>
              <a:cs typeface="Arial" charset="0"/>
            </a:endParaRPr>
          </a:p>
          <a:p>
            <a:pPr marL="990575" lvl="1" indent="-380990">
              <a:buFont typeface="Arial" charset="0"/>
              <a:buChar char="•"/>
            </a:pPr>
            <a:r>
              <a:rPr lang="en-US" sz="2667" i="1" dirty="0">
                <a:solidFill>
                  <a:srgbClr val="666666"/>
                </a:solidFill>
                <a:latin typeface="Arial" charset="0"/>
                <a:ea typeface="Arial" charset="0"/>
                <a:cs typeface="Arial" charset="0"/>
              </a:rPr>
              <a:t>Program/Project Managers can see </a:t>
            </a:r>
            <a:r>
              <a:rPr lang="en-US" sz="2667" i="1" dirty="0" err="1">
                <a:solidFill>
                  <a:srgbClr val="666666"/>
                </a:solidFill>
                <a:latin typeface="Arial" charset="0"/>
                <a:ea typeface="Arial" charset="0"/>
                <a:cs typeface="Arial" charset="0"/>
              </a:rPr>
              <a:t>Projectplace</a:t>
            </a:r>
            <a:r>
              <a:rPr lang="en-US" sz="2667" i="1" dirty="0">
                <a:solidFill>
                  <a:srgbClr val="666666"/>
                </a:solidFill>
                <a:latin typeface="Arial" charset="0"/>
                <a:ea typeface="Arial" charset="0"/>
                <a:cs typeface="Arial" charset="0"/>
              </a:rPr>
              <a:t> status in their system of choice </a:t>
            </a:r>
            <a:endParaRPr lang="en-US" sz="2667" dirty="0">
              <a:solidFill>
                <a:srgbClr val="232323"/>
              </a:solidFill>
              <a:latin typeface="Arial" charset="0"/>
              <a:ea typeface="Arial" charset="0"/>
              <a:cs typeface="Arial" charset="0"/>
            </a:endParaRPr>
          </a:p>
          <a:p>
            <a:pPr marL="990575" lvl="1" indent="-380990">
              <a:buFont typeface="Arial" charset="0"/>
              <a:buChar char="•"/>
            </a:pPr>
            <a:r>
              <a:rPr lang="en-US" sz="2667" i="1" dirty="0">
                <a:solidFill>
                  <a:srgbClr val="666666"/>
                </a:solidFill>
                <a:latin typeface="Arial" charset="0"/>
                <a:ea typeface="Arial" charset="0"/>
                <a:cs typeface="Arial" charset="0"/>
              </a:rPr>
              <a:t>Status from </a:t>
            </a:r>
            <a:r>
              <a:rPr lang="en-US" sz="2667" i="1" dirty="0" err="1">
                <a:solidFill>
                  <a:srgbClr val="666666"/>
                </a:solidFill>
                <a:latin typeface="Arial" charset="0"/>
                <a:ea typeface="Arial" charset="0"/>
                <a:cs typeface="Arial" charset="0"/>
              </a:rPr>
              <a:t>Projectplace</a:t>
            </a:r>
            <a:r>
              <a:rPr lang="en-US" sz="2667" i="1" dirty="0">
                <a:solidFill>
                  <a:srgbClr val="666666"/>
                </a:solidFill>
                <a:latin typeface="Arial" charset="0"/>
                <a:ea typeface="Arial" charset="0"/>
                <a:cs typeface="Arial" charset="0"/>
              </a:rPr>
              <a:t> projects displayed in the larger context of an organization’s portfolios </a:t>
            </a:r>
            <a:endParaRPr lang="en-US" sz="2667" dirty="0">
              <a:solidFill>
                <a:srgbClr val="232323"/>
              </a:solidFill>
              <a:latin typeface="Arial" charset="0"/>
              <a:ea typeface="Arial" charset="0"/>
              <a:cs typeface="Arial" charset="0"/>
            </a:endParaRPr>
          </a:p>
          <a:p>
            <a:pPr marL="990575" lvl="1" indent="-380990">
              <a:buFont typeface="Arial" charset="0"/>
              <a:buChar char="•"/>
            </a:pPr>
            <a:r>
              <a:rPr lang="en-US" sz="2667" i="1" dirty="0">
                <a:solidFill>
                  <a:srgbClr val="666666"/>
                </a:solidFill>
                <a:latin typeface="Arial" charset="0"/>
                <a:ea typeface="Arial" charset="0"/>
                <a:cs typeface="Arial" charset="0"/>
              </a:rPr>
              <a:t>Allows for easy time entry in </a:t>
            </a:r>
            <a:r>
              <a:rPr lang="en-US" sz="2667" i="1" dirty="0" err="1">
                <a:solidFill>
                  <a:srgbClr val="666666"/>
                </a:solidFill>
                <a:latin typeface="Arial" charset="0"/>
                <a:ea typeface="Arial" charset="0"/>
                <a:cs typeface="Arial" charset="0"/>
              </a:rPr>
              <a:t>Projectplace</a:t>
            </a:r>
            <a:r>
              <a:rPr lang="en-US" sz="2667" i="1" dirty="0">
                <a:solidFill>
                  <a:srgbClr val="666666"/>
                </a:solidFill>
                <a:latin typeface="Arial" charset="0"/>
                <a:ea typeface="Arial" charset="0"/>
                <a:cs typeface="Arial" charset="0"/>
              </a:rPr>
              <a:t> to seamlessly flow back into </a:t>
            </a:r>
            <a:r>
              <a:rPr lang="en-US" sz="2667" i="1" dirty="0" err="1">
                <a:solidFill>
                  <a:srgbClr val="666666"/>
                </a:solidFill>
                <a:latin typeface="Arial" charset="0"/>
                <a:ea typeface="Arial" charset="0"/>
                <a:cs typeface="Arial" charset="0"/>
              </a:rPr>
              <a:t>PPMPro</a:t>
            </a:r>
            <a:r>
              <a:rPr lang="en-US" sz="2667" i="1" dirty="0">
                <a:solidFill>
                  <a:srgbClr val="666666"/>
                </a:solidFill>
                <a:latin typeface="Arial" charset="0"/>
                <a:ea typeface="Arial" charset="0"/>
                <a:cs typeface="Arial" charset="0"/>
              </a:rPr>
              <a:t> </a:t>
            </a:r>
            <a:endParaRPr lang="en-US" sz="2667" dirty="0">
              <a:solidFill>
                <a:srgbClr val="232323"/>
              </a:solidFill>
              <a:latin typeface="Arial" charset="0"/>
              <a:ea typeface="Arial" charset="0"/>
              <a:cs typeface="Arial" charset="0"/>
            </a:endParaRPr>
          </a:p>
        </p:txBody>
      </p:sp>
    </p:spTree>
    <p:extLst>
      <p:ext uri="{BB962C8B-B14F-4D97-AF65-F5344CB8AC3E}">
        <p14:creationId xmlns:p14="http://schemas.microsoft.com/office/powerpoint/2010/main" val="144654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4741" y="1257518"/>
            <a:ext cx="4862299" cy="3770231"/>
          </a:xfrm>
        </p:spPr>
        <p:txBody>
          <a:bodyPr>
            <a:normAutofit/>
          </a:bodyPr>
          <a:lstStyle/>
          <a:p>
            <a:pPr marL="0" indent="0">
              <a:lnSpc>
                <a:spcPct val="110000"/>
              </a:lnSpc>
              <a:spcBef>
                <a:spcPts val="0"/>
              </a:spcBef>
              <a:buNone/>
            </a:pPr>
            <a:r>
              <a:rPr lang="en-US" sz="2133" dirty="0"/>
              <a:t>The </a:t>
            </a:r>
            <a:r>
              <a:rPr lang="en-US" sz="2133" b="1" dirty="0"/>
              <a:t>formal project </a:t>
            </a:r>
            <a:r>
              <a:rPr lang="en-US" sz="2133" dirty="0"/>
              <a:t>is the traditional approach to project work. These tend to follow prescribed practices and leverage process-oriented methods to ensure on-time and on- budget delivery. They may be well- documented and have resources assigned in advance; those more strategic in nature may even have steering committees. </a:t>
            </a:r>
          </a:p>
          <a:p>
            <a:endParaRPr lang="en-US" sz="2133" dirty="0"/>
          </a:p>
        </p:txBody>
      </p:sp>
      <p:sp>
        <p:nvSpPr>
          <p:cNvPr id="4" name="Content Placeholder 3"/>
          <p:cNvSpPr>
            <a:spLocks noGrp="1"/>
          </p:cNvSpPr>
          <p:nvPr>
            <p:ph sz="half" idx="2"/>
          </p:nvPr>
        </p:nvSpPr>
        <p:spPr>
          <a:xfrm>
            <a:off x="6734616" y="1255776"/>
            <a:ext cx="4760699" cy="3539744"/>
          </a:xfrm>
        </p:spPr>
        <p:txBody>
          <a:bodyPr>
            <a:normAutofit lnSpcReduction="10000"/>
          </a:bodyPr>
          <a:lstStyle/>
          <a:p>
            <a:pPr marL="0" indent="0">
              <a:lnSpc>
                <a:spcPct val="120000"/>
              </a:lnSpc>
              <a:spcBef>
                <a:spcPts val="0"/>
              </a:spcBef>
              <a:buNone/>
            </a:pPr>
            <a:r>
              <a:rPr lang="en-US" sz="2133" b="1" dirty="0"/>
              <a:t>Collaborative work and projects</a:t>
            </a:r>
            <a:r>
              <a:rPr lang="en-US" sz="2133" dirty="0"/>
              <a:t> power much of today’s organizations; it’s the day-to-day business of how we function. It can be small tasks, ongoing team deliverables, and those “surprise” projects that are called into existence seemingly in minutes with team members pulled from every conceivable nook of the organization. </a:t>
            </a:r>
          </a:p>
          <a:p>
            <a:endParaRPr lang="en-US" sz="2133" dirty="0"/>
          </a:p>
        </p:txBody>
      </p:sp>
      <p:sp>
        <p:nvSpPr>
          <p:cNvPr id="2" name="Title 1"/>
          <p:cNvSpPr>
            <a:spLocks noGrp="1"/>
          </p:cNvSpPr>
          <p:nvPr>
            <p:ph type="title"/>
          </p:nvPr>
        </p:nvSpPr>
        <p:spPr/>
        <p:txBody>
          <a:bodyPr>
            <a:noAutofit/>
          </a:bodyPr>
          <a:lstStyle/>
          <a:p>
            <a:r>
              <a:rPr lang="en-US" sz="2400" dirty="0"/>
              <a:t>Different Types of Projects: Formal and Collaborative </a:t>
            </a:r>
          </a:p>
        </p:txBody>
      </p:sp>
    </p:spTree>
    <p:extLst>
      <p:ext uri="{BB962C8B-B14F-4D97-AF65-F5344CB8AC3E}">
        <p14:creationId xmlns:p14="http://schemas.microsoft.com/office/powerpoint/2010/main" val="194380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1512" y="1255776"/>
            <a:ext cx="10252899" cy="4956339"/>
          </a:xfrm>
        </p:spPr>
        <p:txBody>
          <a:bodyPr>
            <a:normAutofit/>
          </a:bodyPr>
          <a:lstStyle/>
          <a:p>
            <a:pPr marL="0" indent="0">
              <a:buNone/>
            </a:pPr>
            <a:r>
              <a:rPr lang="en-US" sz="2133" dirty="0"/>
              <a:t>This joint solution of </a:t>
            </a:r>
            <a:r>
              <a:rPr lang="en-US" sz="2133" dirty="0" err="1"/>
              <a:t>PPMPro</a:t>
            </a:r>
            <a:r>
              <a:rPr lang="en-US" sz="2133" dirty="0"/>
              <a:t> and </a:t>
            </a:r>
            <a:r>
              <a:rPr lang="en-US" sz="2133" dirty="0" err="1"/>
              <a:t>Projectplace</a:t>
            </a:r>
            <a:r>
              <a:rPr lang="en-US" sz="2133" dirty="0"/>
              <a:t> for collaborative work gives you the power to: </a:t>
            </a:r>
          </a:p>
          <a:p>
            <a:pPr marL="0" indent="0">
              <a:buNone/>
            </a:pPr>
            <a:endParaRPr lang="en-US" sz="2133" dirty="0"/>
          </a:p>
          <a:p>
            <a:pPr>
              <a:spcBef>
                <a:spcPts val="400"/>
              </a:spcBef>
              <a:spcAft>
                <a:spcPts val="400"/>
              </a:spcAft>
            </a:pPr>
            <a:r>
              <a:rPr lang="en-US" sz="2133" dirty="0"/>
              <a:t>Gain visibility into your people and strategic projects </a:t>
            </a:r>
          </a:p>
          <a:p>
            <a:pPr>
              <a:spcBef>
                <a:spcPts val="400"/>
              </a:spcBef>
              <a:spcAft>
                <a:spcPts val="400"/>
              </a:spcAft>
            </a:pPr>
            <a:r>
              <a:rPr lang="en-US" sz="2133" dirty="0"/>
              <a:t>Know that your people are focused on maximum-impact projects </a:t>
            </a:r>
          </a:p>
          <a:p>
            <a:pPr>
              <a:spcBef>
                <a:spcPts val="400"/>
              </a:spcBef>
              <a:spcAft>
                <a:spcPts val="400"/>
              </a:spcAft>
            </a:pPr>
            <a:r>
              <a:rPr lang="en-US" sz="2133" dirty="0"/>
              <a:t>Keep your people connected and your portfolio strategically aligned </a:t>
            </a:r>
          </a:p>
          <a:p>
            <a:pPr>
              <a:spcBef>
                <a:spcPts val="400"/>
              </a:spcBef>
              <a:spcAft>
                <a:spcPts val="400"/>
              </a:spcAft>
            </a:pPr>
            <a:r>
              <a:rPr lang="en-US" sz="2133" dirty="0"/>
              <a:t>Effectively manage your projects, formal and collaborative – with the right tool </a:t>
            </a:r>
          </a:p>
          <a:p>
            <a:endParaRPr lang="en-US" sz="2133" dirty="0"/>
          </a:p>
        </p:txBody>
      </p:sp>
      <p:sp>
        <p:nvSpPr>
          <p:cNvPr id="2" name="Title 1"/>
          <p:cNvSpPr>
            <a:spLocks noGrp="1"/>
          </p:cNvSpPr>
          <p:nvPr>
            <p:ph type="title"/>
          </p:nvPr>
        </p:nvSpPr>
        <p:spPr>
          <a:xfrm>
            <a:off x="731512" y="402336"/>
            <a:ext cx="9753600" cy="853440"/>
          </a:xfrm>
        </p:spPr>
        <p:txBody>
          <a:bodyPr>
            <a:noAutofit/>
          </a:bodyPr>
          <a:lstStyle/>
          <a:p>
            <a:r>
              <a:rPr lang="en-US" sz="2400" dirty="0"/>
              <a:t>The Benefits are Real</a:t>
            </a:r>
          </a:p>
        </p:txBody>
      </p:sp>
    </p:spTree>
    <p:extLst>
      <p:ext uri="{BB962C8B-B14F-4D97-AF65-F5344CB8AC3E}">
        <p14:creationId xmlns:p14="http://schemas.microsoft.com/office/powerpoint/2010/main" val="111075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2D30F7-3DEF-4B4A-B9A3-B789C5951392}"/>
              </a:ext>
            </a:extLst>
          </p:cNvPr>
          <p:cNvSpPr>
            <a:spLocks noGrp="1"/>
          </p:cNvSpPr>
          <p:nvPr>
            <p:ph type="title"/>
          </p:nvPr>
        </p:nvSpPr>
        <p:spPr>
          <a:xfrm>
            <a:off x="451104" y="384049"/>
            <a:ext cx="11253216" cy="699516"/>
          </a:xfrm>
        </p:spPr>
        <p:txBody>
          <a:bodyPr anchor="t">
            <a:normAutofit/>
          </a:bodyPr>
          <a:lstStyle/>
          <a:p>
            <a:r>
              <a:rPr lang="en-US" dirty="0"/>
              <a:t>Agenda</a:t>
            </a:r>
          </a:p>
        </p:txBody>
      </p:sp>
      <p:grpSp>
        <p:nvGrpSpPr>
          <p:cNvPr id="4" name="Group 3">
            <a:extLst>
              <a:ext uri="{FF2B5EF4-FFF2-40B4-BE49-F238E27FC236}">
                <a16:creationId xmlns:a16="http://schemas.microsoft.com/office/drawing/2014/main" id="{6CECB0CD-3D20-4C5A-AE1E-3CD9511BEDBF}"/>
              </a:ext>
            </a:extLst>
          </p:cNvPr>
          <p:cNvGrpSpPr/>
          <p:nvPr/>
        </p:nvGrpSpPr>
        <p:grpSpPr>
          <a:xfrm>
            <a:off x="451104" y="1341740"/>
            <a:ext cx="11253216" cy="5083395"/>
            <a:chOff x="451104" y="1341740"/>
            <a:chExt cx="11253216" cy="5083395"/>
          </a:xfrm>
        </p:grpSpPr>
        <p:sp>
          <p:nvSpPr>
            <p:cNvPr id="16" name="Rectangle: Rounded Corners 15">
              <a:extLst>
                <a:ext uri="{FF2B5EF4-FFF2-40B4-BE49-F238E27FC236}">
                  <a16:creationId xmlns:a16="http://schemas.microsoft.com/office/drawing/2014/main" id="{4EE8C9A6-D692-4CFE-AC4C-E52C67C4E753}"/>
                </a:ext>
              </a:extLst>
            </p:cNvPr>
            <p:cNvSpPr/>
            <p:nvPr/>
          </p:nvSpPr>
          <p:spPr>
            <a:xfrm>
              <a:off x="451104" y="4972914"/>
              <a:ext cx="11253216" cy="145222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 name="Rectangle: Rounded Corners 6">
              <a:extLst>
                <a:ext uri="{FF2B5EF4-FFF2-40B4-BE49-F238E27FC236}">
                  <a16:creationId xmlns:a16="http://schemas.microsoft.com/office/drawing/2014/main" id="{55D1EAB5-3493-4108-9F2F-EAFC05D3E92A}"/>
                </a:ext>
              </a:extLst>
            </p:cNvPr>
            <p:cNvSpPr/>
            <p:nvPr/>
          </p:nvSpPr>
          <p:spPr>
            <a:xfrm>
              <a:off x="451104" y="1341740"/>
              <a:ext cx="11253216" cy="145222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 name="Rectangle 7" descr="User">
              <a:extLst>
                <a:ext uri="{FF2B5EF4-FFF2-40B4-BE49-F238E27FC236}">
                  <a16:creationId xmlns:a16="http://schemas.microsoft.com/office/drawing/2014/main" id="{C70CF13B-4F72-472B-BDEC-71D1CF133E96}"/>
                </a:ext>
              </a:extLst>
            </p:cNvPr>
            <p:cNvSpPr/>
            <p:nvPr/>
          </p:nvSpPr>
          <p:spPr>
            <a:xfrm>
              <a:off x="890400" y="1668490"/>
              <a:ext cx="798721" cy="79872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29B2E845-5C5E-44BD-8891-55A92F883586}"/>
                </a:ext>
              </a:extLst>
            </p:cNvPr>
            <p:cNvSpPr/>
            <p:nvPr/>
          </p:nvSpPr>
          <p:spPr>
            <a:xfrm>
              <a:off x="2128419" y="1341740"/>
              <a:ext cx="5063947" cy="1452221"/>
            </a:xfrm>
            <a:custGeom>
              <a:avLst/>
              <a:gdLst>
                <a:gd name="connsiteX0" fmla="*/ 0 w 5063947"/>
                <a:gd name="connsiteY0" fmla="*/ 0 h 1452221"/>
                <a:gd name="connsiteX1" fmla="*/ 5063947 w 5063947"/>
                <a:gd name="connsiteY1" fmla="*/ 0 h 1452221"/>
                <a:gd name="connsiteX2" fmla="*/ 5063947 w 5063947"/>
                <a:gd name="connsiteY2" fmla="*/ 1452221 h 1452221"/>
                <a:gd name="connsiteX3" fmla="*/ 0 w 5063947"/>
                <a:gd name="connsiteY3" fmla="*/ 1452221 h 1452221"/>
                <a:gd name="connsiteX4" fmla="*/ 0 w 5063947"/>
                <a:gd name="connsiteY4" fmla="*/ 0 h 145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947" h="1452221">
                  <a:moveTo>
                    <a:pt x="0" y="0"/>
                  </a:moveTo>
                  <a:lnTo>
                    <a:pt x="5063947" y="0"/>
                  </a:lnTo>
                  <a:lnTo>
                    <a:pt x="5063947" y="1452221"/>
                  </a:lnTo>
                  <a:lnTo>
                    <a:pt x="0" y="14522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3693" tIns="153693" rIns="153693" bIns="153693" numCol="1" spcCol="1270" anchor="ctr" anchorCtr="0">
              <a:noAutofit/>
            </a:bodyPr>
            <a:lstStyle/>
            <a:p>
              <a:pPr marL="0" lvl="0" indent="0" algn="l" defTabSz="1111250">
                <a:lnSpc>
                  <a:spcPct val="100000"/>
                </a:lnSpc>
                <a:spcBef>
                  <a:spcPct val="0"/>
                </a:spcBef>
                <a:spcAft>
                  <a:spcPct val="35000"/>
                </a:spcAft>
                <a:buNone/>
              </a:pPr>
              <a:r>
                <a:rPr lang="en-US" sz="2500" kern="1200"/>
                <a:t>Setting up the Connector</a:t>
              </a:r>
            </a:p>
          </p:txBody>
        </p:sp>
        <p:sp>
          <p:nvSpPr>
            <p:cNvPr id="11" name="Freeform: Shape 10">
              <a:extLst>
                <a:ext uri="{FF2B5EF4-FFF2-40B4-BE49-F238E27FC236}">
                  <a16:creationId xmlns:a16="http://schemas.microsoft.com/office/drawing/2014/main" id="{94B6792A-BC29-4669-9480-64A88712EB79}"/>
                </a:ext>
              </a:extLst>
            </p:cNvPr>
            <p:cNvSpPr/>
            <p:nvPr/>
          </p:nvSpPr>
          <p:spPr>
            <a:xfrm>
              <a:off x="7192366" y="1341740"/>
              <a:ext cx="4511953" cy="1452221"/>
            </a:xfrm>
            <a:custGeom>
              <a:avLst/>
              <a:gdLst>
                <a:gd name="connsiteX0" fmla="*/ 0 w 4511953"/>
                <a:gd name="connsiteY0" fmla="*/ 0 h 1452221"/>
                <a:gd name="connsiteX1" fmla="*/ 4511953 w 4511953"/>
                <a:gd name="connsiteY1" fmla="*/ 0 h 1452221"/>
                <a:gd name="connsiteX2" fmla="*/ 4511953 w 4511953"/>
                <a:gd name="connsiteY2" fmla="*/ 1452221 h 1452221"/>
                <a:gd name="connsiteX3" fmla="*/ 0 w 4511953"/>
                <a:gd name="connsiteY3" fmla="*/ 1452221 h 1452221"/>
                <a:gd name="connsiteX4" fmla="*/ 0 w 4511953"/>
                <a:gd name="connsiteY4" fmla="*/ 0 h 145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953" h="1452221">
                  <a:moveTo>
                    <a:pt x="0" y="0"/>
                  </a:moveTo>
                  <a:lnTo>
                    <a:pt x="4511953" y="0"/>
                  </a:lnTo>
                  <a:lnTo>
                    <a:pt x="4511953" y="1452221"/>
                  </a:lnTo>
                  <a:lnTo>
                    <a:pt x="0" y="14522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3693" tIns="153693" rIns="153693" bIns="153693" numCol="1" spcCol="1270" anchor="ctr" anchorCtr="0">
              <a:noAutofit/>
            </a:bodyPr>
            <a:lstStyle/>
            <a:p>
              <a:pPr marL="0" lvl="0" indent="0" algn="l" defTabSz="666750">
                <a:lnSpc>
                  <a:spcPct val="100000"/>
                </a:lnSpc>
                <a:spcBef>
                  <a:spcPct val="0"/>
                </a:spcBef>
                <a:spcAft>
                  <a:spcPct val="35000"/>
                </a:spcAft>
                <a:buNone/>
              </a:pPr>
              <a:r>
                <a:rPr lang="en-US" sz="1500" kern="1200"/>
                <a:t>Submitting Tickets</a:t>
              </a:r>
            </a:p>
            <a:p>
              <a:pPr marL="0" lvl="0" indent="0" algn="l" defTabSz="666750">
                <a:lnSpc>
                  <a:spcPct val="100000"/>
                </a:lnSpc>
                <a:spcBef>
                  <a:spcPct val="0"/>
                </a:spcBef>
                <a:spcAft>
                  <a:spcPct val="35000"/>
                </a:spcAft>
                <a:buNone/>
              </a:pPr>
              <a:r>
                <a:rPr lang="en-US" sz="1500" kern="1200"/>
                <a:t>Gaining Access</a:t>
              </a:r>
            </a:p>
            <a:p>
              <a:pPr marL="0" lvl="0" indent="0" algn="l" defTabSz="666750">
                <a:lnSpc>
                  <a:spcPct val="100000"/>
                </a:lnSpc>
                <a:spcBef>
                  <a:spcPct val="0"/>
                </a:spcBef>
                <a:spcAft>
                  <a:spcPct val="35000"/>
                </a:spcAft>
                <a:buNone/>
              </a:pPr>
              <a:r>
                <a:rPr lang="en-US" sz="1500" kern="1200"/>
                <a:t>Typical Issues and Solutions</a:t>
              </a:r>
            </a:p>
          </p:txBody>
        </p:sp>
        <p:sp>
          <p:nvSpPr>
            <p:cNvPr id="12" name="Rectangle: Rounded Corners 11">
              <a:extLst>
                <a:ext uri="{FF2B5EF4-FFF2-40B4-BE49-F238E27FC236}">
                  <a16:creationId xmlns:a16="http://schemas.microsoft.com/office/drawing/2014/main" id="{39C1E5F3-5C8F-4848-913A-47F28CCC9281}"/>
                </a:ext>
              </a:extLst>
            </p:cNvPr>
            <p:cNvSpPr/>
            <p:nvPr/>
          </p:nvSpPr>
          <p:spPr>
            <a:xfrm>
              <a:off x="451104" y="3157017"/>
              <a:ext cx="11253216" cy="145222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 name="Rectangle 12" descr="Bar chart">
              <a:extLst>
                <a:ext uri="{FF2B5EF4-FFF2-40B4-BE49-F238E27FC236}">
                  <a16:creationId xmlns:a16="http://schemas.microsoft.com/office/drawing/2014/main" id="{2914EA06-1F81-4643-BE9A-5BE1893C162D}"/>
                </a:ext>
              </a:extLst>
            </p:cNvPr>
            <p:cNvSpPr/>
            <p:nvPr/>
          </p:nvSpPr>
          <p:spPr>
            <a:xfrm>
              <a:off x="882781" y="5335427"/>
              <a:ext cx="798721" cy="79872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FBCA9A0A-E2D4-43CF-A336-7974699220A1}"/>
                </a:ext>
              </a:extLst>
            </p:cNvPr>
            <p:cNvSpPr/>
            <p:nvPr/>
          </p:nvSpPr>
          <p:spPr>
            <a:xfrm>
              <a:off x="2128419" y="3157017"/>
              <a:ext cx="5063947" cy="1452221"/>
            </a:xfrm>
            <a:custGeom>
              <a:avLst/>
              <a:gdLst>
                <a:gd name="connsiteX0" fmla="*/ 0 w 5063947"/>
                <a:gd name="connsiteY0" fmla="*/ 0 h 1452221"/>
                <a:gd name="connsiteX1" fmla="*/ 5063947 w 5063947"/>
                <a:gd name="connsiteY1" fmla="*/ 0 h 1452221"/>
                <a:gd name="connsiteX2" fmla="*/ 5063947 w 5063947"/>
                <a:gd name="connsiteY2" fmla="*/ 1452221 h 1452221"/>
                <a:gd name="connsiteX3" fmla="*/ 0 w 5063947"/>
                <a:gd name="connsiteY3" fmla="*/ 1452221 h 1452221"/>
                <a:gd name="connsiteX4" fmla="*/ 0 w 5063947"/>
                <a:gd name="connsiteY4" fmla="*/ 0 h 145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947" h="1452221">
                  <a:moveTo>
                    <a:pt x="0" y="0"/>
                  </a:moveTo>
                  <a:lnTo>
                    <a:pt x="5063947" y="0"/>
                  </a:lnTo>
                  <a:lnTo>
                    <a:pt x="5063947" y="1452221"/>
                  </a:lnTo>
                  <a:lnTo>
                    <a:pt x="0" y="14522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3693" tIns="153693" rIns="153693" bIns="153693" numCol="1" spcCol="1270" anchor="ctr" anchorCtr="0">
              <a:noAutofit/>
            </a:bodyPr>
            <a:lstStyle/>
            <a:p>
              <a:pPr marL="0" lvl="0" indent="0" algn="l" defTabSz="1111250">
                <a:lnSpc>
                  <a:spcPct val="100000"/>
                </a:lnSpc>
                <a:spcBef>
                  <a:spcPct val="0"/>
                </a:spcBef>
                <a:spcAft>
                  <a:spcPct val="35000"/>
                </a:spcAft>
                <a:buNone/>
              </a:pPr>
              <a:r>
                <a:rPr lang="en-US" sz="2500" kern="1200"/>
                <a:t>Latest Functionality</a:t>
              </a:r>
            </a:p>
          </p:txBody>
        </p:sp>
        <p:sp>
          <p:nvSpPr>
            <p:cNvPr id="15" name="Freeform: Shape 14">
              <a:extLst>
                <a:ext uri="{FF2B5EF4-FFF2-40B4-BE49-F238E27FC236}">
                  <a16:creationId xmlns:a16="http://schemas.microsoft.com/office/drawing/2014/main" id="{D38DAFCE-4FE0-484E-A1FD-AAFC19CB7EF2}"/>
                </a:ext>
              </a:extLst>
            </p:cNvPr>
            <p:cNvSpPr/>
            <p:nvPr/>
          </p:nvSpPr>
          <p:spPr>
            <a:xfrm>
              <a:off x="7192366" y="3157017"/>
              <a:ext cx="4511953" cy="1452221"/>
            </a:xfrm>
            <a:custGeom>
              <a:avLst/>
              <a:gdLst>
                <a:gd name="connsiteX0" fmla="*/ 0 w 4511953"/>
                <a:gd name="connsiteY0" fmla="*/ 0 h 1452221"/>
                <a:gd name="connsiteX1" fmla="*/ 4511953 w 4511953"/>
                <a:gd name="connsiteY1" fmla="*/ 0 h 1452221"/>
                <a:gd name="connsiteX2" fmla="*/ 4511953 w 4511953"/>
                <a:gd name="connsiteY2" fmla="*/ 1452221 h 1452221"/>
                <a:gd name="connsiteX3" fmla="*/ 0 w 4511953"/>
                <a:gd name="connsiteY3" fmla="*/ 1452221 h 1452221"/>
                <a:gd name="connsiteX4" fmla="*/ 0 w 4511953"/>
                <a:gd name="connsiteY4" fmla="*/ 0 h 145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953" h="1452221">
                  <a:moveTo>
                    <a:pt x="0" y="0"/>
                  </a:moveTo>
                  <a:lnTo>
                    <a:pt x="4511953" y="0"/>
                  </a:lnTo>
                  <a:lnTo>
                    <a:pt x="4511953" y="1452221"/>
                  </a:lnTo>
                  <a:lnTo>
                    <a:pt x="0" y="14522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3693" tIns="153693" rIns="153693" bIns="153693" numCol="1" spcCol="1270" anchor="ctr" anchorCtr="0">
              <a:noAutofit/>
            </a:bodyPr>
            <a:lstStyle/>
            <a:p>
              <a:pPr marL="0" lvl="0" indent="0" algn="l" defTabSz="666750">
                <a:lnSpc>
                  <a:spcPct val="100000"/>
                </a:lnSpc>
                <a:spcBef>
                  <a:spcPct val="0"/>
                </a:spcBef>
                <a:spcAft>
                  <a:spcPct val="35000"/>
                </a:spcAft>
                <a:buNone/>
              </a:pPr>
              <a:r>
                <a:rPr lang="en-US" sz="1500" kern="1200" dirty="0"/>
                <a:t>The Connections</a:t>
              </a:r>
            </a:p>
            <a:p>
              <a:pPr marL="0" lvl="0" indent="0" algn="l" defTabSz="666750">
                <a:lnSpc>
                  <a:spcPct val="100000"/>
                </a:lnSpc>
                <a:spcBef>
                  <a:spcPct val="0"/>
                </a:spcBef>
                <a:spcAft>
                  <a:spcPct val="35000"/>
                </a:spcAft>
                <a:buNone/>
              </a:pPr>
              <a:r>
                <a:rPr lang="en-US" sz="1500" kern="1200" dirty="0"/>
                <a:t>Connected Templates</a:t>
              </a:r>
            </a:p>
            <a:p>
              <a:pPr marL="0" lvl="0" indent="0" algn="l" defTabSz="666750">
                <a:lnSpc>
                  <a:spcPct val="100000"/>
                </a:lnSpc>
                <a:spcBef>
                  <a:spcPct val="0"/>
                </a:spcBef>
                <a:spcAft>
                  <a:spcPct val="35000"/>
                </a:spcAft>
                <a:buNone/>
              </a:pPr>
              <a:r>
                <a:rPr lang="en-US" sz="1500" kern="1200" dirty="0"/>
                <a:t>Time Reporting</a:t>
              </a:r>
            </a:p>
            <a:p>
              <a:pPr marL="0" lvl="0" indent="0" algn="l" defTabSz="666750">
                <a:lnSpc>
                  <a:spcPct val="100000"/>
                </a:lnSpc>
                <a:spcBef>
                  <a:spcPct val="0"/>
                </a:spcBef>
                <a:spcAft>
                  <a:spcPct val="35000"/>
                </a:spcAft>
                <a:buNone/>
              </a:pPr>
              <a:r>
                <a:rPr lang="en-US" sz="1500" kern="1200" dirty="0" err="1"/>
                <a:t>PPMPro</a:t>
              </a:r>
              <a:r>
                <a:rPr lang="en-US" sz="1500" kern="1200" dirty="0"/>
                <a:t> / PP Sync Directions</a:t>
              </a:r>
            </a:p>
          </p:txBody>
        </p:sp>
        <p:sp>
          <p:nvSpPr>
            <p:cNvPr id="17" name="Rectangle 16" descr="Gears">
              <a:extLst>
                <a:ext uri="{FF2B5EF4-FFF2-40B4-BE49-F238E27FC236}">
                  <a16:creationId xmlns:a16="http://schemas.microsoft.com/office/drawing/2014/main" id="{AF379D40-D033-45CF-9373-B33B9A947AD5}"/>
                </a:ext>
              </a:extLst>
            </p:cNvPr>
            <p:cNvSpPr/>
            <p:nvPr/>
          </p:nvSpPr>
          <p:spPr>
            <a:xfrm>
              <a:off x="962078" y="3505202"/>
              <a:ext cx="798721" cy="798721"/>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6D45D4CE-ED80-4416-97B7-2D56D2E8C6CE}"/>
                </a:ext>
              </a:extLst>
            </p:cNvPr>
            <p:cNvSpPr/>
            <p:nvPr/>
          </p:nvSpPr>
          <p:spPr>
            <a:xfrm>
              <a:off x="2128419" y="4972294"/>
              <a:ext cx="5063947" cy="1452221"/>
            </a:xfrm>
            <a:custGeom>
              <a:avLst/>
              <a:gdLst>
                <a:gd name="connsiteX0" fmla="*/ 0 w 5063947"/>
                <a:gd name="connsiteY0" fmla="*/ 0 h 1452221"/>
                <a:gd name="connsiteX1" fmla="*/ 5063947 w 5063947"/>
                <a:gd name="connsiteY1" fmla="*/ 0 h 1452221"/>
                <a:gd name="connsiteX2" fmla="*/ 5063947 w 5063947"/>
                <a:gd name="connsiteY2" fmla="*/ 1452221 h 1452221"/>
                <a:gd name="connsiteX3" fmla="*/ 0 w 5063947"/>
                <a:gd name="connsiteY3" fmla="*/ 1452221 h 1452221"/>
                <a:gd name="connsiteX4" fmla="*/ 0 w 5063947"/>
                <a:gd name="connsiteY4" fmla="*/ 0 h 145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947" h="1452221">
                  <a:moveTo>
                    <a:pt x="0" y="0"/>
                  </a:moveTo>
                  <a:lnTo>
                    <a:pt x="5063947" y="0"/>
                  </a:lnTo>
                  <a:lnTo>
                    <a:pt x="5063947" y="1452221"/>
                  </a:lnTo>
                  <a:lnTo>
                    <a:pt x="0" y="14522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3693" tIns="153693" rIns="153693" bIns="153693" numCol="1" spcCol="1270" anchor="ctr" anchorCtr="0">
              <a:noAutofit/>
            </a:bodyPr>
            <a:lstStyle/>
            <a:p>
              <a:pPr marL="0" lvl="0" indent="0" algn="l" defTabSz="1111250">
                <a:lnSpc>
                  <a:spcPct val="100000"/>
                </a:lnSpc>
                <a:spcBef>
                  <a:spcPct val="0"/>
                </a:spcBef>
                <a:spcAft>
                  <a:spcPct val="35000"/>
                </a:spcAft>
                <a:buNone/>
              </a:pPr>
              <a:r>
                <a:rPr lang="en-US" sz="2500" kern="1200"/>
                <a:t>Aligning to the Customer</a:t>
              </a:r>
            </a:p>
          </p:txBody>
        </p:sp>
        <p:sp>
          <p:nvSpPr>
            <p:cNvPr id="19" name="Freeform: Shape 18">
              <a:extLst>
                <a:ext uri="{FF2B5EF4-FFF2-40B4-BE49-F238E27FC236}">
                  <a16:creationId xmlns:a16="http://schemas.microsoft.com/office/drawing/2014/main" id="{D97F15E4-3AA9-4960-86D7-F4F0685E76A8}"/>
                </a:ext>
              </a:extLst>
            </p:cNvPr>
            <p:cNvSpPr/>
            <p:nvPr/>
          </p:nvSpPr>
          <p:spPr>
            <a:xfrm>
              <a:off x="7192366" y="4972294"/>
              <a:ext cx="4511953" cy="1452221"/>
            </a:xfrm>
            <a:custGeom>
              <a:avLst/>
              <a:gdLst>
                <a:gd name="connsiteX0" fmla="*/ 0 w 4511953"/>
                <a:gd name="connsiteY0" fmla="*/ 0 h 1452221"/>
                <a:gd name="connsiteX1" fmla="*/ 4511953 w 4511953"/>
                <a:gd name="connsiteY1" fmla="*/ 0 h 1452221"/>
                <a:gd name="connsiteX2" fmla="*/ 4511953 w 4511953"/>
                <a:gd name="connsiteY2" fmla="*/ 1452221 h 1452221"/>
                <a:gd name="connsiteX3" fmla="*/ 0 w 4511953"/>
                <a:gd name="connsiteY3" fmla="*/ 1452221 h 1452221"/>
                <a:gd name="connsiteX4" fmla="*/ 0 w 4511953"/>
                <a:gd name="connsiteY4" fmla="*/ 0 h 145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953" h="1452221">
                  <a:moveTo>
                    <a:pt x="0" y="0"/>
                  </a:moveTo>
                  <a:lnTo>
                    <a:pt x="4511953" y="0"/>
                  </a:lnTo>
                  <a:lnTo>
                    <a:pt x="4511953" y="1452221"/>
                  </a:lnTo>
                  <a:lnTo>
                    <a:pt x="0" y="14522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3693" tIns="153693" rIns="153693" bIns="153693" numCol="1" spcCol="1270" anchor="ctr" anchorCtr="0">
              <a:noAutofit/>
            </a:bodyPr>
            <a:lstStyle/>
            <a:p>
              <a:pPr marL="0" lvl="0" indent="0" algn="l" defTabSz="666750">
                <a:lnSpc>
                  <a:spcPct val="100000"/>
                </a:lnSpc>
                <a:spcBef>
                  <a:spcPct val="0"/>
                </a:spcBef>
                <a:spcAft>
                  <a:spcPct val="35000"/>
                </a:spcAft>
                <a:buNone/>
              </a:pPr>
              <a:r>
                <a:rPr lang="en-US" sz="1500" kern="1200"/>
                <a:t>Converting the Task or Sub-Task Level</a:t>
              </a:r>
            </a:p>
            <a:p>
              <a:pPr marL="0" lvl="0" indent="0" algn="l" defTabSz="666750">
                <a:lnSpc>
                  <a:spcPct val="100000"/>
                </a:lnSpc>
                <a:spcBef>
                  <a:spcPct val="0"/>
                </a:spcBef>
                <a:spcAft>
                  <a:spcPct val="35000"/>
                </a:spcAft>
                <a:buNone/>
              </a:pPr>
              <a:r>
                <a:rPr lang="en-US" sz="1500" kern="1200"/>
                <a:t>Accelerating the Progress Feedback-Loop</a:t>
              </a:r>
            </a:p>
            <a:p>
              <a:pPr marL="0" lvl="0" indent="0" algn="l" defTabSz="666750">
                <a:lnSpc>
                  <a:spcPct val="100000"/>
                </a:lnSpc>
                <a:spcBef>
                  <a:spcPct val="0"/>
                </a:spcBef>
                <a:spcAft>
                  <a:spcPct val="35000"/>
                </a:spcAft>
                <a:buNone/>
              </a:pPr>
              <a:r>
                <a:rPr lang="en-US" sz="1500" kern="1200"/>
                <a:t>Keeping the Team in the Team Collaboration tool</a:t>
              </a:r>
            </a:p>
          </p:txBody>
        </p:sp>
      </p:grpSp>
      <p:sp>
        <p:nvSpPr>
          <p:cNvPr id="2" name="TextBox 1">
            <a:extLst>
              <a:ext uri="{FF2B5EF4-FFF2-40B4-BE49-F238E27FC236}">
                <a16:creationId xmlns:a16="http://schemas.microsoft.com/office/drawing/2014/main" id="{698B416A-E0D7-9925-41DA-2A667CAA1E4D}"/>
              </a:ext>
            </a:extLst>
          </p:cNvPr>
          <p:cNvSpPr txBox="1"/>
          <p:nvPr/>
        </p:nvSpPr>
        <p:spPr>
          <a:xfrm>
            <a:off x="8964891" y="2997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0210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D4728-781F-4206-BBCC-5A682FD4E4AC}"/>
              </a:ext>
            </a:extLst>
          </p:cNvPr>
          <p:cNvSpPr>
            <a:spLocks noGrp="1"/>
          </p:cNvSpPr>
          <p:nvPr>
            <p:ph type="title"/>
          </p:nvPr>
        </p:nvSpPr>
        <p:spPr/>
        <p:txBody>
          <a:bodyPr/>
          <a:lstStyle/>
          <a:p>
            <a:r>
              <a:rPr lang="en-US" dirty="0"/>
              <a:t>Setting up the Connector</a:t>
            </a:r>
          </a:p>
        </p:txBody>
      </p:sp>
    </p:spTree>
    <p:extLst>
      <p:ext uri="{BB962C8B-B14F-4D97-AF65-F5344CB8AC3E}">
        <p14:creationId xmlns:p14="http://schemas.microsoft.com/office/powerpoint/2010/main" val="364460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view 2019-10">
  <a:themeElements>
    <a:clrScheme name="Planview 2019-10">
      <a:dk1>
        <a:srgbClr val="1A1B2F"/>
      </a:dk1>
      <a:lt1>
        <a:srgbClr val="FFFFFF"/>
      </a:lt1>
      <a:dk2>
        <a:srgbClr val="1A1B2F"/>
      </a:dk2>
      <a:lt2>
        <a:srgbClr val="AA182C"/>
      </a:lt2>
      <a:accent1>
        <a:srgbClr val="484959"/>
      </a:accent1>
      <a:accent2>
        <a:srgbClr val="AA182C"/>
      </a:accent2>
      <a:accent3>
        <a:srgbClr val="4297FC"/>
      </a:accent3>
      <a:accent4>
        <a:srgbClr val="BC5CE4"/>
      </a:accent4>
      <a:accent5>
        <a:srgbClr val="3ABB81"/>
      </a:accent5>
      <a:accent6>
        <a:srgbClr val="FFBA69"/>
      </a:accent6>
      <a:hlink>
        <a:srgbClr val="513CFF"/>
      </a:hlink>
      <a:folHlink>
        <a:srgbClr val="680B18"/>
      </a:folHlink>
    </a:clrScheme>
    <a:fontScheme name="Planview 2016">
      <a:majorFont>
        <a:latin typeface="Avenir LT Std 65 Medium"/>
        <a:ea typeface=""/>
        <a:cs typeface=""/>
      </a:majorFont>
      <a:minorFont>
        <a:latin typeface="Avenir LT Std 35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lanview 2019-10" id="{B5B310B0-E821-4432-9023-45BF7FEFE50E}" vid="{CC7F518E-2B06-44E1-BF71-2F1895380F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2FC95DF7981C49B7C9402517F29D77" ma:contentTypeVersion="12" ma:contentTypeDescription="Create a new document." ma:contentTypeScope="" ma:versionID="45971fae7db6a511369b648865415ec7">
  <xsd:schema xmlns:xsd="http://www.w3.org/2001/XMLSchema" xmlns:xs="http://www.w3.org/2001/XMLSchema" xmlns:p="http://schemas.microsoft.com/office/2006/metadata/properties" xmlns:ns2="0653fc2c-21a9-41da-abde-654e206aef17" xmlns:ns3="12a00a20-e59b-4123-aa5e-4993c905b9ee" targetNamespace="http://schemas.microsoft.com/office/2006/metadata/properties" ma:root="true" ma:fieldsID="0351da954866bffb8d83877727958cd0" ns2:_="" ns3:_="">
    <xsd:import namespace="0653fc2c-21a9-41da-abde-654e206aef17"/>
    <xsd:import namespace="12a00a20-e59b-4123-aa5e-4993c905b9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53fc2c-21a9-41da-abde-654e206aef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a00a20-e59b-4123-aa5e-4993c905b9e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437FBE-80E2-46DB-9000-987855289BC1}">
  <ds:schemaRefs>
    <ds:schemaRef ds:uri="http://schemas.microsoft.com/sharepoint/v3/contenttype/forms"/>
  </ds:schemaRefs>
</ds:datastoreItem>
</file>

<file path=customXml/itemProps2.xml><?xml version="1.0" encoding="utf-8"?>
<ds:datastoreItem xmlns:ds="http://schemas.openxmlformats.org/officeDocument/2006/customXml" ds:itemID="{44F8EE72-2C17-4BEA-93BB-0951C2181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53fc2c-21a9-41da-abde-654e206aef17"/>
    <ds:schemaRef ds:uri="12a00a20-e59b-4123-aa5e-4993c905b9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BE677C-37DA-42BB-AF4B-323F28B7B25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15140</TotalTime>
  <Words>945</Words>
  <Application>Microsoft Macintosh PowerPoint</Application>
  <PresentationFormat>Widescreen</PresentationFormat>
  <Paragraphs>123</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ArialMT</vt:lpstr>
      <vt:lpstr>Avenir LT Std 35 Light</vt:lpstr>
      <vt:lpstr>Avenir LT Std 65 Medium</vt:lpstr>
      <vt:lpstr>Calibri</vt:lpstr>
      <vt:lpstr>Planview 2019-10</vt:lpstr>
      <vt:lpstr>“The Connected Experience” PPMPro-PP Connector</vt:lpstr>
      <vt:lpstr>PPMPro + Projectplace: PPM and Work Collaboration for All Project Types and Resources </vt:lpstr>
      <vt:lpstr>PowerPoint Presentation</vt:lpstr>
      <vt:lpstr>Synchronized Work Status</vt:lpstr>
      <vt:lpstr>PPMPro + Projectplace Integration: Features &amp; Benefits  </vt:lpstr>
      <vt:lpstr>Different Types of Projects: Formal and Collaborative </vt:lpstr>
      <vt:lpstr>The Benefits are Real</vt:lpstr>
      <vt:lpstr>Agenda</vt:lpstr>
      <vt:lpstr>Setting up the Connector</vt:lpstr>
      <vt:lpstr>Submitting the Ticket</vt:lpstr>
      <vt:lpstr>Gaining Access to Projectplace</vt:lpstr>
      <vt:lpstr>Overview</vt:lpstr>
      <vt:lpstr>The PPMPro Project Fields</vt:lpstr>
      <vt:lpstr>Current Connector Functionality</vt:lpstr>
      <vt:lpstr>Connected Plans</vt:lpstr>
      <vt:lpstr>Working with Synced Projects and Workspaces</vt:lpstr>
      <vt:lpstr>Project Staffing and Workspace Members</vt:lpstr>
      <vt:lpstr>Syncing Templates</vt:lpstr>
      <vt:lpstr>Time Reporting</vt:lpstr>
      <vt:lpstr>Aligning the Customer</vt:lpstr>
      <vt:lpstr>Initial Sync with Projectplace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EnterpriseOne-LeanKit Integration</dc:title>
  <dc:creator>Jon High</dc:creator>
  <cp:lastModifiedBy>Robert Gatch</cp:lastModifiedBy>
  <cp:revision>54</cp:revision>
  <dcterms:created xsi:type="dcterms:W3CDTF">2019-09-27T15:55:40Z</dcterms:created>
  <dcterms:modified xsi:type="dcterms:W3CDTF">2022-05-18T18:27:01Z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0x0101009B2FC95DF7981C49B7C9402517F29D77</vt:lpwstr>
  </property>
</Properties>
</file>