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37" r:id="rId4"/>
  </p:sldMasterIdLst>
  <p:notesMasterIdLst>
    <p:notesMasterId r:id="rId8"/>
  </p:notesMasterIdLst>
  <p:handoutMasterIdLst>
    <p:handoutMasterId r:id="rId9"/>
  </p:handoutMasterIdLst>
  <p:sldIdLst>
    <p:sldId id="141168878" r:id="rId5"/>
    <p:sldId id="141168880" r:id="rId6"/>
    <p:sldId id="141168881" r:id="rId7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F82"/>
    <a:srgbClr val="D9D9D9"/>
    <a:srgbClr val="4A7082"/>
    <a:srgbClr val="2A2B4B"/>
    <a:srgbClr val="7961BB"/>
    <a:srgbClr val="9E99CB"/>
    <a:srgbClr val="71130E"/>
    <a:srgbClr val="A91C14"/>
    <a:srgbClr val="F4A7A3"/>
    <a:srgbClr val="6A94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19" autoAdjust="0"/>
    <p:restoredTop sz="97840" autoAdjust="0"/>
  </p:normalViewPr>
  <p:slideViewPr>
    <p:cSldViewPr snapToGrid="0">
      <p:cViewPr varScale="1">
        <p:scale>
          <a:sx n="114" d="100"/>
          <a:sy n="114" d="100"/>
        </p:scale>
        <p:origin x="184" y="10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3504" y="13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BCF8BF-5D3D-4397-A572-61DA6417770B}" type="datetimeFigureOut">
              <a:rPr lang="en-US" smtClean="0"/>
              <a:t>7/7/23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01B7F2A-8D28-41CD-94E5-ABA070EEC4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461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5D8F432-C364-4722-ABAC-92AED4F5101F}" type="datetimeFigureOut">
              <a:rPr lang="en-US" smtClean="0"/>
              <a:t>7/7/23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6886CF-0318-48BF-9C01-65C452E6E0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986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F27667-5653-284F-B230-9B5BFB48EF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7026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F27667-5653-284F-B230-9B5BFB48EF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2498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F27667-5653-284F-B230-9B5BFB48EF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508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CB0D768-D9BF-4555-B246-BB0DE7ED4C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543" y="1441316"/>
            <a:ext cx="7412922" cy="631648"/>
          </a:xfrm>
        </p:spPr>
        <p:txBody>
          <a:bodyPr wrap="square" anchor="b">
            <a:spAutoFit/>
          </a:bodyPr>
          <a:lstStyle>
            <a:lvl1pPr algn="l">
              <a:lnSpc>
                <a:spcPts val="3600"/>
              </a:lnSpc>
              <a:defRPr sz="2800" b="0" cap="none" baseline="0">
                <a:solidFill>
                  <a:srgbClr val="1A1B2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544" y="2097231"/>
            <a:ext cx="7412921" cy="492443"/>
          </a:xfrm>
        </p:spPr>
        <p:txBody>
          <a:bodyPr anchor="b" anchorCtr="0">
            <a:spAutoFit/>
          </a:bodyPr>
          <a:lstStyle>
            <a:lvl1pPr marL="0" indent="0" algn="l">
              <a:buNone/>
              <a:defRPr sz="2000" spc="-50" baseline="0">
                <a:solidFill>
                  <a:srgbClr val="1A1B2F"/>
                </a:solidFill>
                <a:latin typeface="+mn-lt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69546" y="2949767"/>
            <a:ext cx="4325937" cy="400110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1A1B2F"/>
                </a:solidFill>
              </a:defRPr>
            </a:lvl1pPr>
          </a:lstStyle>
          <a:p>
            <a:pPr lvl="0"/>
            <a:r>
              <a:rPr lang="en-US"/>
              <a:t>Presenter's Name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F14843-F73A-4540-BC67-FAA99224FB7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89904" y="465928"/>
            <a:ext cx="1785780" cy="49354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6745C49-F064-4717-85DE-7C229A7EAB28}"/>
              </a:ext>
            </a:extLst>
          </p:cNvPr>
          <p:cNvSpPr txBox="1"/>
          <p:nvPr/>
        </p:nvSpPr>
        <p:spPr>
          <a:xfrm>
            <a:off x="94345" y="4869682"/>
            <a:ext cx="220445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spc="100" baseline="0">
                <a:solidFill>
                  <a:schemeClr val="bg1"/>
                </a:solidFill>
              </a:rPr>
              <a:t>© 2022 PLANVIEW, INC.  //  CONFIDENTIAL</a:t>
            </a:r>
          </a:p>
        </p:txBody>
      </p:sp>
    </p:spTree>
    <p:extLst>
      <p:ext uri="{BB962C8B-B14F-4D97-AF65-F5344CB8AC3E}">
        <p14:creationId xmlns:p14="http://schemas.microsoft.com/office/powerpoint/2010/main" val="2881191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B87D5BD-CD2D-4609-B803-1B176ADE034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0294" y="4726594"/>
            <a:ext cx="1130628" cy="31248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38328" y="1005840"/>
            <a:ext cx="8439912" cy="3813012"/>
          </a:xfrm>
        </p:spPr>
        <p:txBody>
          <a:bodyPr lIns="91440" tIns="91440" rIns="91440" bIns="91440"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defRPr spc="-3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defRPr spc="-3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defRPr sz="1800" spc="-3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defRPr sz="1600" spc="-3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75000"/>
                </a:schemeClr>
              </a:buClr>
              <a:defRPr sz="1400" spc="-3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38328" y="288037"/>
            <a:ext cx="8439912" cy="524637"/>
          </a:xfrm>
          <a:prstGeom prst="rect">
            <a:avLst/>
          </a:prstGeom>
        </p:spPr>
        <p:txBody>
          <a:bodyPr vert="horz" lIns="91440" tIns="91440" rIns="91440" bIns="91440" rtlCol="0" anchor="t" anchorCtr="0"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1ECB86-1682-413A-A21F-0ECE2BC5A85B}"/>
              </a:ext>
            </a:extLst>
          </p:cNvPr>
          <p:cNvSpPr txBox="1"/>
          <p:nvPr/>
        </p:nvSpPr>
        <p:spPr>
          <a:xfrm>
            <a:off x="94345" y="4869682"/>
            <a:ext cx="25747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spc="100" baseline="0">
                <a:solidFill>
                  <a:schemeClr val="accent1"/>
                </a:solidFill>
              </a:rPr>
              <a:t>© 2022 PLANVIEW, INC.  //  CONFIDENTIAL  //  </a:t>
            </a:r>
            <a:fld id="{76BA2F34-BB44-4E0A-B2F1-0EA6499A13DF}" type="slidenum">
              <a:rPr lang="en-US" sz="600" spc="100" baseline="0" smtClean="0">
                <a:solidFill>
                  <a:schemeClr val="accent1"/>
                </a:solidFill>
              </a:rPr>
              <a:pPr/>
              <a:t>‹#›</a:t>
            </a:fld>
            <a:r>
              <a:rPr lang="en-US" sz="600" spc="100" baseline="0">
                <a:solidFill>
                  <a:schemeClr val="accent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420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328" y="288037"/>
            <a:ext cx="8439912" cy="54521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328" y="1005841"/>
            <a:ext cx="4114800" cy="34938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2400" spc="-3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2000" spc="-3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800" spc="-3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600" spc="-3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400" spc="-3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5200" y="1005841"/>
            <a:ext cx="4114800" cy="349380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2400" spc="-3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2000" spc="-3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800" spc="-3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600" spc="-3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400" spc="-3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14408BD-6B5C-41E8-8F47-3883FA455FB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0294" y="4726594"/>
            <a:ext cx="1130628" cy="3124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2D5B74D-339A-49AB-B654-968CDF29C75A}"/>
              </a:ext>
            </a:extLst>
          </p:cNvPr>
          <p:cNvSpPr txBox="1"/>
          <p:nvPr/>
        </p:nvSpPr>
        <p:spPr>
          <a:xfrm>
            <a:off x="94345" y="4869682"/>
            <a:ext cx="25747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spc="100" baseline="0">
                <a:solidFill>
                  <a:schemeClr val="accent1"/>
                </a:solidFill>
              </a:rPr>
              <a:t>© 2022 PLANVIEW, INC.  //  CONFIDENTIAL  //  </a:t>
            </a:r>
            <a:fld id="{76BA2F34-BB44-4E0A-B2F1-0EA6499A13DF}" type="slidenum">
              <a:rPr lang="en-US" sz="600" spc="100" baseline="0" smtClean="0">
                <a:solidFill>
                  <a:schemeClr val="accent1"/>
                </a:solidFill>
              </a:rPr>
              <a:pPr/>
              <a:t>‹#›</a:t>
            </a:fld>
            <a:r>
              <a:rPr lang="en-US" sz="600" spc="100" baseline="0">
                <a:solidFill>
                  <a:schemeClr val="accent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397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328" y="288036"/>
            <a:ext cx="8439912" cy="543154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328" y="1005841"/>
            <a:ext cx="411480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8328" y="1554480"/>
            <a:ext cx="4114800" cy="334638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20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8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6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0080" y="1005841"/>
            <a:ext cx="411480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0080" y="1554480"/>
            <a:ext cx="4114800" cy="334638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20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8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6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D7776C4-72AD-4179-A5FE-5D65FA8AA0C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0294" y="4726594"/>
            <a:ext cx="1130628" cy="31248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4933F77-C3F9-46F0-8C7C-968D926D6C3E}"/>
              </a:ext>
            </a:extLst>
          </p:cNvPr>
          <p:cNvSpPr txBox="1"/>
          <p:nvPr/>
        </p:nvSpPr>
        <p:spPr>
          <a:xfrm>
            <a:off x="94345" y="4869682"/>
            <a:ext cx="25747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spc="100" baseline="0">
                <a:solidFill>
                  <a:schemeClr val="accent1"/>
                </a:solidFill>
              </a:rPr>
              <a:t>© 2022 PLANVIEW, INC.  //  CONFIDENTIAL  //  </a:t>
            </a:r>
            <a:fld id="{76BA2F34-BB44-4E0A-B2F1-0EA6499A13DF}" type="slidenum">
              <a:rPr lang="en-US" sz="600" spc="100" baseline="0" smtClean="0">
                <a:solidFill>
                  <a:schemeClr val="accent1"/>
                </a:solidFill>
              </a:rPr>
              <a:pPr/>
              <a:t>‹#›</a:t>
            </a:fld>
            <a:r>
              <a:rPr lang="en-US" sz="600" spc="100" baseline="0">
                <a:solidFill>
                  <a:schemeClr val="accent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556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7ABC85-44CE-4DCF-9DA4-313F2C31AB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976" y="0"/>
            <a:ext cx="4391025" cy="5143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58D847-B7BE-4BB8-A108-0CB419C4A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976" y="0"/>
            <a:ext cx="4391025" cy="51435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26022E6-B770-4D25-BD80-AA163CC0E7D6}"/>
              </a:ext>
            </a:extLst>
          </p:cNvPr>
          <p:cNvSpPr txBox="1"/>
          <p:nvPr/>
        </p:nvSpPr>
        <p:spPr>
          <a:xfrm>
            <a:off x="94345" y="4869682"/>
            <a:ext cx="25747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spc="100" baseline="0">
                <a:solidFill>
                  <a:schemeClr val="accent1"/>
                </a:solidFill>
              </a:rPr>
              <a:t>© 2022 PLANVIEW, INC.  //  CONFIDENTIAL  //  </a:t>
            </a:r>
            <a:fld id="{76BA2F34-BB44-4E0A-B2F1-0EA6499A13DF}" type="slidenum">
              <a:rPr lang="en-US" sz="600" spc="100" baseline="0" smtClean="0">
                <a:solidFill>
                  <a:schemeClr val="accent1"/>
                </a:solidFill>
              </a:rPr>
              <a:pPr/>
              <a:t>‹#›</a:t>
            </a:fld>
            <a:r>
              <a:rPr lang="en-US" sz="600" spc="100" baseline="0">
                <a:solidFill>
                  <a:schemeClr val="accent1"/>
                </a:solidFill>
              </a:rPr>
              <a:t>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FD93B5F-B5E3-4DC5-AD2C-BD6E9C86E53D}"/>
              </a:ext>
            </a:extLst>
          </p:cNvPr>
          <p:cNvCxnSpPr>
            <a:cxnSpLocks/>
          </p:cNvCxnSpPr>
          <p:nvPr/>
        </p:nvCxnSpPr>
        <p:spPr>
          <a:xfrm>
            <a:off x="2279196" y="1408065"/>
            <a:ext cx="0" cy="215977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EBF4915-471A-43B3-AA4F-C87B77A526BD}"/>
              </a:ext>
            </a:extLst>
          </p:cNvPr>
          <p:cNvSpPr txBox="1"/>
          <p:nvPr/>
        </p:nvSpPr>
        <p:spPr>
          <a:xfrm>
            <a:off x="584523" y="2226344"/>
            <a:ext cx="1588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pc="-100" baseline="0">
                <a:latin typeface="+mj-lt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67716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7ABC85-44CE-4DCF-9DA4-313F2C31AB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976" y="0"/>
            <a:ext cx="4391025" cy="5143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58D847-B7BE-4BB8-A108-0CB419C4A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976" y="0"/>
            <a:ext cx="4391025" cy="51435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66928" y="2706625"/>
            <a:ext cx="5382850" cy="492443"/>
          </a:xfrm>
        </p:spPr>
        <p:txBody>
          <a:bodyPr lIns="91440" tIns="91440" rIns="91440" bIns="91440">
            <a:sp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75000"/>
                </a:schemeClr>
              </a:buClr>
              <a:buNone/>
              <a:defRPr sz="2000" spc="-3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75000"/>
                </a:schemeClr>
              </a:buClr>
              <a:defRPr spc="-30">
                <a:solidFill>
                  <a:srgbClr val="515151"/>
                </a:solidFill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75000"/>
                </a:schemeClr>
              </a:buClr>
              <a:defRPr sz="1800" spc="-30">
                <a:solidFill>
                  <a:srgbClr val="515151"/>
                </a:solidFill>
              </a:defRPr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75000"/>
                </a:schemeClr>
              </a:buClr>
              <a:defRPr sz="1600" spc="-30">
                <a:solidFill>
                  <a:srgbClr val="515151"/>
                </a:solidFill>
              </a:defRPr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75000"/>
                </a:schemeClr>
              </a:buClr>
              <a:defRPr sz="1400" spc="-30">
                <a:solidFill>
                  <a:srgbClr val="51515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566929" y="1947671"/>
            <a:ext cx="5623807" cy="649224"/>
          </a:xfrm>
          <a:prstGeom prst="rect">
            <a:avLst/>
          </a:prstGeom>
        </p:spPr>
        <p:txBody>
          <a:bodyPr vert="horz" lIns="91440" tIns="91440" rIns="91440" bIns="91440" rtlCol="0" anchor="b" anchorCtr="0">
            <a:noAutofit/>
          </a:bodyPr>
          <a:lstStyle>
            <a:lvl1pPr algn="l"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6022E6-B770-4D25-BD80-AA163CC0E7D6}"/>
              </a:ext>
            </a:extLst>
          </p:cNvPr>
          <p:cNvSpPr txBox="1"/>
          <p:nvPr/>
        </p:nvSpPr>
        <p:spPr>
          <a:xfrm>
            <a:off x="94345" y="4869682"/>
            <a:ext cx="25747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spc="100" baseline="0">
                <a:solidFill>
                  <a:schemeClr val="accent1"/>
                </a:solidFill>
              </a:rPr>
              <a:t>© 2022 PLANVIEW, INC.  //  CONFIDENTIAL  //  </a:t>
            </a:r>
            <a:fld id="{76BA2F34-BB44-4E0A-B2F1-0EA6499A13DF}" type="slidenum">
              <a:rPr lang="en-US" sz="600" spc="100" baseline="0" smtClean="0">
                <a:solidFill>
                  <a:schemeClr val="accent1"/>
                </a:solidFill>
              </a:rPr>
              <a:pPr/>
              <a:t>‹#›</a:t>
            </a:fld>
            <a:r>
              <a:rPr lang="en-US" sz="600" spc="100" baseline="0">
                <a:solidFill>
                  <a:schemeClr val="accent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854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328" y="288036"/>
            <a:ext cx="8439912" cy="543154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A197C9-2C28-48CA-9F19-01FB76FA153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0294" y="4726594"/>
            <a:ext cx="1130628" cy="3124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3530B6-B049-4CBC-A003-EB23BD2DD40B}"/>
              </a:ext>
            </a:extLst>
          </p:cNvPr>
          <p:cNvSpPr txBox="1"/>
          <p:nvPr/>
        </p:nvSpPr>
        <p:spPr>
          <a:xfrm>
            <a:off x="94345" y="4869682"/>
            <a:ext cx="25747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spc="100" baseline="0">
                <a:solidFill>
                  <a:schemeClr val="accent1"/>
                </a:solidFill>
              </a:rPr>
              <a:t>© 2022 PLANVIEW, INC.  //  CONFIDENTIAL  //  </a:t>
            </a:r>
            <a:fld id="{76BA2F34-BB44-4E0A-B2F1-0EA6499A13DF}" type="slidenum">
              <a:rPr lang="en-US" sz="600" spc="100" baseline="0" smtClean="0">
                <a:solidFill>
                  <a:schemeClr val="accent1"/>
                </a:solidFill>
              </a:rPr>
              <a:pPr/>
              <a:t>‹#›</a:t>
            </a:fld>
            <a:r>
              <a:rPr lang="en-US" sz="600" spc="100" baseline="0">
                <a:solidFill>
                  <a:schemeClr val="accent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750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171F6BC-E62A-4671-9BFF-C93F53A33A8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0294" y="4726594"/>
            <a:ext cx="1130628" cy="3124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0B8F6A-FA11-4AF6-B682-BDD3B9CC5E91}"/>
              </a:ext>
            </a:extLst>
          </p:cNvPr>
          <p:cNvSpPr txBox="1"/>
          <p:nvPr/>
        </p:nvSpPr>
        <p:spPr>
          <a:xfrm>
            <a:off x="94345" y="4869682"/>
            <a:ext cx="25747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spc="100" baseline="0">
                <a:solidFill>
                  <a:schemeClr val="accent1"/>
                </a:solidFill>
              </a:rPr>
              <a:t>© 2022 PLANVIEW, INC.  //  CONFIDENTIAL  //  </a:t>
            </a:r>
            <a:fld id="{76BA2F34-BB44-4E0A-B2F1-0EA6499A13DF}" type="slidenum">
              <a:rPr lang="en-US" sz="600" spc="100" baseline="0" smtClean="0">
                <a:solidFill>
                  <a:schemeClr val="accent1"/>
                </a:solidFill>
              </a:rPr>
              <a:pPr/>
              <a:t>‹#›</a:t>
            </a:fld>
            <a:r>
              <a:rPr lang="en-US" sz="600" spc="100" baseline="0">
                <a:solidFill>
                  <a:schemeClr val="accent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911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8328" y="288036"/>
            <a:ext cx="8439912" cy="543154"/>
          </a:xfrm>
          <a:prstGeom prst="rect">
            <a:avLst/>
          </a:prstGeom>
        </p:spPr>
        <p:txBody>
          <a:bodyPr vert="horz" lIns="91440" tIns="91440" rIns="91440" bIns="9144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328" y="1005841"/>
            <a:ext cx="8439912" cy="3143707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77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</p:sldLayoutIdLst>
  <p:txStyles>
    <p:titleStyle>
      <a:lvl1pPr algn="ctr" defTabSz="914378" rtl="0" eaLnBrk="1" latinLnBrk="0" hangingPunct="1">
        <a:lnSpc>
          <a:spcPts val="2800"/>
        </a:lnSpc>
        <a:spcBef>
          <a:spcPct val="0"/>
        </a:spcBef>
        <a:buNone/>
        <a:defRPr sz="3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76" indent="-182876" algn="l" defTabSz="914378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1">
            <a:lumMod val="75000"/>
          </a:schemeClr>
        </a:buClr>
        <a:buSzPct val="85000"/>
        <a:buFont typeface="Arial" pitchFamily="34" charset="0"/>
        <a:buChar char="•"/>
        <a:defRPr sz="2600" kern="1200" spc="-30">
          <a:solidFill>
            <a:srgbClr val="241B2F"/>
          </a:solidFill>
          <a:latin typeface="+mn-lt"/>
          <a:ea typeface="+mn-ea"/>
          <a:cs typeface="+mn-cs"/>
        </a:defRPr>
      </a:lvl1pPr>
      <a:lvl2pPr marL="457189" indent="-182876" algn="l" defTabSz="914378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1">
            <a:lumMod val="75000"/>
          </a:schemeClr>
        </a:buClr>
        <a:buSzPct val="85000"/>
        <a:buFont typeface="Arial" pitchFamily="34" charset="0"/>
        <a:buChar char="•"/>
        <a:defRPr sz="2000" kern="1200" spc="-30">
          <a:solidFill>
            <a:srgbClr val="241B2F"/>
          </a:solidFill>
          <a:latin typeface="+mn-lt"/>
          <a:ea typeface="+mn-ea"/>
          <a:cs typeface="+mn-cs"/>
        </a:defRPr>
      </a:lvl2pPr>
      <a:lvl3pPr marL="731502" indent="-182876" algn="l" defTabSz="914378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1">
            <a:lumMod val="75000"/>
          </a:schemeClr>
        </a:buClr>
        <a:buSzPct val="90000"/>
        <a:buFont typeface="Arial" pitchFamily="34" charset="0"/>
        <a:buChar char="•"/>
        <a:defRPr sz="1800" kern="1200" spc="-30">
          <a:solidFill>
            <a:srgbClr val="241B2F"/>
          </a:solidFill>
          <a:latin typeface="+mn-lt"/>
          <a:ea typeface="+mn-ea"/>
          <a:cs typeface="+mn-cs"/>
        </a:defRPr>
      </a:lvl3pPr>
      <a:lvl4pPr marL="1005815" indent="-182876" algn="l" defTabSz="914378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1">
            <a:lumMod val="75000"/>
          </a:schemeClr>
        </a:buClr>
        <a:buFont typeface="Arial" pitchFamily="34" charset="0"/>
        <a:buChar char="•"/>
        <a:defRPr sz="1600" kern="1200" spc="-30">
          <a:solidFill>
            <a:srgbClr val="241B2F"/>
          </a:solidFill>
          <a:latin typeface="+mn-lt"/>
          <a:ea typeface="+mn-ea"/>
          <a:cs typeface="+mn-cs"/>
        </a:defRPr>
      </a:lvl4pPr>
      <a:lvl5pPr marL="1188690" indent="-137156" algn="l" defTabSz="914378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1">
            <a:lumMod val="75000"/>
          </a:schemeClr>
        </a:buClr>
        <a:buSzPct val="100000"/>
        <a:buFont typeface="Arial" pitchFamily="34" charset="0"/>
        <a:buChar char="•"/>
        <a:defRPr sz="1400" kern="1200" spc="-30" baseline="0">
          <a:solidFill>
            <a:srgbClr val="241B2F"/>
          </a:solidFill>
          <a:latin typeface="+mn-lt"/>
          <a:ea typeface="+mn-ea"/>
          <a:cs typeface="+mn-cs"/>
        </a:defRPr>
      </a:lvl5pPr>
      <a:lvl6pPr marL="1371566" indent="-182876" algn="l" defTabSz="914378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41" indent="-182876" algn="l" defTabSz="914378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17" indent="-182876" algn="l" defTabSz="914378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192" indent="-182876" algn="l" defTabSz="914378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8D4753C5-F24A-4BE4-9154-964ADA21320F}"/>
              </a:ext>
            </a:extLst>
          </p:cNvPr>
          <p:cNvSpPr/>
          <p:nvPr/>
        </p:nvSpPr>
        <p:spPr>
          <a:xfrm>
            <a:off x="45310" y="4822941"/>
            <a:ext cx="2501948" cy="220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srgbClr val="FFFFFF"/>
              </a:solidFill>
              <a:latin typeface="Avenir LT Std 35 Light"/>
            </a:endParaRPr>
          </a:p>
        </p:txBody>
      </p:sp>
      <p:sp>
        <p:nvSpPr>
          <p:cNvPr id="107" name="Title 1">
            <a:extLst>
              <a:ext uri="{FF2B5EF4-FFF2-40B4-BE49-F238E27FC236}">
                <a16:creationId xmlns:a16="http://schemas.microsoft.com/office/drawing/2014/main" id="{6F90FB01-FA60-42DC-A035-103914E5107B}"/>
              </a:ext>
            </a:extLst>
          </p:cNvPr>
          <p:cNvSpPr txBox="1">
            <a:spLocks/>
          </p:cNvSpPr>
          <p:nvPr/>
        </p:nvSpPr>
        <p:spPr>
          <a:xfrm>
            <a:off x="117374" y="215310"/>
            <a:ext cx="4993246" cy="524637"/>
          </a:xfrm>
          <a:prstGeom prst="rect">
            <a:avLst/>
          </a:prstGeom>
        </p:spPr>
        <p:txBody>
          <a:bodyPr vert="horz" lIns="68580" tIns="68580" rIns="68580" bIns="68580" rtlCol="0" anchor="t" anchorCtr="0">
            <a:noAutofit/>
          </a:bodyPr>
          <a:lstStyle>
            <a:lvl1pPr algn="ctr" defTabSz="1219170" rtl="0" eaLnBrk="1" latinLnBrk="0" hangingPunct="1">
              <a:lnSpc>
                <a:spcPts val="3733"/>
              </a:lnSpc>
              <a:spcBef>
                <a:spcPct val="0"/>
              </a:spcBef>
              <a:buNone/>
              <a:defRPr sz="3733" kern="1200" spc="-67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378">
              <a:lnSpc>
                <a:spcPts val="2800"/>
              </a:lnSpc>
              <a:defRPr/>
            </a:pPr>
            <a:r>
              <a:rPr lang="en-GB" sz="1800" spc="-50" dirty="0">
                <a:solidFill>
                  <a:srgbClr val="1A1B2F"/>
                </a:solidFill>
                <a:latin typeface="Avenir LT Std 65 Medium"/>
              </a:rPr>
              <a:t>Professional Services Automation Capabilities </a:t>
            </a:r>
          </a:p>
          <a:p>
            <a:pPr algn="l" defTabSz="914378">
              <a:lnSpc>
                <a:spcPts val="2800"/>
              </a:lnSpc>
              <a:defRPr/>
            </a:pPr>
            <a:endParaRPr lang="en-US" sz="1800" spc="-50" dirty="0">
              <a:solidFill>
                <a:srgbClr val="C00000"/>
              </a:solidFill>
              <a:latin typeface="Avenir LT Std 65 Medium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DCEEA55-ED0B-C54B-BE76-00D3F9AC6F18}"/>
              </a:ext>
            </a:extLst>
          </p:cNvPr>
          <p:cNvSpPr/>
          <p:nvPr/>
        </p:nvSpPr>
        <p:spPr>
          <a:xfrm>
            <a:off x="401906" y="1366819"/>
            <a:ext cx="7180321" cy="1024658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LT Std 35 Light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5B49613-EC71-C627-6888-9EEDD3C9667A}"/>
              </a:ext>
            </a:extLst>
          </p:cNvPr>
          <p:cNvSpPr/>
          <p:nvPr/>
        </p:nvSpPr>
        <p:spPr>
          <a:xfrm>
            <a:off x="399146" y="855468"/>
            <a:ext cx="7185896" cy="416657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LT Std 35 Light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9C84723-5754-B662-742E-F111F8054613}"/>
              </a:ext>
            </a:extLst>
          </p:cNvPr>
          <p:cNvSpPr/>
          <p:nvPr/>
        </p:nvSpPr>
        <p:spPr>
          <a:xfrm>
            <a:off x="275767" y="1424239"/>
            <a:ext cx="913580" cy="286920"/>
          </a:xfrm>
          <a:prstGeom prst="rect">
            <a:avLst/>
          </a:prstGeom>
          <a:noFill/>
          <a:ln w="6350" cap="flat" cmpd="sng" algn="ctr">
            <a:noFill/>
            <a:prstDash val="dash"/>
          </a:ln>
          <a:effectLst/>
        </p:spPr>
        <p:txBody>
          <a:bodyPr rtlCol="0" anchor="t"/>
          <a:lstStyle/>
          <a:p>
            <a:pPr marL="0" marR="0" lvl="0" indent="0" algn="ctr" defTabSz="914309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PLANNING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4267514-79AB-2E53-3B50-A0BA972E364D}"/>
              </a:ext>
            </a:extLst>
          </p:cNvPr>
          <p:cNvSpPr/>
          <p:nvPr/>
        </p:nvSpPr>
        <p:spPr>
          <a:xfrm>
            <a:off x="288734" y="897748"/>
            <a:ext cx="913580" cy="336860"/>
          </a:xfrm>
          <a:prstGeom prst="rect">
            <a:avLst/>
          </a:prstGeom>
          <a:noFill/>
          <a:ln w="6350" cap="flat" cmpd="sng" algn="ctr">
            <a:noFill/>
            <a:prstDash val="dash"/>
          </a:ln>
          <a:effectLst/>
        </p:spPr>
        <p:txBody>
          <a:bodyPr rtlCol="0" anchor="t"/>
          <a:lstStyle/>
          <a:p>
            <a:pPr marL="0" marR="0" lvl="0" indent="0" algn="ctr" defTabSz="914309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STRATEGY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64FEDFD-CBD4-FC35-5782-AB05473C4E2E}"/>
              </a:ext>
            </a:extLst>
          </p:cNvPr>
          <p:cNvSpPr/>
          <p:nvPr/>
        </p:nvSpPr>
        <p:spPr>
          <a:xfrm>
            <a:off x="1088758" y="927526"/>
            <a:ext cx="6424996" cy="290674"/>
          </a:xfrm>
          <a:prstGeom prst="rect">
            <a:avLst/>
          </a:prstGeom>
          <a:solidFill>
            <a:srgbClr val="000000"/>
          </a:solidFill>
          <a:ln w="264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Objectives and Key Results </a:t>
            </a:r>
          </a:p>
        </p:txBody>
      </p:sp>
      <p:sp>
        <p:nvSpPr>
          <p:cNvPr id="30" name="Arrow: U-Turn 102">
            <a:extLst>
              <a:ext uri="{FF2B5EF4-FFF2-40B4-BE49-F238E27FC236}">
                <a16:creationId xmlns:a16="http://schemas.microsoft.com/office/drawing/2014/main" id="{243EB70E-9E99-5A82-F857-C3403849BF51}"/>
              </a:ext>
            </a:extLst>
          </p:cNvPr>
          <p:cNvSpPr/>
          <p:nvPr/>
        </p:nvSpPr>
        <p:spPr>
          <a:xfrm rot="5400000" flipH="1" flipV="1">
            <a:off x="-1270252" y="2381946"/>
            <a:ext cx="3060166" cy="284914"/>
          </a:xfrm>
          <a:prstGeom prst="uturnArrow">
            <a:avLst>
              <a:gd name="adj1" fmla="val 15643"/>
              <a:gd name="adj2" fmla="val 24281"/>
              <a:gd name="adj3" fmla="val 29319"/>
              <a:gd name="adj4" fmla="val 43750"/>
              <a:gd name="adj5" fmla="val 100000"/>
            </a:avLst>
          </a:prstGeom>
          <a:solidFill>
            <a:srgbClr val="4A7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1A1B2F"/>
              </a:solidFill>
              <a:effectLst/>
              <a:uLnTx/>
              <a:uFillTx/>
              <a:latin typeface="Avenir LT Std 35 Light"/>
              <a:ea typeface="+mn-ea"/>
              <a:cs typeface="+mn-cs"/>
            </a:endParaRPr>
          </a:p>
        </p:txBody>
      </p:sp>
      <p:pic>
        <p:nvPicPr>
          <p:cNvPr id="31" name="Graphic 30">
            <a:extLst>
              <a:ext uri="{FF2B5EF4-FFF2-40B4-BE49-F238E27FC236}">
                <a16:creationId xmlns:a16="http://schemas.microsoft.com/office/drawing/2014/main" id="{0C017214-F578-A249-074B-4307797079E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200000">
            <a:off x="578410" y="1168179"/>
            <a:ext cx="308299" cy="308299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64C633B5-52C0-29DB-540C-5CC93F22E1D8}"/>
              </a:ext>
            </a:extLst>
          </p:cNvPr>
          <p:cNvSpPr/>
          <p:nvPr/>
        </p:nvSpPr>
        <p:spPr>
          <a:xfrm>
            <a:off x="399145" y="3899051"/>
            <a:ext cx="7183082" cy="408134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LT Std 35 Light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C920A60-5D9A-0469-3C5C-5F57CA2C4A4D}"/>
              </a:ext>
            </a:extLst>
          </p:cNvPr>
          <p:cNvSpPr/>
          <p:nvPr/>
        </p:nvSpPr>
        <p:spPr>
          <a:xfrm>
            <a:off x="232858" y="3953353"/>
            <a:ext cx="987629" cy="336860"/>
          </a:xfrm>
          <a:prstGeom prst="rect">
            <a:avLst/>
          </a:prstGeom>
          <a:noFill/>
          <a:ln w="6350" cap="flat" cmpd="sng" algn="ctr">
            <a:noFill/>
            <a:prstDash val="dash"/>
          </a:ln>
          <a:effectLst/>
        </p:spPr>
        <p:txBody>
          <a:bodyPr rtlCol="0" anchor="t"/>
          <a:lstStyle/>
          <a:p>
            <a:pPr marL="0" marR="0" lvl="0" indent="0" algn="ctr" defTabSz="914309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RESULTS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1A1B2F"/>
              </a:solidFill>
              <a:effectLst/>
              <a:uLnTx/>
              <a:uFillTx/>
              <a:latin typeface="Avenir LT Std 35 Light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A45F938-F93B-6FB9-4216-3C3837795365}"/>
              </a:ext>
            </a:extLst>
          </p:cNvPr>
          <p:cNvSpPr/>
          <p:nvPr/>
        </p:nvSpPr>
        <p:spPr>
          <a:xfrm>
            <a:off x="2119195" y="1408385"/>
            <a:ext cx="2277347" cy="909525"/>
          </a:xfrm>
          <a:prstGeom prst="rect">
            <a:avLst/>
          </a:prstGeom>
          <a:solidFill>
            <a:srgbClr val="E2251B"/>
          </a:solidFill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Services Portfolio Planning 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LT Std 35 Light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F7011-E97C-D5DD-3394-F84EF8F16B70}"/>
              </a:ext>
            </a:extLst>
          </p:cNvPr>
          <p:cNvSpPr/>
          <p:nvPr/>
        </p:nvSpPr>
        <p:spPr>
          <a:xfrm>
            <a:off x="4447116" y="1738004"/>
            <a:ext cx="3066638" cy="264575"/>
          </a:xfrm>
          <a:prstGeom prst="rect">
            <a:avLst/>
          </a:prstGeom>
          <a:solidFill>
            <a:srgbClr val="E2251B"/>
          </a:solidFill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Capacity and Staff Planning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AF64C52-3E29-5D74-D913-B975991C632E}"/>
              </a:ext>
            </a:extLst>
          </p:cNvPr>
          <p:cNvSpPr/>
          <p:nvPr/>
        </p:nvSpPr>
        <p:spPr>
          <a:xfrm>
            <a:off x="402288" y="2456007"/>
            <a:ext cx="7180323" cy="1366117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LT Std 35 Light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DEBE5A3-7731-667B-CD26-31E0DB6DD5DE}"/>
              </a:ext>
            </a:extLst>
          </p:cNvPr>
          <p:cNvSpPr/>
          <p:nvPr/>
        </p:nvSpPr>
        <p:spPr>
          <a:xfrm>
            <a:off x="238743" y="2722868"/>
            <a:ext cx="987629" cy="247725"/>
          </a:xfrm>
          <a:prstGeom prst="rect">
            <a:avLst/>
          </a:prstGeom>
          <a:noFill/>
          <a:ln w="6350" cap="flat" cmpd="sng" algn="ctr">
            <a:noFill/>
            <a:prstDash val="dash"/>
          </a:ln>
          <a:effectLst/>
        </p:spPr>
        <p:txBody>
          <a:bodyPr rtlCol="0" anchor="t"/>
          <a:lstStyle/>
          <a:p>
            <a:pPr marL="0" marR="0" lvl="0" indent="0" algn="ctr" defTabSz="914309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DELIVERY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1A1B2F"/>
              </a:solidFill>
              <a:effectLst/>
              <a:uLnTx/>
              <a:uFillTx/>
              <a:latin typeface="Avenir LT Std 35 Light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3845620-D819-DC80-62B9-428BD3A1289F}"/>
              </a:ext>
            </a:extLst>
          </p:cNvPr>
          <p:cNvSpPr/>
          <p:nvPr/>
        </p:nvSpPr>
        <p:spPr>
          <a:xfrm>
            <a:off x="4447116" y="2543238"/>
            <a:ext cx="3063671" cy="288000"/>
          </a:xfrm>
          <a:prstGeom prst="rect">
            <a:avLst/>
          </a:prstGeom>
          <a:solidFill>
            <a:srgbClr val="780009"/>
          </a:solidFill>
          <a:ln w="264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Revenue and Cost Management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84A36E5-01BD-BE6B-B529-4C1D937175E4}"/>
              </a:ext>
            </a:extLst>
          </p:cNvPr>
          <p:cNvSpPr/>
          <p:nvPr/>
        </p:nvSpPr>
        <p:spPr>
          <a:xfrm>
            <a:off x="2586091" y="2873250"/>
            <a:ext cx="1809810" cy="882937"/>
          </a:xfrm>
          <a:prstGeom prst="rect">
            <a:avLst/>
          </a:prstGeom>
          <a:solidFill>
            <a:srgbClr val="780009"/>
          </a:solidFill>
          <a:ln w="264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Resource Management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37E3B25-4EDB-D2DC-3486-052F441BBD64}"/>
              </a:ext>
            </a:extLst>
          </p:cNvPr>
          <p:cNvSpPr/>
          <p:nvPr/>
        </p:nvSpPr>
        <p:spPr>
          <a:xfrm>
            <a:off x="4447116" y="2871134"/>
            <a:ext cx="1446117" cy="885053"/>
          </a:xfrm>
          <a:prstGeom prst="rect">
            <a:avLst/>
          </a:prstGeom>
          <a:solidFill>
            <a:srgbClr val="780009"/>
          </a:solidFill>
          <a:ln w="264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Project Team Delivery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38E0848-10FD-AB9A-732C-7395E8DDD389}"/>
              </a:ext>
            </a:extLst>
          </p:cNvPr>
          <p:cNvSpPr/>
          <p:nvPr/>
        </p:nvSpPr>
        <p:spPr>
          <a:xfrm>
            <a:off x="1088759" y="2869543"/>
            <a:ext cx="1446117" cy="886644"/>
          </a:xfrm>
          <a:prstGeom prst="rect">
            <a:avLst/>
          </a:prstGeom>
          <a:solidFill>
            <a:srgbClr val="780009"/>
          </a:solidFill>
          <a:ln w="264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Work Management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6846D2D-15AE-8802-EE92-5ED3EE3023CB}"/>
              </a:ext>
            </a:extLst>
          </p:cNvPr>
          <p:cNvSpPr/>
          <p:nvPr/>
        </p:nvSpPr>
        <p:spPr>
          <a:xfrm>
            <a:off x="5944448" y="2870286"/>
            <a:ext cx="1569306" cy="885901"/>
          </a:xfrm>
          <a:prstGeom prst="rect">
            <a:avLst/>
          </a:prstGeom>
          <a:solidFill>
            <a:srgbClr val="780009"/>
          </a:solidFill>
          <a:ln w="264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Agile Team Delivery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EB6018D-542B-1C5D-8B62-850A6E34C629}"/>
              </a:ext>
            </a:extLst>
          </p:cNvPr>
          <p:cNvSpPr/>
          <p:nvPr/>
        </p:nvSpPr>
        <p:spPr>
          <a:xfrm>
            <a:off x="1152593" y="3101085"/>
            <a:ext cx="1326677" cy="168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64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Planning and Scheduling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CDBD982-65AF-7FE2-C852-8F747BE78763}"/>
              </a:ext>
            </a:extLst>
          </p:cNvPr>
          <p:cNvSpPr/>
          <p:nvPr/>
        </p:nvSpPr>
        <p:spPr>
          <a:xfrm>
            <a:off x="1152593" y="3318823"/>
            <a:ext cx="1326677" cy="168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64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Changes, Risks and Issues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9865A0F-C067-2E98-E740-EDE3841F1532}"/>
              </a:ext>
            </a:extLst>
          </p:cNvPr>
          <p:cNvSpPr/>
          <p:nvPr/>
        </p:nvSpPr>
        <p:spPr>
          <a:xfrm>
            <a:off x="1152593" y="3530940"/>
            <a:ext cx="1326677" cy="168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64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Execution and Tracking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ABE7B47-1EE9-362E-B86F-3C372327D5C7}"/>
              </a:ext>
            </a:extLst>
          </p:cNvPr>
          <p:cNvSpPr/>
          <p:nvPr/>
        </p:nvSpPr>
        <p:spPr>
          <a:xfrm>
            <a:off x="2680784" y="3100223"/>
            <a:ext cx="1629718" cy="1684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64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Res. Rates, Skills, and Availability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2F634A3-78C9-2644-2956-2E59F073C662}"/>
              </a:ext>
            </a:extLst>
          </p:cNvPr>
          <p:cNvSpPr/>
          <p:nvPr/>
        </p:nvSpPr>
        <p:spPr>
          <a:xfrm>
            <a:off x="2680784" y="3317961"/>
            <a:ext cx="1629718" cy="1684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64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Res. Assignments and Utilization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05F2C84-B237-22B2-FE1C-D786F20206AE}"/>
              </a:ext>
            </a:extLst>
          </p:cNvPr>
          <p:cNvSpPr/>
          <p:nvPr/>
        </p:nvSpPr>
        <p:spPr>
          <a:xfrm>
            <a:off x="2680784" y="3530078"/>
            <a:ext cx="1629718" cy="1684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64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Time and Expense Management 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72D8277-3F03-02EB-8714-3B49CA814E65}"/>
              </a:ext>
            </a:extLst>
          </p:cNvPr>
          <p:cNvSpPr/>
          <p:nvPr/>
        </p:nvSpPr>
        <p:spPr>
          <a:xfrm>
            <a:off x="4528504" y="3098420"/>
            <a:ext cx="1287184" cy="1648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64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Task Management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5D60065-69AC-9CD8-3B96-8A628B33AAE3}"/>
              </a:ext>
            </a:extLst>
          </p:cNvPr>
          <p:cNvSpPr/>
          <p:nvPr/>
        </p:nvSpPr>
        <p:spPr>
          <a:xfrm>
            <a:off x="4528504" y="3316158"/>
            <a:ext cx="1287184" cy="1648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64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Document Management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B245F44-4F11-0D9F-0AC0-7A7FBD3450AF}"/>
              </a:ext>
            </a:extLst>
          </p:cNvPr>
          <p:cNvSpPr/>
          <p:nvPr/>
        </p:nvSpPr>
        <p:spPr>
          <a:xfrm>
            <a:off x="4528504" y="3528275"/>
            <a:ext cx="1287184" cy="1648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64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Collaboration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5BD3CE7-3EBE-9BC4-6B93-49777CBF235E}"/>
              </a:ext>
            </a:extLst>
          </p:cNvPr>
          <p:cNvSpPr/>
          <p:nvPr/>
        </p:nvSpPr>
        <p:spPr>
          <a:xfrm>
            <a:off x="6018587" y="3097571"/>
            <a:ext cx="1415943" cy="1684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64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Team Backlog Management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8A29CCB-6D5C-7198-9B39-74FA02EFD503}"/>
              </a:ext>
            </a:extLst>
          </p:cNvPr>
          <p:cNvSpPr/>
          <p:nvPr/>
        </p:nvSpPr>
        <p:spPr>
          <a:xfrm>
            <a:off x="6018587" y="3315309"/>
            <a:ext cx="1415943" cy="164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64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Team Execution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2C66EFC-B69F-D52D-865D-A53BF829ACA3}"/>
              </a:ext>
            </a:extLst>
          </p:cNvPr>
          <p:cNvSpPr/>
          <p:nvPr/>
        </p:nvSpPr>
        <p:spPr>
          <a:xfrm>
            <a:off x="6018587" y="3527426"/>
            <a:ext cx="1415943" cy="164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64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Team Integration</a:t>
            </a:r>
          </a:p>
        </p:txBody>
      </p:sp>
      <p:pic>
        <p:nvPicPr>
          <p:cNvPr id="56" name="Graphic 55">
            <a:extLst>
              <a:ext uri="{FF2B5EF4-FFF2-40B4-BE49-F238E27FC236}">
                <a16:creationId xmlns:a16="http://schemas.microsoft.com/office/drawing/2014/main" id="{F45A2A13-EC22-0F93-CB6D-1840459014F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200000">
            <a:off x="578410" y="3713268"/>
            <a:ext cx="308299" cy="308299"/>
          </a:xfrm>
          <a:prstGeom prst="rect">
            <a:avLst/>
          </a:prstGeom>
        </p:spPr>
      </p:pic>
      <p:pic>
        <p:nvPicPr>
          <p:cNvPr id="57" name="Graphic 56">
            <a:extLst>
              <a:ext uri="{FF2B5EF4-FFF2-40B4-BE49-F238E27FC236}">
                <a16:creationId xmlns:a16="http://schemas.microsoft.com/office/drawing/2014/main" id="{1B8B1C9A-FFDD-F374-2142-F3F13F1838F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200000">
            <a:off x="578410" y="2270337"/>
            <a:ext cx="308299" cy="308299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F2B4E0F0-85E9-2634-46AF-764F3673BD07}"/>
              </a:ext>
            </a:extLst>
          </p:cNvPr>
          <p:cNvSpPr/>
          <p:nvPr/>
        </p:nvSpPr>
        <p:spPr>
          <a:xfrm>
            <a:off x="7677304" y="3527426"/>
            <a:ext cx="1276685" cy="1123486"/>
          </a:xfrm>
          <a:prstGeom prst="rect">
            <a:avLst/>
          </a:prstGeom>
          <a:solidFill>
            <a:srgbClr val="023779"/>
          </a:solidFill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Safeguard 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the business with better customer retention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2FE5FB5-AA18-2EB0-18AF-E707B0A0EE38}"/>
              </a:ext>
            </a:extLst>
          </p:cNvPr>
          <p:cNvSpPr/>
          <p:nvPr/>
        </p:nvSpPr>
        <p:spPr>
          <a:xfrm>
            <a:off x="7670790" y="2189569"/>
            <a:ext cx="1276686" cy="1208967"/>
          </a:xfrm>
          <a:prstGeom prst="rect">
            <a:avLst/>
          </a:prstGeom>
          <a:solidFill>
            <a:srgbClr val="023779"/>
          </a:solidFill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Maximize operational efficiency and customer success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82CC3CE-9E69-E95F-9490-A4829A418598}"/>
              </a:ext>
            </a:extLst>
          </p:cNvPr>
          <p:cNvSpPr/>
          <p:nvPr/>
        </p:nvSpPr>
        <p:spPr>
          <a:xfrm>
            <a:off x="7670790" y="854262"/>
            <a:ext cx="1276685" cy="1208967"/>
          </a:xfrm>
          <a:prstGeom prst="rect">
            <a:avLst/>
          </a:prstGeom>
          <a:solidFill>
            <a:srgbClr val="023779"/>
          </a:solidFill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Sell more services throughout the customer lifecycle</a:t>
            </a:r>
          </a:p>
        </p:txBody>
      </p:sp>
      <p:sp>
        <p:nvSpPr>
          <p:cNvPr id="61" name="Rectangle: Rounded Corners 55">
            <a:extLst>
              <a:ext uri="{FF2B5EF4-FFF2-40B4-BE49-F238E27FC236}">
                <a16:creationId xmlns:a16="http://schemas.microsoft.com/office/drawing/2014/main" id="{E949BA14-D856-25BE-3ECE-9BD286EC0857}"/>
              </a:ext>
            </a:extLst>
          </p:cNvPr>
          <p:cNvSpPr/>
          <p:nvPr/>
        </p:nvSpPr>
        <p:spPr>
          <a:xfrm flipH="1">
            <a:off x="4684328" y="3971142"/>
            <a:ext cx="645316" cy="25934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4A708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4A7082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ERP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FE299DB-88FB-DDEC-8750-011E89FDF904}"/>
              </a:ext>
            </a:extLst>
          </p:cNvPr>
          <p:cNvSpPr/>
          <p:nvPr/>
        </p:nvSpPr>
        <p:spPr>
          <a:xfrm>
            <a:off x="2225172" y="1675976"/>
            <a:ext cx="2086765" cy="1719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64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Opportunity Management 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F92F5EA-954E-B204-E206-7530EE130CAD}"/>
              </a:ext>
            </a:extLst>
          </p:cNvPr>
          <p:cNvSpPr/>
          <p:nvPr/>
        </p:nvSpPr>
        <p:spPr>
          <a:xfrm>
            <a:off x="2225172" y="1890755"/>
            <a:ext cx="2086765" cy="1719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64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Engagement Management 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904CDB7-44E1-6093-9218-D268152F38D2}"/>
              </a:ext>
            </a:extLst>
          </p:cNvPr>
          <p:cNvSpPr/>
          <p:nvPr/>
        </p:nvSpPr>
        <p:spPr>
          <a:xfrm>
            <a:off x="2225172" y="2100848"/>
            <a:ext cx="2086765" cy="1661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64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Governance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59E1047-4FC1-A815-5DDD-A4F2F8C15483}"/>
              </a:ext>
            </a:extLst>
          </p:cNvPr>
          <p:cNvSpPr/>
          <p:nvPr/>
        </p:nvSpPr>
        <p:spPr>
          <a:xfrm>
            <a:off x="4447116" y="2053335"/>
            <a:ext cx="3066638" cy="264575"/>
          </a:xfrm>
          <a:prstGeom prst="rect">
            <a:avLst/>
          </a:prstGeom>
          <a:solidFill>
            <a:srgbClr val="E2251B"/>
          </a:solidFill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Revenue Planning </a:t>
            </a:r>
          </a:p>
        </p:txBody>
      </p:sp>
      <p:sp>
        <p:nvSpPr>
          <p:cNvPr id="66" name="Rectangle: Rounded Corners 78">
            <a:extLst>
              <a:ext uri="{FF2B5EF4-FFF2-40B4-BE49-F238E27FC236}">
                <a16:creationId xmlns:a16="http://schemas.microsoft.com/office/drawing/2014/main" id="{B7AE28D9-D771-A559-2304-E3367A39F5B7}"/>
              </a:ext>
            </a:extLst>
          </p:cNvPr>
          <p:cNvSpPr/>
          <p:nvPr/>
        </p:nvSpPr>
        <p:spPr>
          <a:xfrm>
            <a:off x="399144" y="4405290"/>
            <a:ext cx="2523768" cy="24562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4A708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Integrations</a:t>
            </a:r>
          </a:p>
        </p:txBody>
      </p:sp>
      <p:sp>
        <p:nvSpPr>
          <p:cNvPr id="67" name="Rectangle: Rounded Corners 85">
            <a:extLst>
              <a:ext uri="{FF2B5EF4-FFF2-40B4-BE49-F238E27FC236}">
                <a16:creationId xmlns:a16="http://schemas.microsoft.com/office/drawing/2014/main" id="{67099DD7-452B-718F-2143-78EBAC2FDBAF}"/>
              </a:ext>
            </a:extLst>
          </p:cNvPr>
          <p:cNvSpPr/>
          <p:nvPr/>
        </p:nvSpPr>
        <p:spPr>
          <a:xfrm>
            <a:off x="3017606" y="4406960"/>
            <a:ext cx="4564622" cy="24395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4A708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Performance reporting and executive dashboards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LT Std 35 Light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5E933D0-EA7A-8788-9CFA-C69001B6D327}"/>
              </a:ext>
            </a:extLst>
          </p:cNvPr>
          <p:cNvSpPr/>
          <p:nvPr/>
        </p:nvSpPr>
        <p:spPr>
          <a:xfrm>
            <a:off x="1079515" y="3956392"/>
            <a:ext cx="3316386" cy="281233"/>
          </a:xfrm>
          <a:prstGeom prst="rect">
            <a:avLst/>
          </a:prstGeom>
          <a:solidFill>
            <a:srgbClr val="B60001"/>
          </a:solidFill>
          <a:ln w="264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Billing and Revenue Tracking</a:t>
            </a:r>
          </a:p>
        </p:txBody>
      </p:sp>
      <p:sp>
        <p:nvSpPr>
          <p:cNvPr id="69" name="Rectangle: Rounded Corners 86">
            <a:extLst>
              <a:ext uri="{FF2B5EF4-FFF2-40B4-BE49-F238E27FC236}">
                <a16:creationId xmlns:a16="http://schemas.microsoft.com/office/drawing/2014/main" id="{DC9F4D29-B894-F35A-DD3B-F23479B18484}"/>
              </a:ext>
            </a:extLst>
          </p:cNvPr>
          <p:cNvSpPr/>
          <p:nvPr/>
        </p:nvSpPr>
        <p:spPr>
          <a:xfrm flipH="1">
            <a:off x="1145331" y="1419920"/>
            <a:ext cx="645316" cy="25934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4A708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4A7082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CRM</a:t>
            </a:r>
          </a:p>
        </p:txBody>
      </p:sp>
      <p:sp>
        <p:nvSpPr>
          <p:cNvPr id="70" name="Arrow: Left-Right 65">
            <a:extLst>
              <a:ext uri="{FF2B5EF4-FFF2-40B4-BE49-F238E27FC236}">
                <a16:creationId xmlns:a16="http://schemas.microsoft.com/office/drawing/2014/main" id="{E4E5E92E-1EFB-06FB-4CE9-EEF30275A26F}"/>
              </a:ext>
            </a:extLst>
          </p:cNvPr>
          <p:cNvSpPr/>
          <p:nvPr/>
        </p:nvSpPr>
        <p:spPr>
          <a:xfrm rot="10800000" flipH="1">
            <a:off x="1681141" y="1451613"/>
            <a:ext cx="532452" cy="185205"/>
          </a:xfrm>
          <a:prstGeom prst="leftRightArrow">
            <a:avLst/>
          </a:prstGeom>
          <a:gradFill flip="none" rotWithShape="1">
            <a:gsLst>
              <a:gs pos="100000">
                <a:srgbClr val="E2251B"/>
              </a:gs>
              <a:gs pos="0">
                <a:srgbClr val="4A7082"/>
              </a:gs>
            </a:gsLst>
            <a:lin ang="0" scaled="1"/>
            <a:tileRect/>
          </a:gradFill>
          <a:ln w="3175">
            <a:solidFill>
              <a:srgbClr val="4A7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Avenir LT Std 35 Light"/>
              <a:ea typeface="+mn-ea"/>
              <a:cs typeface="+mn-cs"/>
            </a:endParaRPr>
          </a:p>
        </p:txBody>
      </p:sp>
      <p:sp>
        <p:nvSpPr>
          <p:cNvPr id="71" name="Arrow: Left-Right 4">
            <a:extLst>
              <a:ext uri="{FF2B5EF4-FFF2-40B4-BE49-F238E27FC236}">
                <a16:creationId xmlns:a16="http://schemas.microsoft.com/office/drawing/2014/main" id="{B96814CC-F2B6-190C-9878-2F30F3E5862D}"/>
              </a:ext>
            </a:extLst>
          </p:cNvPr>
          <p:cNvSpPr/>
          <p:nvPr/>
        </p:nvSpPr>
        <p:spPr>
          <a:xfrm>
            <a:off x="4299275" y="4004405"/>
            <a:ext cx="489579" cy="185205"/>
          </a:xfrm>
          <a:prstGeom prst="leftRightArrow">
            <a:avLst/>
          </a:prstGeom>
          <a:gradFill flip="none" rotWithShape="1">
            <a:gsLst>
              <a:gs pos="100000">
                <a:srgbClr val="B60001"/>
              </a:gs>
              <a:gs pos="0">
                <a:srgbClr val="4A7082"/>
              </a:gs>
            </a:gsLst>
            <a:lin ang="10800000" scaled="1"/>
            <a:tileRect/>
          </a:gradFill>
          <a:ln w="3175">
            <a:solidFill>
              <a:srgbClr val="4A7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Avenir LT Std 35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7518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8D4753C5-F24A-4BE4-9154-964ADA21320F}"/>
              </a:ext>
            </a:extLst>
          </p:cNvPr>
          <p:cNvSpPr/>
          <p:nvPr/>
        </p:nvSpPr>
        <p:spPr>
          <a:xfrm>
            <a:off x="45310" y="4822941"/>
            <a:ext cx="2501948" cy="220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LT Std 35 Light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2B4E0F0-85E9-2634-46AF-764F3673BD07}"/>
              </a:ext>
            </a:extLst>
          </p:cNvPr>
          <p:cNvSpPr/>
          <p:nvPr/>
        </p:nvSpPr>
        <p:spPr>
          <a:xfrm>
            <a:off x="7797897" y="3181643"/>
            <a:ext cx="1152570" cy="957456"/>
          </a:xfrm>
          <a:prstGeom prst="rect">
            <a:avLst/>
          </a:prstGeom>
          <a:solidFill>
            <a:srgbClr val="023779"/>
          </a:solidFill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Safeguard 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the business with better customer retention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2FE5FB5-AA18-2EB0-18AF-E707B0A0EE38}"/>
              </a:ext>
            </a:extLst>
          </p:cNvPr>
          <p:cNvSpPr/>
          <p:nvPr/>
        </p:nvSpPr>
        <p:spPr>
          <a:xfrm>
            <a:off x="7797897" y="2071713"/>
            <a:ext cx="1152570" cy="957456"/>
          </a:xfrm>
          <a:prstGeom prst="rect">
            <a:avLst/>
          </a:prstGeom>
          <a:solidFill>
            <a:srgbClr val="023779"/>
          </a:solidFill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Maximize operational efficiency and customer success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82CC3CE-9E69-E95F-9490-A4829A418598}"/>
              </a:ext>
            </a:extLst>
          </p:cNvPr>
          <p:cNvSpPr/>
          <p:nvPr/>
        </p:nvSpPr>
        <p:spPr>
          <a:xfrm>
            <a:off x="7797897" y="958447"/>
            <a:ext cx="1117503" cy="961301"/>
          </a:xfrm>
          <a:prstGeom prst="rect">
            <a:avLst/>
          </a:prstGeom>
          <a:solidFill>
            <a:srgbClr val="023779"/>
          </a:solidFill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Sell more services throughout the customer lifecycle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F41AD5-5FB2-8C3B-9CD0-738952B69862}"/>
              </a:ext>
            </a:extLst>
          </p:cNvPr>
          <p:cNvGrpSpPr/>
          <p:nvPr/>
        </p:nvGrpSpPr>
        <p:grpSpPr>
          <a:xfrm>
            <a:off x="1402080" y="958446"/>
            <a:ext cx="6253628" cy="3180650"/>
            <a:chOff x="1338661" y="830416"/>
            <a:chExt cx="7467668" cy="3795443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DCEEA55-ED0B-C54B-BE76-00D3F9AC6F18}"/>
                </a:ext>
              </a:extLst>
            </p:cNvPr>
            <p:cNvSpPr/>
            <p:nvPr/>
          </p:nvSpPr>
          <p:spPr>
            <a:xfrm>
              <a:off x="1623193" y="1341767"/>
              <a:ext cx="7180321" cy="102465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5B49613-EC71-C627-6888-9EEDD3C9667A}"/>
                </a:ext>
              </a:extLst>
            </p:cNvPr>
            <p:cNvSpPr/>
            <p:nvPr/>
          </p:nvSpPr>
          <p:spPr>
            <a:xfrm>
              <a:off x="1620433" y="830416"/>
              <a:ext cx="7185896" cy="416657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9C84723-5754-B662-742E-F111F8054613}"/>
                </a:ext>
              </a:extLst>
            </p:cNvPr>
            <p:cNvSpPr/>
            <p:nvPr/>
          </p:nvSpPr>
          <p:spPr>
            <a:xfrm>
              <a:off x="1497054" y="1399187"/>
              <a:ext cx="913580" cy="286920"/>
            </a:xfrm>
            <a:prstGeom prst="rect">
              <a:avLst/>
            </a:prstGeom>
            <a:noFill/>
            <a:ln w="6350" cap="flat" cmpd="sng" algn="ctr">
              <a:noFill/>
              <a:prstDash val="dash"/>
            </a:ln>
            <a:effectLst/>
          </p:spPr>
          <p:txBody>
            <a:bodyPr rtlCol="0" anchor="t"/>
            <a:lstStyle/>
            <a:p>
              <a:pPr marL="0" marR="0" lvl="0" indent="0" algn="ctr" defTabSz="914309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1A1B2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PLANNING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4267514-79AB-2E53-3B50-A0BA972E364D}"/>
                </a:ext>
              </a:extLst>
            </p:cNvPr>
            <p:cNvSpPr/>
            <p:nvPr/>
          </p:nvSpPr>
          <p:spPr>
            <a:xfrm>
              <a:off x="1510021" y="872696"/>
              <a:ext cx="913580" cy="336860"/>
            </a:xfrm>
            <a:prstGeom prst="rect">
              <a:avLst/>
            </a:prstGeom>
            <a:noFill/>
            <a:ln w="6350" cap="flat" cmpd="sng" algn="ctr">
              <a:noFill/>
              <a:prstDash val="dash"/>
            </a:ln>
            <a:effectLst/>
          </p:spPr>
          <p:txBody>
            <a:bodyPr rtlCol="0" anchor="t"/>
            <a:lstStyle/>
            <a:p>
              <a:pPr marL="0" marR="0" lvl="0" indent="0" algn="ctr" defTabSz="914309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1A1B2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STRATEGY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64FEDFD-CBD4-FC35-5782-AB05473C4E2E}"/>
                </a:ext>
              </a:extLst>
            </p:cNvPr>
            <p:cNvSpPr/>
            <p:nvPr/>
          </p:nvSpPr>
          <p:spPr>
            <a:xfrm>
              <a:off x="2310045" y="902474"/>
              <a:ext cx="6424996" cy="290674"/>
            </a:xfrm>
            <a:prstGeom prst="rect">
              <a:avLst/>
            </a:prstGeom>
            <a:solidFill>
              <a:srgbClr val="7961BB"/>
            </a:solidFill>
            <a:ln w="63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Objectives and Key Results </a:t>
              </a:r>
            </a:p>
          </p:txBody>
        </p:sp>
        <p:sp>
          <p:nvSpPr>
            <p:cNvPr id="30" name="Arrow: U-Turn 102">
              <a:extLst>
                <a:ext uri="{FF2B5EF4-FFF2-40B4-BE49-F238E27FC236}">
                  <a16:creationId xmlns:a16="http://schemas.microsoft.com/office/drawing/2014/main" id="{243EB70E-9E99-5A82-F857-C3403849BF51}"/>
                </a:ext>
              </a:extLst>
            </p:cNvPr>
            <p:cNvSpPr/>
            <p:nvPr/>
          </p:nvSpPr>
          <p:spPr>
            <a:xfrm rot="5400000" flipH="1" flipV="1">
              <a:off x="-48965" y="2356894"/>
              <a:ext cx="3060166" cy="284914"/>
            </a:xfrm>
            <a:prstGeom prst="uturnArrow">
              <a:avLst>
                <a:gd name="adj1" fmla="val 15643"/>
                <a:gd name="adj2" fmla="val 24281"/>
                <a:gd name="adj3" fmla="val 29319"/>
                <a:gd name="adj4" fmla="val 43750"/>
                <a:gd name="adj5" fmla="val 100000"/>
              </a:avLst>
            </a:prstGeom>
            <a:solidFill>
              <a:srgbClr val="4A7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endParaRPr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0C017214-F578-A249-074B-4307797079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799697" y="1143127"/>
              <a:ext cx="308299" cy="308299"/>
            </a:xfrm>
            <a:prstGeom prst="rect">
              <a:avLst/>
            </a:prstGeom>
          </p:spPr>
        </p:pic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4C633B5-52C0-29DB-540C-5CC93F22E1D8}"/>
                </a:ext>
              </a:extLst>
            </p:cNvPr>
            <p:cNvSpPr/>
            <p:nvPr/>
          </p:nvSpPr>
          <p:spPr>
            <a:xfrm>
              <a:off x="1620432" y="3873999"/>
              <a:ext cx="7183082" cy="408134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C920A60-5D9A-0469-3C5C-5F57CA2C4A4D}"/>
                </a:ext>
              </a:extLst>
            </p:cNvPr>
            <p:cNvSpPr/>
            <p:nvPr/>
          </p:nvSpPr>
          <p:spPr>
            <a:xfrm>
              <a:off x="1454145" y="3928301"/>
              <a:ext cx="987629" cy="336860"/>
            </a:xfrm>
            <a:prstGeom prst="rect">
              <a:avLst/>
            </a:prstGeom>
            <a:noFill/>
            <a:ln w="6350" cap="flat" cmpd="sng" algn="ctr">
              <a:noFill/>
              <a:prstDash val="dash"/>
            </a:ln>
            <a:effectLst/>
          </p:spPr>
          <p:txBody>
            <a:bodyPr rtlCol="0" anchor="t"/>
            <a:lstStyle/>
            <a:p>
              <a:pPr marL="0" marR="0" lvl="0" indent="0" algn="ctr" defTabSz="914309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0" cap="none" spc="0" normalizeH="0" baseline="0" noProof="0">
                  <a:ln>
                    <a:noFill/>
                  </a:ln>
                  <a:solidFill>
                    <a:srgbClr val="1A1B2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RESULTS</a:t>
              </a: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A45F938-F93B-6FB9-4216-3C3837795365}"/>
                </a:ext>
              </a:extLst>
            </p:cNvPr>
            <p:cNvSpPr/>
            <p:nvPr/>
          </p:nvSpPr>
          <p:spPr>
            <a:xfrm>
              <a:off x="3340482" y="1383333"/>
              <a:ext cx="2277347" cy="909525"/>
            </a:xfrm>
            <a:prstGeom prst="rect">
              <a:avLst/>
            </a:prstGeom>
            <a:solidFill>
              <a:srgbClr val="7961BB"/>
            </a:solidFill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Services Portfolio Planning </a:t>
              </a:r>
              <a:endPara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B2F7011-E97C-D5DD-3394-F84EF8F16B70}"/>
                </a:ext>
              </a:extLst>
            </p:cNvPr>
            <p:cNvSpPr/>
            <p:nvPr/>
          </p:nvSpPr>
          <p:spPr>
            <a:xfrm>
              <a:off x="5668403" y="1712952"/>
              <a:ext cx="3066638" cy="264575"/>
            </a:xfrm>
            <a:prstGeom prst="rect">
              <a:avLst/>
            </a:prstGeom>
            <a:solidFill>
              <a:srgbClr val="9E99CB"/>
            </a:solidFill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Capacity and Staff Planning 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AF64C52-3E29-5D74-D913-B975991C632E}"/>
                </a:ext>
              </a:extLst>
            </p:cNvPr>
            <p:cNvSpPr/>
            <p:nvPr/>
          </p:nvSpPr>
          <p:spPr>
            <a:xfrm>
              <a:off x="1623575" y="2430955"/>
              <a:ext cx="7180323" cy="1366117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DEBE5A3-7731-667B-CD26-31E0DB6DD5DE}"/>
                </a:ext>
              </a:extLst>
            </p:cNvPr>
            <p:cNvSpPr/>
            <p:nvPr/>
          </p:nvSpPr>
          <p:spPr>
            <a:xfrm>
              <a:off x="1460030" y="2697816"/>
              <a:ext cx="987629" cy="247725"/>
            </a:xfrm>
            <a:prstGeom prst="rect">
              <a:avLst/>
            </a:prstGeom>
            <a:noFill/>
            <a:ln w="6350" cap="flat" cmpd="sng" algn="ctr">
              <a:noFill/>
              <a:prstDash val="dash"/>
            </a:ln>
            <a:effectLst/>
          </p:spPr>
          <p:txBody>
            <a:bodyPr rtlCol="0" anchor="t"/>
            <a:lstStyle/>
            <a:p>
              <a:pPr marL="0" marR="0" lvl="0" indent="0" algn="ctr" defTabSz="914309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0" cap="none" spc="0" normalizeH="0" baseline="0" noProof="0">
                  <a:ln>
                    <a:noFill/>
                  </a:ln>
                  <a:solidFill>
                    <a:srgbClr val="1A1B2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DELIVERY</a:t>
              </a: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3845620-D819-DC80-62B9-428BD3A1289F}"/>
                </a:ext>
              </a:extLst>
            </p:cNvPr>
            <p:cNvSpPr/>
            <p:nvPr/>
          </p:nvSpPr>
          <p:spPr>
            <a:xfrm>
              <a:off x="5668403" y="2518186"/>
              <a:ext cx="3063671" cy="288000"/>
            </a:xfrm>
            <a:prstGeom prst="rect">
              <a:avLst/>
            </a:prstGeom>
            <a:solidFill>
              <a:srgbClr val="2A2B4B"/>
            </a:solidFill>
            <a:ln w="63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Revenue and Cost Management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84A36E5-01BD-BE6B-B529-4C1D937175E4}"/>
                </a:ext>
              </a:extLst>
            </p:cNvPr>
            <p:cNvSpPr/>
            <p:nvPr/>
          </p:nvSpPr>
          <p:spPr>
            <a:xfrm>
              <a:off x="3807378" y="2848198"/>
              <a:ext cx="1809810" cy="882937"/>
            </a:xfrm>
            <a:prstGeom prst="rect">
              <a:avLst/>
            </a:prstGeom>
            <a:solidFill>
              <a:srgbClr val="7961BB"/>
            </a:solidFill>
            <a:ln w="63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Resource Management 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37E3B25-4EDB-D2DC-3486-052F441BBD64}"/>
                </a:ext>
              </a:extLst>
            </p:cNvPr>
            <p:cNvSpPr/>
            <p:nvPr/>
          </p:nvSpPr>
          <p:spPr>
            <a:xfrm>
              <a:off x="5668403" y="2846082"/>
              <a:ext cx="1446117" cy="885053"/>
            </a:xfrm>
            <a:prstGeom prst="rect">
              <a:avLst/>
            </a:prstGeom>
            <a:solidFill>
              <a:srgbClr val="7961BB"/>
            </a:solidFill>
            <a:ln w="63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Project Team Delivery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38E0848-10FD-AB9A-732C-7395E8DDD389}"/>
                </a:ext>
              </a:extLst>
            </p:cNvPr>
            <p:cNvSpPr/>
            <p:nvPr/>
          </p:nvSpPr>
          <p:spPr>
            <a:xfrm>
              <a:off x="2310046" y="2844491"/>
              <a:ext cx="1446117" cy="886644"/>
            </a:xfrm>
            <a:prstGeom prst="rect">
              <a:avLst/>
            </a:prstGeom>
            <a:solidFill>
              <a:srgbClr val="9E99CB"/>
            </a:solidFill>
            <a:ln w="63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Work Management 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6846D2D-15AE-8802-EE92-5ED3EE3023CB}"/>
                </a:ext>
              </a:extLst>
            </p:cNvPr>
            <p:cNvSpPr/>
            <p:nvPr/>
          </p:nvSpPr>
          <p:spPr>
            <a:xfrm>
              <a:off x="7165735" y="2845234"/>
              <a:ext cx="1569306" cy="885901"/>
            </a:xfrm>
            <a:prstGeom prst="rect">
              <a:avLst/>
            </a:prstGeom>
            <a:solidFill>
              <a:srgbClr val="2A2B4B"/>
            </a:solidFill>
            <a:ln w="63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Agile Team Delivery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EB6018D-542B-1C5D-8B62-850A6E34C629}"/>
                </a:ext>
              </a:extLst>
            </p:cNvPr>
            <p:cNvSpPr/>
            <p:nvPr/>
          </p:nvSpPr>
          <p:spPr>
            <a:xfrm>
              <a:off x="2373880" y="3076033"/>
              <a:ext cx="1326677" cy="168430"/>
            </a:xfrm>
            <a:prstGeom prst="rect">
              <a:avLst/>
            </a:prstGeom>
            <a:noFill/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Planning and Scheduling 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CDBD982-65AF-7FE2-C852-8F747BE78763}"/>
                </a:ext>
              </a:extLst>
            </p:cNvPr>
            <p:cNvSpPr/>
            <p:nvPr/>
          </p:nvSpPr>
          <p:spPr>
            <a:xfrm>
              <a:off x="2373880" y="3293771"/>
              <a:ext cx="1326677" cy="168430"/>
            </a:xfrm>
            <a:prstGeom prst="rect">
              <a:avLst/>
            </a:prstGeom>
            <a:noFill/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Changes, Risks and Issues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9865A0F-C067-2E98-E740-EDE3841F1532}"/>
                </a:ext>
              </a:extLst>
            </p:cNvPr>
            <p:cNvSpPr/>
            <p:nvPr/>
          </p:nvSpPr>
          <p:spPr>
            <a:xfrm>
              <a:off x="2373880" y="3505888"/>
              <a:ext cx="1326677" cy="168430"/>
            </a:xfrm>
            <a:prstGeom prst="rect">
              <a:avLst/>
            </a:prstGeom>
            <a:noFill/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Execution and Tracking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ABE7B47-1EE9-362E-B86F-3C372327D5C7}"/>
                </a:ext>
              </a:extLst>
            </p:cNvPr>
            <p:cNvSpPr/>
            <p:nvPr/>
          </p:nvSpPr>
          <p:spPr>
            <a:xfrm>
              <a:off x="3902071" y="3075171"/>
              <a:ext cx="1629718" cy="168431"/>
            </a:xfrm>
            <a:prstGeom prst="rect">
              <a:avLst/>
            </a:prstGeom>
            <a:noFill/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Res. Rates, Skills, and Availability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2F634A3-78C9-2644-2956-2E59F073C662}"/>
                </a:ext>
              </a:extLst>
            </p:cNvPr>
            <p:cNvSpPr/>
            <p:nvPr/>
          </p:nvSpPr>
          <p:spPr>
            <a:xfrm>
              <a:off x="3902071" y="3292909"/>
              <a:ext cx="1629718" cy="168431"/>
            </a:xfrm>
            <a:prstGeom prst="rect">
              <a:avLst/>
            </a:prstGeom>
            <a:noFill/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Res. Assignments and Utilization 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05F2C84-B237-22B2-FE1C-D786F20206AE}"/>
                </a:ext>
              </a:extLst>
            </p:cNvPr>
            <p:cNvSpPr/>
            <p:nvPr/>
          </p:nvSpPr>
          <p:spPr>
            <a:xfrm>
              <a:off x="3902071" y="3505026"/>
              <a:ext cx="1629718" cy="168431"/>
            </a:xfrm>
            <a:prstGeom prst="rect">
              <a:avLst/>
            </a:prstGeom>
            <a:noFill/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Time and Expense Management 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72D8277-3F03-02EB-8714-3B49CA814E65}"/>
                </a:ext>
              </a:extLst>
            </p:cNvPr>
            <p:cNvSpPr/>
            <p:nvPr/>
          </p:nvSpPr>
          <p:spPr>
            <a:xfrm>
              <a:off x="5749791" y="3073368"/>
              <a:ext cx="1287184" cy="164864"/>
            </a:xfrm>
            <a:prstGeom prst="rect">
              <a:avLst/>
            </a:prstGeom>
            <a:noFill/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Task Management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5D60065-69AC-9CD8-3B96-8A628B33AAE3}"/>
                </a:ext>
              </a:extLst>
            </p:cNvPr>
            <p:cNvSpPr/>
            <p:nvPr/>
          </p:nvSpPr>
          <p:spPr>
            <a:xfrm>
              <a:off x="5749791" y="3291106"/>
              <a:ext cx="1287184" cy="164864"/>
            </a:xfrm>
            <a:prstGeom prst="rect">
              <a:avLst/>
            </a:prstGeom>
            <a:noFill/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Document Management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B245F44-4F11-0D9F-0AC0-7A7FBD3450AF}"/>
                </a:ext>
              </a:extLst>
            </p:cNvPr>
            <p:cNvSpPr/>
            <p:nvPr/>
          </p:nvSpPr>
          <p:spPr>
            <a:xfrm>
              <a:off x="5749791" y="3503223"/>
              <a:ext cx="1287184" cy="164864"/>
            </a:xfrm>
            <a:prstGeom prst="rect">
              <a:avLst/>
            </a:prstGeom>
            <a:noFill/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Collaboration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5BD3CE7-3EBE-9BC4-6B93-49777CBF235E}"/>
                </a:ext>
              </a:extLst>
            </p:cNvPr>
            <p:cNvSpPr/>
            <p:nvPr/>
          </p:nvSpPr>
          <p:spPr>
            <a:xfrm>
              <a:off x="7239874" y="3072519"/>
              <a:ext cx="1415943" cy="168431"/>
            </a:xfrm>
            <a:prstGeom prst="rect">
              <a:avLst/>
            </a:prstGeom>
            <a:solidFill>
              <a:srgbClr val="2A2B4B"/>
            </a:solidFill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Team Backlog Management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88A29CCB-6D5C-7198-9B39-74FA02EFD503}"/>
                </a:ext>
              </a:extLst>
            </p:cNvPr>
            <p:cNvSpPr/>
            <p:nvPr/>
          </p:nvSpPr>
          <p:spPr>
            <a:xfrm>
              <a:off x="7239874" y="3290257"/>
              <a:ext cx="1415943" cy="164865"/>
            </a:xfrm>
            <a:prstGeom prst="rect">
              <a:avLst/>
            </a:prstGeom>
            <a:solidFill>
              <a:srgbClr val="2A2B4B"/>
            </a:solidFill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Team Execution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2C66EFC-B69F-D52D-865D-A53BF829ACA3}"/>
                </a:ext>
              </a:extLst>
            </p:cNvPr>
            <p:cNvSpPr/>
            <p:nvPr/>
          </p:nvSpPr>
          <p:spPr>
            <a:xfrm>
              <a:off x="7239874" y="3502374"/>
              <a:ext cx="1415943" cy="164865"/>
            </a:xfrm>
            <a:prstGeom prst="rect">
              <a:avLst/>
            </a:prstGeom>
            <a:solidFill>
              <a:srgbClr val="2A2B4B"/>
            </a:solidFill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Team Integration</a:t>
              </a:r>
            </a:p>
          </p:txBody>
        </p:sp>
        <p:pic>
          <p:nvPicPr>
            <p:cNvPr id="56" name="Graphic 55">
              <a:extLst>
                <a:ext uri="{FF2B5EF4-FFF2-40B4-BE49-F238E27FC236}">
                  <a16:creationId xmlns:a16="http://schemas.microsoft.com/office/drawing/2014/main" id="{F45A2A13-EC22-0F93-CB6D-1840459014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799697" y="3688216"/>
              <a:ext cx="308299" cy="308299"/>
            </a:xfrm>
            <a:prstGeom prst="rect">
              <a:avLst/>
            </a:prstGeom>
          </p:spPr>
        </p:pic>
        <p:pic>
          <p:nvPicPr>
            <p:cNvPr id="57" name="Graphic 56">
              <a:extLst>
                <a:ext uri="{FF2B5EF4-FFF2-40B4-BE49-F238E27FC236}">
                  <a16:creationId xmlns:a16="http://schemas.microsoft.com/office/drawing/2014/main" id="{1B8B1C9A-FFDD-F374-2142-F3F13F1838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799697" y="2245285"/>
              <a:ext cx="308299" cy="308299"/>
            </a:xfrm>
            <a:prstGeom prst="rect">
              <a:avLst/>
            </a:prstGeom>
          </p:spPr>
        </p:pic>
        <p:sp>
          <p:nvSpPr>
            <p:cNvPr id="61" name="Rectangle: Rounded Corners 55">
              <a:extLst>
                <a:ext uri="{FF2B5EF4-FFF2-40B4-BE49-F238E27FC236}">
                  <a16:creationId xmlns:a16="http://schemas.microsoft.com/office/drawing/2014/main" id="{E949BA14-D856-25BE-3ECE-9BD286EC0857}"/>
                </a:ext>
              </a:extLst>
            </p:cNvPr>
            <p:cNvSpPr/>
            <p:nvPr/>
          </p:nvSpPr>
          <p:spPr>
            <a:xfrm flipH="1">
              <a:off x="5905615" y="3946090"/>
              <a:ext cx="645316" cy="25934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4A708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>
                  <a:ln>
                    <a:noFill/>
                  </a:ln>
                  <a:solidFill>
                    <a:srgbClr val="4A7082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ERP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FE299DB-88FB-DDEC-8750-011E89FDF904}"/>
                </a:ext>
              </a:extLst>
            </p:cNvPr>
            <p:cNvSpPr/>
            <p:nvPr/>
          </p:nvSpPr>
          <p:spPr>
            <a:xfrm>
              <a:off x="3446459" y="1650924"/>
              <a:ext cx="2086765" cy="171910"/>
            </a:xfrm>
            <a:prstGeom prst="rect">
              <a:avLst/>
            </a:prstGeom>
            <a:noFill/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Opportunity Management 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F92F5EA-954E-B204-E206-7530EE130CAD}"/>
                </a:ext>
              </a:extLst>
            </p:cNvPr>
            <p:cNvSpPr/>
            <p:nvPr/>
          </p:nvSpPr>
          <p:spPr>
            <a:xfrm>
              <a:off x="3446459" y="1865703"/>
              <a:ext cx="2086765" cy="171910"/>
            </a:xfrm>
            <a:prstGeom prst="rect">
              <a:avLst/>
            </a:prstGeom>
            <a:noFill/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Engagement Management 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904CDB7-44E1-6093-9218-D268152F38D2}"/>
                </a:ext>
              </a:extLst>
            </p:cNvPr>
            <p:cNvSpPr/>
            <p:nvPr/>
          </p:nvSpPr>
          <p:spPr>
            <a:xfrm>
              <a:off x="3446459" y="2075796"/>
              <a:ext cx="2086765" cy="166139"/>
            </a:xfrm>
            <a:prstGeom prst="rect">
              <a:avLst/>
            </a:prstGeom>
            <a:noFill/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Governance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759E1047-4FC1-A815-5DDD-A4F2F8C15483}"/>
                </a:ext>
              </a:extLst>
            </p:cNvPr>
            <p:cNvSpPr/>
            <p:nvPr/>
          </p:nvSpPr>
          <p:spPr>
            <a:xfrm>
              <a:off x="5668403" y="2028283"/>
              <a:ext cx="3066638" cy="264575"/>
            </a:xfrm>
            <a:prstGeom prst="rect">
              <a:avLst/>
            </a:prstGeom>
            <a:solidFill>
              <a:srgbClr val="7961BB"/>
            </a:solidFill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Revenue Planning </a:t>
              </a:r>
            </a:p>
          </p:txBody>
        </p:sp>
        <p:sp>
          <p:nvSpPr>
            <p:cNvPr id="66" name="Rectangle: Rounded Corners 78">
              <a:extLst>
                <a:ext uri="{FF2B5EF4-FFF2-40B4-BE49-F238E27FC236}">
                  <a16:creationId xmlns:a16="http://schemas.microsoft.com/office/drawing/2014/main" id="{B7AE28D9-D771-A559-2304-E3367A39F5B7}"/>
                </a:ext>
              </a:extLst>
            </p:cNvPr>
            <p:cNvSpPr/>
            <p:nvPr/>
          </p:nvSpPr>
          <p:spPr>
            <a:xfrm>
              <a:off x="1620431" y="4380238"/>
              <a:ext cx="2523768" cy="24562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4A708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Integrations</a:t>
              </a:r>
            </a:p>
          </p:txBody>
        </p:sp>
        <p:sp>
          <p:nvSpPr>
            <p:cNvPr id="67" name="Rectangle: Rounded Corners 85">
              <a:extLst>
                <a:ext uri="{FF2B5EF4-FFF2-40B4-BE49-F238E27FC236}">
                  <a16:creationId xmlns:a16="http://schemas.microsoft.com/office/drawing/2014/main" id="{67099DD7-452B-718F-2143-78EBAC2FDBAF}"/>
                </a:ext>
              </a:extLst>
            </p:cNvPr>
            <p:cNvSpPr/>
            <p:nvPr/>
          </p:nvSpPr>
          <p:spPr>
            <a:xfrm>
              <a:off x="4238893" y="4381908"/>
              <a:ext cx="4564622" cy="24395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4A708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Performance reporting and executive dashboards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D5E933D0-EA7A-8788-9CFA-C69001B6D327}"/>
                </a:ext>
              </a:extLst>
            </p:cNvPr>
            <p:cNvSpPr/>
            <p:nvPr/>
          </p:nvSpPr>
          <p:spPr>
            <a:xfrm>
              <a:off x="2300802" y="3931340"/>
              <a:ext cx="3316386" cy="281233"/>
            </a:xfrm>
            <a:prstGeom prst="rect">
              <a:avLst/>
            </a:prstGeom>
            <a:solidFill>
              <a:srgbClr val="2A2B4B"/>
            </a:solidFill>
            <a:ln w="63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Billing and Revenue Tracking</a:t>
              </a:r>
            </a:p>
          </p:txBody>
        </p:sp>
        <p:sp>
          <p:nvSpPr>
            <p:cNvPr id="69" name="Rectangle: Rounded Corners 86">
              <a:extLst>
                <a:ext uri="{FF2B5EF4-FFF2-40B4-BE49-F238E27FC236}">
                  <a16:creationId xmlns:a16="http://schemas.microsoft.com/office/drawing/2014/main" id="{DC9F4D29-B894-F35A-DD3B-F23479B18484}"/>
                </a:ext>
              </a:extLst>
            </p:cNvPr>
            <p:cNvSpPr/>
            <p:nvPr/>
          </p:nvSpPr>
          <p:spPr>
            <a:xfrm flipH="1">
              <a:off x="2366618" y="1394868"/>
              <a:ext cx="645316" cy="25934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4A708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>
                  <a:ln>
                    <a:noFill/>
                  </a:ln>
                  <a:solidFill>
                    <a:srgbClr val="4A7082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CRM</a:t>
              </a:r>
            </a:p>
          </p:txBody>
        </p:sp>
        <p:sp>
          <p:nvSpPr>
            <p:cNvPr id="70" name="Arrow: Left-Right 65">
              <a:extLst>
                <a:ext uri="{FF2B5EF4-FFF2-40B4-BE49-F238E27FC236}">
                  <a16:creationId xmlns:a16="http://schemas.microsoft.com/office/drawing/2014/main" id="{E4E5E92E-1EFB-06FB-4CE9-EEF30275A26F}"/>
                </a:ext>
              </a:extLst>
            </p:cNvPr>
            <p:cNvSpPr/>
            <p:nvPr/>
          </p:nvSpPr>
          <p:spPr>
            <a:xfrm rot="10800000" flipH="1">
              <a:off x="2902428" y="1426561"/>
              <a:ext cx="532452" cy="185205"/>
            </a:xfrm>
            <a:prstGeom prst="leftRightArrow">
              <a:avLst/>
            </a:prstGeom>
            <a:gradFill flip="none" rotWithShape="1">
              <a:gsLst>
                <a:gs pos="100000">
                  <a:srgbClr val="7961BB"/>
                </a:gs>
                <a:gs pos="0">
                  <a:srgbClr val="4A7082"/>
                </a:gs>
              </a:gsLst>
              <a:lin ang="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venir LT Std 35 Light"/>
                <a:ea typeface="+mn-ea"/>
                <a:cs typeface="+mn-cs"/>
              </a:endParaRPr>
            </a:p>
          </p:txBody>
        </p:sp>
        <p:sp>
          <p:nvSpPr>
            <p:cNvPr id="71" name="Arrow: Left-Right 4">
              <a:extLst>
                <a:ext uri="{FF2B5EF4-FFF2-40B4-BE49-F238E27FC236}">
                  <a16:creationId xmlns:a16="http://schemas.microsoft.com/office/drawing/2014/main" id="{B96814CC-F2B6-190C-9878-2F30F3E5862D}"/>
                </a:ext>
              </a:extLst>
            </p:cNvPr>
            <p:cNvSpPr/>
            <p:nvPr/>
          </p:nvSpPr>
          <p:spPr>
            <a:xfrm>
              <a:off x="5520562" y="3979353"/>
              <a:ext cx="489579" cy="185205"/>
            </a:xfrm>
            <a:prstGeom prst="leftRightArrow">
              <a:avLst/>
            </a:prstGeom>
            <a:gradFill flip="none" rotWithShape="1">
              <a:gsLst>
                <a:gs pos="100000">
                  <a:srgbClr val="2A2B4B"/>
                </a:gs>
                <a:gs pos="0">
                  <a:srgbClr val="4A7082"/>
                </a:gs>
              </a:gsLst>
              <a:lin ang="108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venir LT Std 35 Light"/>
                <a:ea typeface="+mn-ea"/>
                <a:cs typeface="+mn-cs"/>
              </a:endParaRPr>
            </a:p>
          </p:txBody>
        </p:sp>
      </p:grpSp>
      <p:sp>
        <p:nvSpPr>
          <p:cNvPr id="12" name="Shape 41">
            <a:extLst>
              <a:ext uri="{FF2B5EF4-FFF2-40B4-BE49-F238E27FC236}">
                <a16:creationId xmlns:a16="http://schemas.microsoft.com/office/drawing/2014/main" id="{42C316B3-BF02-98EF-26B7-91D14F7BFEC9}"/>
              </a:ext>
            </a:extLst>
          </p:cNvPr>
          <p:cNvSpPr/>
          <p:nvPr/>
        </p:nvSpPr>
        <p:spPr>
          <a:xfrm>
            <a:off x="121081" y="1496234"/>
            <a:ext cx="378773" cy="3787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57150" cap="flat">
            <a:solidFill>
              <a:srgbClr val="7961BB"/>
            </a:solidFill>
            <a:prstDash val="solid"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00" b="0" i="0" u="none" strike="noStrike" kern="1200" cap="none" spc="0" normalizeH="0" baseline="0" noProof="0">
              <a:ln>
                <a:noFill/>
              </a:ln>
              <a:solidFill>
                <a:srgbClr val="1A1B2F"/>
              </a:solidFill>
              <a:effectLst/>
              <a:uLnTx/>
              <a:uFillTx/>
              <a:latin typeface="Avenir LT Std 35 Light"/>
              <a:ea typeface="+mn-ea"/>
              <a:cs typeface="+mn-cs"/>
            </a:endParaRPr>
          </a:p>
        </p:txBody>
      </p:sp>
      <p:sp>
        <p:nvSpPr>
          <p:cNvPr id="13" name="Shape 41">
            <a:extLst>
              <a:ext uri="{FF2B5EF4-FFF2-40B4-BE49-F238E27FC236}">
                <a16:creationId xmlns:a16="http://schemas.microsoft.com/office/drawing/2014/main" id="{BDD403C9-90D7-0DA2-8610-A6B2DB8D310D}"/>
              </a:ext>
            </a:extLst>
          </p:cNvPr>
          <p:cNvSpPr/>
          <p:nvPr/>
        </p:nvSpPr>
        <p:spPr>
          <a:xfrm>
            <a:off x="124649" y="1988944"/>
            <a:ext cx="378773" cy="3787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57150" cap="flat">
            <a:solidFill>
              <a:srgbClr val="2A2B4B"/>
            </a:solidFill>
            <a:prstDash val="solid"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00" b="0" i="0" u="none" strike="noStrike" kern="1200" cap="none" spc="0" normalizeH="0" baseline="0" noProof="0">
              <a:ln>
                <a:noFill/>
              </a:ln>
              <a:solidFill>
                <a:srgbClr val="1A1B2F"/>
              </a:solidFill>
              <a:effectLst/>
              <a:uLnTx/>
              <a:uFillTx/>
              <a:latin typeface="Avenir LT Std 35 Light"/>
              <a:ea typeface="+mn-ea"/>
              <a:cs typeface="+mn-cs"/>
            </a:endParaRPr>
          </a:p>
        </p:txBody>
      </p:sp>
      <p:pic>
        <p:nvPicPr>
          <p:cNvPr id="14" name="Graphic 13" descr="Bar graph with upward trend">
            <a:extLst>
              <a:ext uri="{FF2B5EF4-FFF2-40B4-BE49-F238E27FC236}">
                <a16:creationId xmlns:a16="http://schemas.microsoft.com/office/drawing/2014/main" id="{EE87BB7E-A5D9-9B22-EE76-FE17A59DE7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65773" y="2046865"/>
            <a:ext cx="274334" cy="274334"/>
          </a:xfrm>
          <a:prstGeom prst="rect">
            <a:avLst/>
          </a:prstGeom>
        </p:spPr>
      </p:pic>
      <p:pic>
        <p:nvPicPr>
          <p:cNvPr id="15" name="Graphic 14" descr="Users">
            <a:extLst>
              <a:ext uri="{FF2B5EF4-FFF2-40B4-BE49-F238E27FC236}">
                <a16:creationId xmlns:a16="http://schemas.microsoft.com/office/drawing/2014/main" id="{5C805F25-E4FB-81C3-89DA-18ED5C8AF4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161499" y="1523759"/>
            <a:ext cx="312225" cy="312225"/>
          </a:xfrm>
          <a:prstGeom prst="rect">
            <a:avLst/>
          </a:prstGeom>
        </p:spPr>
      </p:pic>
      <p:sp>
        <p:nvSpPr>
          <p:cNvPr id="16" name="Shape 41">
            <a:extLst>
              <a:ext uri="{FF2B5EF4-FFF2-40B4-BE49-F238E27FC236}">
                <a16:creationId xmlns:a16="http://schemas.microsoft.com/office/drawing/2014/main" id="{E893B073-ADDA-E61B-8443-4C314950B603}"/>
              </a:ext>
            </a:extLst>
          </p:cNvPr>
          <p:cNvSpPr/>
          <p:nvPr/>
        </p:nvSpPr>
        <p:spPr>
          <a:xfrm>
            <a:off x="121369" y="995815"/>
            <a:ext cx="378773" cy="3787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57150" cap="flat">
            <a:solidFill>
              <a:srgbClr val="9D99CB"/>
            </a:solidFill>
            <a:prstDash val="solid"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00" b="0" i="0" u="none" strike="noStrike" kern="1200" cap="none" spc="0" normalizeH="0" baseline="0" noProof="0">
              <a:ln>
                <a:noFill/>
              </a:ln>
              <a:solidFill>
                <a:srgbClr val="1A1B2F"/>
              </a:solidFill>
              <a:effectLst/>
              <a:uLnTx/>
              <a:uFillTx/>
              <a:latin typeface="Avenir LT Std 35 Light"/>
              <a:ea typeface="+mn-ea"/>
              <a:cs typeface="+mn-cs"/>
            </a:endParaRPr>
          </a:p>
        </p:txBody>
      </p:sp>
      <p:pic>
        <p:nvPicPr>
          <p:cNvPr id="17" name="Graphic 16" descr="List">
            <a:extLst>
              <a:ext uri="{FF2B5EF4-FFF2-40B4-BE49-F238E27FC236}">
                <a16:creationId xmlns:a16="http://schemas.microsoft.com/office/drawing/2014/main" id="{53CB6278-B816-0C57-F9A3-CBAB1B3217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179688" y="1048029"/>
            <a:ext cx="274334" cy="27433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4A219DA-768E-0C44-DDFC-F3500BD0564E}"/>
              </a:ext>
            </a:extLst>
          </p:cNvPr>
          <p:cNvSpPr txBox="1"/>
          <p:nvPr/>
        </p:nvSpPr>
        <p:spPr>
          <a:xfrm>
            <a:off x="528135" y="1045364"/>
            <a:ext cx="967217" cy="2539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Using Today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1A1B2F"/>
              </a:solidFill>
              <a:effectLst/>
              <a:uLnTx/>
              <a:uFillTx/>
              <a:latin typeface="Avenir LT Std 35 Light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1EBBAF-632A-50DF-D2A5-AA1D7E575656}"/>
              </a:ext>
            </a:extLst>
          </p:cNvPr>
          <p:cNvSpPr txBox="1"/>
          <p:nvPr/>
        </p:nvSpPr>
        <p:spPr>
          <a:xfrm>
            <a:off x="535061" y="1499786"/>
            <a:ext cx="867019" cy="2539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Next Steps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AE7449-17F4-6F2D-B7A4-E7B39B2E5A0B}"/>
              </a:ext>
            </a:extLst>
          </p:cNvPr>
          <p:cNvSpPr txBox="1"/>
          <p:nvPr/>
        </p:nvSpPr>
        <p:spPr>
          <a:xfrm>
            <a:off x="536495" y="1982117"/>
            <a:ext cx="9588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Future Plan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58B436-AA74-5F15-BE09-69A8B6916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Capabilities (example) </a:t>
            </a:r>
          </a:p>
        </p:txBody>
      </p:sp>
    </p:spTree>
    <p:extLst>
      <p:ext uri="{BB962C8B-B14F-4D97-AF65-F5344CB8AC3E}">
        <p14:creationId xmlns:p14="http://schemas.microsoft.com/office/powerpoint/2010/main" val="2811871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8D4753C5-F24A-4BE4-9154-964ADA21320F}"/>
              </a:ext>
            </a:extLst>
          </p:cNvPr>
          <p:cNvSpPr/>
          <p:nvPr/>
        </p:nvSpPr>
        <p:spPr>
          <a:xfrm>
            <a:off x="45310" y="4822941"/>
            <a:ext cx="2501948" cy="220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LT Std 35 Light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2B4E0F0-85E9-2634-46AF-764F3673BD07}"/>
              </a:ext>
            </a:extLst>
          </p:cNvPr>
          <p:cNvSpPr/>
          <p:nvPr/>
        </p:nvSpPr>
        <p:spPr>
          <a:xfrm>
            <a:off x="7797897" y="3181643"/>
            <a:ext cx="1152570" cy="957456"/>
          </a:xfrm>
          <a:prstGeom prst="rect">
            <a:avLst/>
          </a:prstGeom>
          <a:solidFill>
            <a:srgbClr val="023779"/>
          </a:solidFill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Safeguard 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the business with better customer retention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2FE5FB5-AA18-2EB0-18AF-E707B0A0EE38}"/>
              </a:ext>
            </a:extLst>
          </p:cNvPr>
          <p:cNvSpPr/>
          <p:nvPr/>
        </p:nvSpPr>
        <p:spPr>
          <a:xfrm>
            <a:off x="7797897" y="2071713"/>
            <a:ext cx="1152570" cy="957456"/>
          </a:xfrm>
          <a:prstGeom prst="rect">
            <a:avLst/>
          </a:prstGeom>
          <a:solidFill>
            <a:srgbClr val="023779"/>
          </a:solidFill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Maximize operational efficiency and customer success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82CC3CE-9E69-E95F-9490-A4829A418598}"/>
              </a:ext>
            </a:extLst>
          </p:cNvPr>
          <p:cNvSpPr/>
          <p:nvPr/>
        </p:nvSpPr>
        <p:spPr>
          <a:xfrm>
            <a:off x="7797897" y="958447"/>
            <a:ext cx="1117503" cy="961301"/>
          </a:xfrm>
          <a:prstGeom prst="rect">
            <a:avLst/>
          </a:prstGeom>
          <a:solidFill>
            <a:srgbClr val="023779"/>
          </a:solidFill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Sell more services throughout the customer lifecycle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F41AD5-5FB2-8C3B-9CD0-738952B69862}"/>
              </a:ext>
            </a:extLst>
          </p:cNvPr>
          <p:cNvGrpSpPr/>
          <p:nvPr/>
        </p:nvGrpSpPr>
        <p:grpSpPr>
          <a:xfrm>
            <a:off x="1402080" y="958446"/>
            <a:ext cx="6253628" cy="3180650"/>
            <a:chOff x="1338661" y="830416"/>
            <a:chExt cx="7467668" cy="3795443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DCEEA55-ED0B-C54B-BE76-00D3F9AC6F18}"/>
                </a:ext>
              </a:extLst>
            </p:cNvPr>
            <p:cNvSpPr/>
            <p:nvPr/>
          </p:nvSpPr>
          <p:spPr>
            <a:xfrm>
              <a:off x="1623193" y="1341767"/>
              <a:ext cx="7180321" cy="102465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5B49613-EC71-C627-6888-9EEDD3C9667A}"/>
                </a:ext>
              </a:extLst>
            </p:cNvPr>
            <p:cNvSpPr/>
            <p:nvPr/>
          </p:nvSpPr>
          <p:spPr>
            <a:xfrm>
              <a:off x="1620433" y="830416"/>
              <a:ext cx="7185896" cy="416657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9C84723-5754-B662-742E-F111F8054613}"/>
                </a:ext>
              </a:extLst>
            </p:cNvPr>
            <p:cNvSpPr/>
            <p:nvPr/>
          </p:nvSpPr>
          <p:spPr>
            <a:xfrm>
              <a:off x="1497054" y="1399187"/>
              <a:ext cx="913580" cy="286920"/>
            </a:xfrm>
            <a:prstGeom prst="rect">
              <a:avLst/>
            </a:prstGeom>
            <a:noFill/>
            <a:ln w="6350" cap="flat" cmpd="sng" algn="ctr">
              <a:noFill/>
              <a:prstDash val="dash"/>
            </a:ln>
            <a:effectLst/>
          </p:spPr>
          <p:txBody>
            <a:bodyPr rtlCol="0" anchor="t"/>
            <a:lstStyle/>
            <a:p>
              <a:pPr marL="0" marR="0" lvl="0" indent="0" algn="ctr" defTabSz="914309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1A1B2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PLANNING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4267514-79AB-2E53-3B50-A0BA972E364D}"/>
                </a:ext>
              </a:extLst>
            </p:cNvPr>
            <p:cNvSpPr/>
            <p:nvPr/>
          </p:nvSpPr>
          <p:spPr>
            <a:xfrm>
              <a:off x="1510021" y="872696"/>
              <a:ext cx="913580" cy="336860"/>
            </a:xfrm>
            <a:prstGeom prst="rect">
              <a:avLst/>
            </a:prstGeom>
            <a:noFill/>
            <a:ln w="6350" cap="flat" cmpd="sng" algn="ctr">
              <a:noFill/>
              <a:prstDash val="dash"/>
            </a:ln>
            <a:effectLst/>
          </p:spPr>
          <p:txBody>
            <a:bodyPr rtlCol="0" anchor="t"/>
            <a:lstStyle/>
            <a:p>
              <a:pPr marL="0" marR="0" lvl="0" indent="0" algn="ctr" defTabSz="914309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1A1B2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STRATEGY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64FEDFD-CBD4-FC35-5782-AB05473C4E2E}"/>
                </a:ext>
              </a:extLst>
            </p:cNvPr>
            <p:cNvSpPr/>
            <p:nvPr/>
          </p:nvSpPr>
          <p:spPr>
            <a:xfrm>
              <a:off x="2310045" y="902474"/>
              <a:ext cx="6424996" cy="290674"/>
            </a:xfrm>
            <a:prstGeom prst="rect">
              <a:avLst/>
            </a:prstGeom>
            <a:solidFill>
              <a:srgbClr val="D9D9D9"/>
            </a:solidFill>
            <a:ln w="63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Objectives and Key Results </a:t>
              </a:r>
            </a:p>
          </p:txBody>
        </p:sp>
        <p:sp>
          <p:nvSpPr>
            <p:cNvPr id="30" name="Arrow: U-Turn 102">
              <a:extLst>
                <a:ext uri="{FF2B5EF4-FFF2-40B4-BE49-F238E27FC236}">
                  <a16:creationId xmlns:a16="http://schemas.microsoft.com/office/drawing/2014/main" id="{243EB70E-9E99-5A82-F857-C3403849BF51}"/>
                </a:ext>
              </a:extLst>
            </p:cNvPr>
            <p:cNvSpPr/>
            <p:nvPr/>
          </p:nvSpPr>
          <p:spPr>
            <a:xfrm rot="5400000" flipH="1" flipV="1">
              <a:off x="-48965" y="2356894"/>
              <a:ext cx="3060166" cy="284914"/>
            </a:xfrm>
            <a:prstGeom prst="uturnArrow">
              <a:avLst>
                <a:gd name="adj1" fmla="val 15643"/>
                <a:gd name="adj2" fmla="val 24281"/>
                <a:gd name="adj3" fmla="val 29319"/>
                <a:gd name="adj4" fmla="val 43750"/>
                <a:gd name="adj5" fmla="val 100000"/>
              </a:avLst>
            </a:prstGeom>
            <a:solidFill>
              <a:srgbClr val="4A7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endParaRPr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0C017214-F578-A249-074B-4307797079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799697" y="1143127"/>
              <a:ext cx="308299" cy="308299"/>
            </a:xfrm>
            <a:prstGeom prst="rect">
              <a:avLst/>
            </a:prstGeom>
          </p:spPr>
        </p:pic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4C633B5-52C0-29DB-540C-5CC93F22E1D8}"/>
                </a:ext>
              </a:extLst>
            </p:cNvPr>
            <p:cNvSpPr/>
            <p:nvPr/>
          </p:nvSpPr>
          <p:spPr>
            <a:xfrm>
              <a:off x="1620432" y="3873999"/>
              <a:ext cx="7183082" cy="408134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C920A60-5D9A-0469-3C5C-5F57CA2C4A4D}"/>
                </a:ext>
              </a:extLst>
            </p:cNvPr>
            <p:cNvSpPr/>
            <p:nvPr/>
          </p:nvSpPr>
          <p:spPr>
            <a:xfrm>
              <a:off x="1454145" y="3928301"/>
              <a:ext cx="987629" cy="336860"/>
            </a:xfrm>
            <a:prstGeom prst="rect">
              <a:avLst/>
            </a:prstGeom>
            <a:noFill/>
            <a:ln w="6350" cap="flat" cmpd="sng" algn="ctr">
              <a:noFill/>
              <a:prstDash val="dash"/>
            </a:ln>
            <a:effectLst/>
          </p:spPr>
          <p:txBody>
            <a:bodyPr rtlCol="0" anchor="t"/>
            <a:lstStyle/>
            <a:p>
              <a:pPr marL="0" marR="0" lvl="0" indent="0" algn="ctr" defTabSz="914309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0" cap="none" spc="0" normalizeH="0" baseline="0" noProof="0">
                  <a:ln>
                    <a:noFill/>
                  </a:ln>
                  <a:solidFill>
                    <a:srgbClr val="1A1B2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RESULTS</a:t>
              </a: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A45F938-F93B-6FB9-4216-3C3837795365}"/>
                </a:ext>
              </a:extLst>
            </p:cNvPr>
            <p:cNvSpPr/>
            <p:nvPr/>
          </p:nvSpPr>
          <p:spPr>
            <a:xfrm>
              <a:off x="3340482" y="1383333"/>
              <a:ext cx="2277347" cy="909525"/>
            </a:xfrm>
            <a:prstGeom prst="rect">
              <a:avLst/>
            </a:prstGeom>
            <a:solidFill>
              <a:srgbClr val="D9D9D9"/>
            </a:solidFill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Services Portfolio Planning </a:t>
              </a:r>
              <a:endPara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B2F7011-E97C-D5DD-3394-F84EF8F16B70}"/>
                </a:ext>
              </a:extLst>
            </p:cNvPr>
            <p:cNvSpPr/>
            <p:nvPr/>
          </p:nvSpPr>
          <p:spPr>
            <a:xfrm>
              <a:off x="5668403" y="1712952"/>
              <a:ext cx="3066638" cy="264575"/>
            </a:xfrm>
            <a:prstGeom prst="rect">
              <a:avLst/>
            </a:prstGeom>
            <a:solidFill>
              <a:srgbClr val="D9D9D9"/>
            </a:solidFill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Capacity and Staff Planning 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AF64C52-3E29-5D74-D913-B975991C632E}"/>
                </a:ext>
              </a:extLst>
            </p:cNvPr>
            <p:cNvSpPr/>
            <p:nvPr/>
          </p:nvSpPr>
          <p:spPr>
            <a:xfrm>
              <a:off x="1623575" y="2430955"/>
              <a:ext cx="7180323" cy="1366117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DEBE5A3-7731-667B-CD26-31E0DB6DD5DE}"/>
                </a:ext>
              </a:extLst>
            </p:cNvPr>
            <p:cNvSpPr/>
            <p:nvPr/>
          </p:nvSpPr>
          <p:spPr>
            <a:xfrm>
              <a:off x="1460030" y="2697816"/>
              <a:ext cx="987629" cy="247725"/>
            </a:xfrm>
            <a:prstGeom prst="rect">
              <a:avLst/>
            </a:prstGeom>
            <a:noFill/>
            <a:ln w="6350" cap="flat" cmpd="sng" algn="ctr">
              <a:noFill/>
              <a:prstDash val="dash"/>
            </a:ln>
            <a:effectLst/>
          </p:spPr>
          <p:txBody>
            <a:bodyPr rtlCol="0" anchor="t"/>
            <a:lstStyle/>
            <a:p>
              <a:pPr marL="0" marR="0" lvl="0" indent="0" algn="ctr" defTabSz="914309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0" cap="none" spc="0" normalizeH="0" baseline="0" noProof="0">
                  <a:ln>
                    <a:noFill/>
                  </a:ln>
                  <a:solidFill>
                    <a:srgbClr val="1A1B2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DELIVERY</a:t>
              </a: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3845620-D819-DC80-62B9-428BD3A1289F}"/>
                </a:ext>
              </a:extLst>
            </p:cNvPr>
            <p:cNvSpPr/>
            <p:nvPr/>
          </p:nvSpPr>
          <p:spPr>
            <a:xfrm>
              <a:off x="5668403" y="2518186"/>
              <a:ext cx="3063671" cy="288000"/>
            </a:xfrm>
            <a:prstGeom prst="rect">
              <a:avLst/>
            </a:prstGeom>
            <a:solidFill>
              <a:srgbClr val="D9D9D9"/>
            </a:solidFill>
            <a:ln w="63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Revenue and Cost Management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84A36E5-01BD-BE6B-B529-4C1D937175E4}"/>
                </a:ext>
              </a:extLst>
            </p:cNvPr>
            <p:cNvSpPr/>
            <p:nvPr/>
          </p:nvSpPr>
          <p:spPr>
            <a:xfrm>
              <a:off x="3807378" y="2848198"/>
              <a:ext cx="1809810" cy="882937"/>
            </a:xfrm>
            <a:prstGeom prst="rect">
              <a:avLst/>
            </a:prstGeom>
            <a:solidFill>
              <a:srgbClr val="D9D9D9"/>
            </a:solidFill>
            <a:ln w="63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Resource Management 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37E3B25-4EDB-D2DC-3486-052F441BBD64}"/>
                </a:ext>
              </a:extLst>
            </p:cNvPr>
            <p:cNvSpPr/>
            <p:nvPr/>
          </p:nvSpPr>
          <p:spPr>
            <a:xfrm>
              <a:off x="5668403" y="2846082"/>
              <a:ext cx="1446117" cy="885053"/>
            </a:xfrm>
            <a:prstGeom prst="rect">
              <a:avLst/>
            </a:prstGeom>
            <a:solidFill>
              <a:srgbClr val="D9D9D9"/>
            </a:solidFill>
            <a:ln w="63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Project Team Delivery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38E0848-10FD-AB9A-732C-7395E8DDD389}"/>
                </a:ext>
              </a:extLst>
            </p:cNvPr>
            <p:cNvSpPr/>
            <p:nvPr/>
          </p:nvSpPr>
          <p:spPr>
            <a:xfrm>
              <a:off x="2310046" y="2844491"/>
              <a:ext cx="1446117" cy="886644"/>
            </a:xfrm>
            <a:prstGeom prst="rect">
              <a:avLst/>
            </a:prstGeom>
            <a:solidFill>
              <a:srgbClr val="D9D9D9"/>
            </a:solidFill>
            <a:ln w="63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Work Management 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6846D2D-15AE-8802-EE92-5ED3EE3023CB}"/>
                </a:ext>
              </a:extLst>
            </p:cNvPr>
            <p:cNvSpPr/>
            <p:nvPr/>
          </p:nvSpPr>
          <p:spPr>
            <a:xfrm>
              <a:off x="7165735" y="2845234"/>
              <a:ext cx="1569306" cy="885901"/>
            </a:xfrm>
            <a:prstGeom prst="rect">
              <a:avLst/>
            </a:prstGeom>
            <a:solidFill>
              <a:srgbClr val="D9D9D9"/>
            </a:solidFill>
            <a:ln w="63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Agile Team Delivery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EB6018D-542B-1C5D-8B62-850A6E34C629}"/>
                </a:ext>
              </a:extLst>
            </p:cNvPr>
            <p:cNvSpPr/>
            <p:nvPr/>
          </p:nvSpPr>
          <p:spPr>
            <a:xfrm>
              <a:off x="2373880" y="3076033"/>
              <a:ext cx="1326677" cy="168430"/>
            </a:xfrm>
            <a:prstGeom prst="rect">
              <a:avLst/>
            </a:prstGeom>
            <a:solidFill>
              <a:srgbClr val="D9D9D9"/>
            </a:solidFill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Planning and Scheduling 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CDBD982-65AF-7FE2-C852-8F747BE78763}"/>
                </a:ext>
              </a:extLst>
            </p:cNvPr>
            <p:cNvSpPr/>
            <p:nvPr/>
          </p:nvSpPr>
          <p:spPr>
            <a:xfrm>
              <a:off x="2373880" y="3293771"/>
              <a:ext cx="1326677" cy="168430"/>
            </a:xfrm>
            <a:prstGeom prst="rect">
              <a:avLst/>
            </a:prstGeom>
            <a:solidFill>
              <a:srgbClr val="D9D9D9"/>
            </a:solidFill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Changes, Risks and Issues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9865A0F-C067-2E98-E740-EDE3841F1532}"/>
                </a:ext>
              </a:extLst>
            </p:cNvPr>
            <p:cNvSpPr/>
            <p:nvPr/>
          </p:nvSpPr>
          <p:spPr>
            <a:xfrm>
              <a:off x="2373880" y="3505888"/>
              <a:ext cx="1326677" cy="168430"/>
            </a:xfrm>
            <a:prstGeom prst="rect">
              <a:avLst/>
            </a:prstGeom>
            <a:solidFill>
              <a:srgbClr val="D9D9D9"/>
            </a:solidFill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Execution and Tracking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ABE7B47-1EE9-362E-B86F-3C372327D5C7}"/>
                </a:ext>
              </a:extLst>
            </p:cNvPr>
            <p:cNvSpPr/>
            <p:nvPr/>
          </p:nvSpPr>
          <p:spPr>
            <a:xfrm>
              <a:off x="3902071" y="3075171"/>
              <a:ext cx="1629718" cy="168431"/>
            </a:xfrm>
            <a:prstGeom prst="rect">
              <a:avLst/>
            </a:prstGeom>
            <a:solidFill>
              <a:srgbClr val="D9D9D9"/>
            </a:solidFill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Res. Rates, Skills, and Availability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2F634A3-78C9-2644-2956-2E59F073C662}"/>
                </a:ext>
              </a:extLst>
            </p:cNvPr>
            <p:cNvSpPr/>
            <p:nvPr/>
          </p:nvSpPr>
          <p:spPr>
            <a:xfrm>
              <a:off x="3902071" y="3292909"/>
              <a:ext cx="1629718" cy="168431"/>
            </a:xfrm>
            <a:prstGeom prst="rect">
              <a:avLst/>
            </a:prstGeom>
            <a:solidFill>
              <a:srgbClr val="D9D9D9"/>
            </a:solidFill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Res. Assignments and Utilization 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05F2C84-B237-22B2-FE1C-D786F20206AE}"/>
                </a:ext>
              </a:extLst>
            </p:cNvPr>
            <p:cNvSpPr/>
            <p:nvPr/>
          </p:nvSpPr>
          <p:spPr>
            <a:xfrm>
              <a:off x="3902071" y="3505026"/>
              <a:ext cx="1629718" cy="168431"/>
            </a:xfrm>
            <a:prstGeom prst="rect">
              <a:avLst/>
            </a:prstGeom>
            <a:solidFill>
              <a:srgbClr val="D9D9D9"/>
            </a:solidFill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Time and Expense Management 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72D8277-3F03-02EB-8714-3B49CA814E65}"/>
                </a:ext>
              </a:extLst>
            </p:cNvPr>
            <p:cNvSpPr/>
            <p:nvPr/>
          </p:nvSpPr>
          <p:spPr>
            <a:xfrm>
              <a:off x="5749791" y="3073368"/>
              <a:ext cx="1287184" cy="164864"/>
            </a:xfrm>
            <a:prstGeom prst="rect">
              <a:avLst/>
            </a:prstGeom>
            <a:solidFill>
              <a:srgbClr val="D9D9D9"/>
            </a:solidFill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Task Management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5D60065-69AC-9CD8-3B96-8A628B33AAE3}"/>
                </a:ext>
              </a:extLst>
            </p:cNvPr>
            <p:cNvSpPr/>
            <p:nvPr/>
          </p:nvSpPr>
          <p:spPr>
            <a:xfrm>
              <a:off x="5749791" y="3291106"/>
              <a:ext cx="1287184" cy="164864"/>
            </a:xfrm>
            <a:prstGeom prst="rect">
              <a:avLst/>
            </a:prstGeom>
            <a:solidFill>
              <a:srgbClr val="D9D9D9"/>
            </a:solidFill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Document Management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B245F44-4F11-0D9F-0AC0-7A7FBD3450AF}"/>
                </a:ext>
              </a:extLst>
            </p:cNvPr>
            <p:cNvSpPr/>
            <p:nvPr/>
          </p:nvSpPr>
          <p:spPr>
            <a:xfrm>
              <a:off x="5749791" y="3503223"/>
              <a:ext cx="1287184" cy="164864"/>
            </a:xfrm>
            <a:prstGeom prst="rect">
              <a:avLst/>
            </a:prstGeom>
            <a:solidFill>
              <a:srgbClr val="D9D9D9"/>
            </a:solidFill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Collaboration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5BD3CE7-3EBE-9BC4-6B93-49777CBF235E}"/>
                </a:ext>
              </a:extLst>
            </p:cNvPr>
            <p:cNvSpPr/>
            <p:nvPr/>
          </p:nvSpPr>
          <p:spPr>
            <a:xfrm>
              <a:off x="7239874" y="3072519"/>
              <a:ext cx="1415943" cy="168431"/>
            </a:xfrm>
            <a:prstGeom prst="rect">
              <a:avLst/>
            </a:prstGeom>
            <a:solidFill>
              <a:srgbClr val="D9D9D9"/>
            </a:solidFill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Team Backlog Management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88A29CCB-6D5C-7198-9B39-74FA02EFD503}"/>
                </a:ext>
              </a:extLst>
            </p:cNvPr>
            <p:cNvSpPr/>
            <p:nvPr/>
          </p:nvSpPr>
          <p:spPr>
            <a:xfrm>
              <a:off x="7239874" y="3290257"/>
              <a:ext cx="1415943" cy="164865"/>
            </a:xfrm>
            <a:prstGeom prst="rect">
              <a:avLst/>
            </a:prstGeom>
            <a:solidFill>
              <a:srgbClr val="D9D9D9"/>
            </a:solidFill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Team Execution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2C66EFC-B69F-D52D-865D-A53BF829ACA3}"/>
                </a:ext>
              </a:extLst>
            </p:cNvPr>
            <p:cNvSpPr/>
            <p:nvPr/>
          </p:nvSpPr>
          <p:spPr>
            <a:xfrm>
              <a:off x="7239874" y="3502374"/>
              <a:ext cx="1415943" cy="164865"/>
            </a:xfrm>
            <a:prstGeom prst="rect">
              <a:avLst/>
            </a:prstGeom>
            <a:solidFill>
              <a:srgbClr val="D9D9D9"/>
            </a:solidFill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Team Integration</a:t>
              </a:r>
            </a:p>
          </p:txBody>
        </p:sp>
        <p:pic>
          <p:nvPicPr>
            <p:cNvPr id="56" name="Graphic 55">
              <a:extLst>
                <a:ext uri="{FF2B5EF4-FFF2-40B4-BE49-F238E27FC236}">
                  <a16:creationId xmlns:a16="http://schemas.microsoft.com/office/drawing/2014/main" id="{F45A2A13-EC22-0F93-CB6D-1840459014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799697" y="3688216"/>
              <a:ext cx="308299" cy="308299"/>
            </a:xfrm>
            <a:prstGeom prst="rect">
              <a:avLst/>
            </a:prstGeom>
          </p:spPr>
        </p:pic>
        <p:pic>
          <p:nvPicPr>
            <p:cNvPr id="57" name="Graphic 56">
              <a:extLst>
                <a:ext uri="{FF2B5EF4-FFF2-40B4-BE49-F238E27FC236}">
                  <a16:creationId xmlns:a16="http://schemas.microsoft.com/office/drawing/2014/main" id="{1B8B1C9A-FFDD-F374-2142-F3F13F1838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799697" y="2245285"/>
              <a:ext cx="308299" cy="308299"/>
            </a:xfrm>
            <a:prstGeom prst="rect">
              <a:avLst/>
            </a:prstGeom>
          </p:spPr>
        </p:pic>
        <p:sp>
          <p:nvSpPr>
            <p:cNvPr id="61" name="Rectangle: Rounded Corners 55">
              <a:extLst>
                <a:ext uri="{FF2B5EF4-FFF2-40B4-BE49-F238E27FC236}">
                  <a16:creationId xmlns:a16="http://schemas.microsoft.com/office/drawing/2014/main" id="{E949BA14-D856-25BE-3ECE-9BD286EC0857}"/>
                </a:ext>
              </a:extLst>
            </p:cNvPr>
            <p:cNvSpPr/>
            <p:nvPr/>
          </p:nvSpPr>
          <p:spPr>
            <a:xfrm flipH="1">
              <a:off x="5905615" y="3946090"/>
              <a:ext cx="645316" cy="25934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4A708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>
                  <a:ln>
                    <a:noFill/>
                  </a:ln>
                  <a:solidFill>
                    <a:srgbClr val="4A7082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ERP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FE299DB-88FB-DDEC-8750-011E89FDF904}"/>
                </a:ext>
              </a:extLst>
            </p:cNvPr>
            <p:cNvSpPr/>
            <p:nvPr/>
          </p:nvSpPr>
          <p:spPr>
            <a:xfrm>
              <a:off x="3446459" y="1650924"/>
              <a:ext cx="2086765" cy="171910"/>
            </a:xfrm>
            <a:prstGeom prst="rect">
              <a:avLst/>
            </a:prstGeom>
            <a:solidFill>
              <a:srgbClr val="D9D9D9"/>
            </a:solidFill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Opportunity Management 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F92F5EA-954E-B204-E206-7530EE130CAD}"/>
                </a:ext>
              </a:extLst>
            </p:cNvPr>
            <p:cNvSpPr/>
            <p:nvPr/>
          </p:nvSpPr>
          <p:spPr>
            <a:xfrm>
              <a:off x="3446459" y="1865703"/>
              <a:ext cx="2086765" cy="171910"/>
            </a:xfrm>
            <a:prstGeom prst="rect">
              <a:avLst/>
            </a:prstGeom>
            <a:solidFill>
              <a:srgbClr val="D9D9D9"/>
            </a:solidFill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Engagement Management 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904CDB7-44E1-6093-9218-D268152F38D2}"/>
                </a:ext>
              </a:extLst>
            </p:cNvPr>
            <p:cNvSpPr/>
            <p:nvPr/>
          </p:nvSpPr>
          <p:spPr>
            <a:xfrm>
              <a:off x="3446459" y="2075796"/>
              <a:ext cx="2086765" cy="166139"/>
            </a:xfrm>
            <a:prstGeom prst="rect">
              <a:avLst/>
            </a:prstGeom>
            <a:solidFill>
              <a:srgbClr val="D9D9D9"/>
            </a:solidFill>
            <a:ln w="31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Governance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759E1047-4FC1-A815-5DDD-A4F2F8C15483}"/>
                </a:ext>
              </a:extLst>
            </p:cNvPr>
            <p:cNvSpPr/>
            <p:nvPr/>
          </p:nvSpPr>
          <p:spPr>
            <a:xfrm>
              <a:off x="5668403" y="2028283"/>
              <a:ext cx="3066638" cy="264575"/>
            </a:xfrm>
            <a:prstGeom prst="rect">
              <a:avLst/>
            </a:prstGeom>
            <a:solidFill>
              <a:srgbClr val="D9D9D9"/>
            </a:solidFill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Revenue Planning </a:t>
              </a:r>
            </a:p>
          </p:txBody>
        </p:sp>
        <p:sp>
          <p:nvSpPr>
            <p:cNvPr id="66" name="Rectangle: Rounded Corners 78">
              <a:extLst>
                <a:ext uri="{FF2B5EF4-FFF2-40B4-BE49-F238E27FC236}">
                  <a16:creationId xmlns:a16="http://schemas.microsoft.com/office/drawing/2014/main" id="{B7AE28D9-D771-A559-2304-E3367A39F5B7}"/>
                </a:ext>
              </a:extLst>
            </p:cNvPr>
            <p:cNvSpPr/>
            <p:nvPr/>
          </p:nvSpPr>
          <p:spPr>
            <a:xfrm>
              <a:off x="1620431" y="4380238"/>
              <a:ext cx="2523768" cy="24562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4A708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Integrations</a:t>
              </a:r>
            </a:p>
          </p:txBody>
        </p:sp>
        <p:sp>
          <p:nvSpPr>
            <p:cNvPr id="67" name="Rectangle: Rounded Corners 85">
              <a:extLst>
                <a:ext uri="{FF2B5EF4-FFF2-40B4-BE49-F238E27FC236}">
                  <a16:creationId xmlns:a16="http://schemas.microsoft.com/office/drawing/2014/main" id="{67099DD7-452B-718F-2143-78EBAC2FDBAF}"/>
                </a:ext>
              </a:extLst>
            </p:cNvPr>
            <p:cNvSpPr/>
            <p:nvPr/>
          </p:nvSpPr>
          <p:spPr>
            <a:xfrm>
              <a:off x="4238893" y="4381908"/>
              <a:ext cx="4564622" cy="24395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4A708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Performance reporting and executive dashboards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D5E933D0-EA7A-8788-9CFA-C69001B6D327}"/>
                </a:ext>
              </a:extLst>
            </p:cNvPr>
            <p:cNvSpPr/>
            <p:nvPr/>
          </p:nvSpPr>
          <p:spPr>
            <a:xfrm>
              <a:off x="2300802" y="3931340"/>
              <a:ext cx="3316386" cy="281233"/>
            </a:xfrm>
            <a:prstGeom prst="rect">
              <a:avLst/>
            </a:prstGeom>
            <a:solidFill>
              <a:srgbClr val="D9D9D9"/>
            </a:solidFill>
            <a:ln w="63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7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Billing and Revenue Tracking</a:t>
              </a:r>
            </a:p>
          </p:txBody>
        </p:sp>
        <p:sp>
          <p:nvSpPr>
            <p:cNvPr id="69" name="Rectangle: Rounded Corners 86">
              <a:extLst>
                <a:ext uri="{FF2B5EF4-FFF2-40B4-BE49-F238E27FC236}">
                  <a16:creationId xmlns:a16="http://schemas.microsoft.com/office/drawing/2014/main" id="{DC9F4D29-B894-F35A-DD3B-F23479B18484}"/>
                </a:ext>
              </a:extLst>
            </p:cNvPr>
            <p:cNvSpPr/>
            <p:nvPr/>
          </p:nvSpPr>
          <p:spPr>
            <a:xfrm flipH="1">
              <a:off x="2366618" y="1394868"/>
              <a:ext cx="645316" cy="25934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4A708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>
                  <a:ln>
                    <a:noFill/>
                  </a:ln>
                  <a:solidFill>
                    <a:srgbClr val="4A7082"/>
                  </a:solidFill>
                  <a:effectLst/>
                  <a:uLnTx/>
                  <a:uFillTx/>
                  <a:latin typeface="Avenir LT Std 35 Light"/>
                  <a:ea typeface="+mn-ea"/>
                  <a:cs typeface="+mn-cs"/>
                </a:rPr>
                <a:t>CRM</a:t>
              </a:r>
            </a:p>
          </p:txBody>
        </p:sp>
        <p:sp>
          <p:nvSpPr>
            <p:cNvPr id="70" name="Arrow: Left-Right 65">
              <a:extLst>
                <a:ext uri="{FF2B5EF4-FFF2-40B4-BE49-F238E27FC236}">
                  <a16:creationId xmlns:a16="http://schemas.microsoft.com/office/drawing/2014/main" id="{E4E5E92E-1EFB-06FB-4CE9-EEF30275A26F}"/>
                </a:ext>
              </a:extLst>
            </p:cNvPr>
            <p:cNvSpPr/>
            <p:nvPr/>
          </p:nvSpPr>
          <p:spPr>
            <a:xfrm rot="10800000" flipH="1">
              <a:off x="2902428" y="1426561"/>
              <a:ext cx="532452" cy="185205"/>
            </a:xfrm>
            <a:prstGeom prst="leftRightArrow">
              <a:avLst/>
            </a:prstGeom>
            <a:gradFill flip="none" rotWithShape="1">
              <a:gsLst>
                <a:gs pos="99000">
                  <a:srgbClr val="4B6F82"/>
                </a:gs>
                <a:gs pos="0">
                  <a:srgbClr val="4A7082"/>
                </a:gs>
              </a:gsLst>
              <a:lin ang="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venir LT Std 35 Light"/>
                <a:ea typeface="+mn-ea"/>
                <a:cs typeface="+mn-cs"/>
              </a:endParaRPr>
            </a:p>
          </p:txBody>
        </p:sp>
        <p:sp>
          <p:nvSpPr>
            <p:cNvPr id="71" name="Arrow: Left-Right 4">
              <a:extLst>
                <a:ext uri="{FF2B5EF4-FFF2-40B4-BE49-F238E27FC236}">
                  <a16:creationId xmlns:a16="http://schemas.microsoft.com/office/drawing/2014/main" id="{B96814CC-F2B6-190C-9878-2F30F3E5862D}"/>
                </a:ext>
              </a:extLst>
            </p:cNvPr>
            <p:cNvSpPr/>
            <p:nvPr/>
          </p:nvSpPr>
          <p:spPr>
            <a:xfrm>
              <a:off x="5520562" y="3979353"/>
              <a:ext cx="489579" cy="185205"/>
            </a:xfrm>
            <a:prstGeom prst="leftRightArrow">
              <a:avLst/>
            </a:prstGeom>
            <a:gradFill flip="none" rotWithShape="1">
              <a:gsLst>
                <a:gs pos="100000">
                  <a:srgbClr val="4B6F82"/>
                </a:gs>
                <a:gs pos="0">
                  <a:srgbClr val="4A7082"/>
                </a:gs>
              </a:gsLst>
              <a:lin ang="108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venir LT Std 35 Light"/>
                <a:ea typeface="+mn-ea"/>
                <a:cs typeface="+mn-cs"/>
              </a:endParaRPr>
            </a:p>
          </p:txBody>
        </p:sp>
      </p:grpSp>
      <p:sp>
        <p:nvSpPr>
          <p:cNvPr id="12" name="Shape 41">
            <a:extLst>
              <a:ext uri="{FF2B5EF4-FFF2-40B4-BE49-F238E27FC236}">
                <a16:creationId xmlns:a16="http://schemas.microsoft.com/office/drawing/2014/main" id="{42C316B3-BF02-98EF-26B7-91D14F7BFEC9}"/>
              </a:ext>
            </a:extLst>
          </p:cNvPr>
          <p:cNvSpPr/>
          <p:nvPr/>
        </p:nvSpPr>
        <p:spPr>
          <a:xfrm>
            <a:off x="121081" y="1496234"/>
            <a:ext cx="378773" cy="3787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57150" cap="flat">
            <a:solidFill>
              <a:srgbClr val="7961BB"/>
            </a:solidFill>
            <a:prstDash val="solid"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00" b="0" i="0" u="none" strike="noStrike" kern="1200" cap="none" spc="0" normalizeH="0" baseline="0" noProof="0">
              <a:ln>
                <a:noFill/>
              </a:ln>
              <a:solidFill>
                <a:srgbClr val="1A1B2F"/>
              </a:solidFill>
              <a:effectLst/>
              <a:uLnTx/>
              <a:uFillTx/>
              <a:latin typeface="Avenir LT Std 35 Light"/>
              <a:ea typeface="+mn-ea"/>
              <a:cs typeface="+mn-cs"/>
            </a:endParaRPr>
          </a:p>
        </p:txBody>
      </p:sp>
      <p:sp>
        <p:nvSpPr>
          <p:cNvPr id="13" name="Shape 41">
            <a:extLst>
              <a:ext uri="{FF2B5EF4-FFF2-40B4-BE49-F238E27FC236}">
                <a16:creationId xmlns:a16="http://schemas.microsoft.com/office/drawing/2014/main" id="{BDD403C9-90D7-0DA2-8610-A6B2DB8D310D}"/>
              </a:ext>
            </a:extLst>
          </p:cNvPr>
          <p:cNvSpPr/>
          <p:nvPr/>
        </p:nvSpPr>
        <p:spPr>
          <a:xfrm>
            <a:off x="124649" y="1988944"/>
            <a:ext cx="378773" cy="3787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57150" cap="flat">
            <a:solidFill>
              <a:srgbClr val="2A2B4B"/>
            </a:solidFill>
            <a:prstDash val="solid"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00" b="0" i="0" u="none" strike="noStrike" kern="1200" cap="none" spc="0" normalizeH="0" baseline="0" noProof="0">
              <a:ln>
                <a:noFill/>
              </a:ln>
              <a:solidFill>
                <a:srgbClr val="1A1B2F"/>
              </a:solidFill>
              <a:effectLst/>
              <a:uLnTx/>
              <a:uFillTx/>
              <a:latin typeface="Avenir LT Std 35 Light"/>
              <a:ea typeface="+mn-ea"/>
              <a:cs typeface="+mn-cs"/>
            </a:endParaRPr>
          </a:p>
        </p:txBody>
      </p:sp>
      <p:pic>
        <p:nvPicPr>
          <p:cNvPr id="14" name="Graphic 13" descr="Bar graph with upward trend">
            <a:extLst>
              <a:ext uri="{FF2B5EF4-FFF2-40B4-BE49-F238E27FC236}">
                <a16:creationId xmlns:a16="http://schemas.microsoft.com/office/drawing/2014/main" id="{EE87BB7E-A5D9-9B22-EE76-FE17A59DE7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65773" y="2046865"/>
            <a:ext cx="274334" cy="274334"/>
          </a:xfrm>
          <a:prstGeom prst="rect">
            <a:avLst/>
          </a:prstGeom>
        </p:spPr>
      </p:pic>
      <p:pic>
        <p:nvPicPr>
          <p:cNvPr id="15" name="Graphic 14" descr="Users">
            <a:extLst>
              <a:ext uri="{FF2B5EF4-FFF2-40B4-BE49-F238E27FC236}">
                <a16:creationId xmlns:a16="http://schemas.microsoft.com/office/drawing/2014/main" id="{5C805F25-E4FB-81C3-89DA-18ED5C8AF4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161499" y="1523759"/>
            <a:ext cx="312225" cy="312225"/>
          </a:xfrm>
          <a:prstGeom prst="rect">
            <a:avLst/>
          </a:prstGeom>
        </p:spPr>
      </p:pic>
      <p:sp>
        <p:nvSpPr>
          <p:cNvPr id="16" name="Shape 41">
            <a:extLst>
              <a:ext uri="{FF2B5EF4-FFF2-40B4-BE49-F238E27FC236}">
                <a16:creationId xmlns:a16="http://schemas.microsoft.com/office/drawing/2014/main" id="{E893B073-ADDA-E61B-8443-4C314950B603}"/>
              </a:ext>
            </a:extLst>
          </p:cNvPr>
          <p:cNvSpPr/>
          <p:nvPr/>
        </p:nvSpPr>
        <p:spPr>
          <a:xfrm>
            <a:off x="121369" y="995815"/>
            <a:ext cx="378773" cy="3787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57150" cap="flat">
            <a:solidFill>
              <a:srgbClr val="9D99CB"/>
            </a:solidFill>
            <a:prstDash val="solid"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00" b="0" i="0" u="none" strike="noStrike" kern="1200" cap="none" spc="0" normalizeH="0" baseline="0" noProof="0">
              <a:ln>
                <a:noFill/>
              </a:ln>
              <a:solidFill>
                <a:srgbClr val="1A1B2F"/>
              </a:solidFill>
              <a:effectLst/>
              <a:uLnTx/>
              <a:uFillTx/>
              <a:latin typeface="Avenir LT Std 35 Light"/>
              <a:ea typeface="+mn-ea"/>
              <a:cs typeface="+mn-cs"/>
            </a:endParaRPr>
          </a:p>
        </p:txBody>
      </p:sp>
      <p:pic>
        <p:nvPicPr>
          <p:cNvPr id="17" name="Graphic 16" descr="List">
            <a:extLst>
              <a:ext uri="{FF2B5EF4-FFF2-40B4-BE49-F238E27FC236}">
                <a16:creationId xmlns:a16="http://schemas.microsoft.com/office/drawing/2014/main" id="{53CB6278-B816-0C57-F9A3-CBAB1B3217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179688" y="1048029"/>
            <a:ext cx="274334" cy="27433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4A219DA-768E-0C44-DDFC-F3500BD0564E}"/>
              </a:ext>
            </a:extLst>
          </p:cNvPr>
          <p:cNvSpPr txBox="1"/>
          <p:nvPr/>
        </p:nvSpPr>
        <p:spPr>
          <a:xfrm>
            <a:off x="528135" y="1045364"/>
            <a:ext cx="967217" cy="2539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Using Today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1A1B2F"/>
              </a:solidFill>
              <a:effectLst/>
              <a:uLnTx/>
              <a:uFillTx/>
              <a:latin typeface="Avenir LT Std 35 Light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1EBBAF-632A-50DF-D2A5-AA1D7E575656}"/>
              </a:ext>
            </a:extLst>
          </p:cNvPr>
          <p:cNvSpPr txBox="1"/>
          <p:nvPr/>
        </p:nvSpPr>
        <p:spPr>
          <a:xfrm>
            <a:off x="535061" y="1499786"/>
            <a:ext cx="867019" cy="2539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Next Steps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AE7449-17F4-6F2D-B7A4-E7B39B2E5A0B}"/>
              </a:ext>
            </a:extLst>
          </p:cNvPr>
          <p:cNvSpPr txBox="1"/>
          <p:nvPr/>
        </p:nvSpPr>
        <p:spPr>
          <a:xfrm>
            <a:off x="536495" y="1982117"/>
            <a:ext cx="9588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1A1B2F"/>
                </a:solidFill>
                <a:effectLst/>
                <a:uLnTx/>
                <a:uFillTx/>
                <a:latin typeface="Avenir LT Std 35 Light"/>
                <a:ea typeface="+mn-ea"/>
                <a:cs typeface="+mn-cs"/>
              </a:rPr>
              <a:t>Future Plan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58B436-AA74-5F15-BE09-69A8B6916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Capabilities</a:t>
            </a:r>
          </a:p>
        </p:txBody>
      </p:sp>
    </p:spTree>
    <p:extLst>
      <p:ext uri="{BB962C8B-B14F-4D97-AF65-F5344CB8AC3E}">
        <p14:creationId xmlns:p14="http://schemas.microsoft.com/office/powerpoint/2010/main" val="842693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lanview 2022">
  <a:themeElements>
    <a:clrScheme name="Planview 2019-10">
      <a:dk1>
        <a:srgbClr val="1A1B2F"/>
      </a:dk1>
      <a:lt1>
        <a:srgbClr val="FFFFFF"/>
      </a:lt1>
      <a:dk2>
        <a:srgbClr val="1A1B2F"/>
      </a:dk2>
      <a:lt2>
        <a:srgbClr val="AA182C"/>
      </a:lt2>
      <a:accent1>
        <a:srgbClr val="484959"/>
      </a:accent1>
      <a:accent2>
        <a:srgbClr val="AA182C"/>
      </a:accent2>
      <a:accent3>
        <a:srgbClr val="4297FC"/>
      </a:accent3>
      <a:accent4>
        <a:srgbClr val="BC5CE4"/>
      </a:accent4>
      <a:accent5>
        <a:srgbClr val="3ABB81"/>
      </a:accent5>
      <a:accent6>
        <a:srgbClr val="FFBA69"/>
      </a:accent6>
      <a:hlink>
        <a:srgbClr val="513CFF"/>
      </a:hlink>
      <a:folHlink>
        <a:srgbClr val="680B18"/>
      </a:folHlink>
    </a:clrScheme>
    <a:fontScheme name="Planview 2016">
      <a:majorFont>
        <a:latin typeface="Avenir LT Std 65 Medium"/>
        <a:ea typeface=""/>
        <a:cs typeface=""/>
      </a:majorFont>
      <a:minorFont>
        <a:latin typeface="Avenir LT Std 35 Light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view 2022" id="{2B140849-C391-46E0-B298-E66F79528543}" vid="{67F82CA0-D507-4FDC-B2B5-D99C567E72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2FC95DF7981C49B7C9402517F29D77" ma:contentTypeVersion="16" ma:contentTypeDescription="Create a new document." ma:contentTypeScope="" ma:versionID="4dbaa3307edb9f8d24d8f81e7a3b70d3">
  <xsd:schema xmlns:xsd="http://www.w3.org/2001/XMLSchema" xmlns:xs="http://www.w3.org/2001/XMLSchema" xmlns:p="http://schemas.microsoft.com/office/2006/metadata/properties" xmlns:ns2="0653fc2c-21a9-41da-abde-654e206aef17" xmlns:ns3="12a00a20-e59b-4123-aa5e-4993c905b9ee" targetNamespace="http://schemas.microsoft.com/office/2006/metadata/properties" ma:root="true" ma:fieldsID="e58be416abcb1f912dc889c4ae3da358" ns2:_="" ns3:_="">
    <xsd:import namespace="0653fc2c-21a9-41da-abde-654e206aef17"/>
    <xsd:import namespace="12a00a20-e59b-4123-aa5e-4993c905b9e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53fc2c-21a9-41da-abde-654e206aef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1406d1f-a0ac-4b89-8f8f-19828f52d1eb}" ma:internalName="TaxCatchAll" ma:showField="CatchAllData" ma:web="0653fc2c-21a9-41da-abde-654e206aef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00a20-e59b-4123-aa5e-4993c905b9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6e50ebb-72d7-4183-9749-0a80cbc7523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653fc2c-21a9-41da-abde-654e206aef17" xsi:nil="true"/>
    <lcf76f155ced4ddcb4097134ff3c332f xmlns="12a00a20-e59b-4123-aa5e-4993c905b9ee">
      <Terms xmlns="http://schemas.microsoft.com/office/infopath/2007/PartnerControls"/>
    </lcf76f155ced4ddcb4097134ff3c332f>
    <MediaLengthInSeconds xmlns="12a00a20-e59b-4123-aa5e-4993c905b9ee" xsi:nil="true"/>
    <SharedWithUsers xmlns="0653fc2c-21a9-41da-abde-654e206aef17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37E6046-BB8A-4EA0-BCD2-3D6CF5F894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53fc2c-21a9-41da-abde-654e206aef17"/>
    <ds:schemaRef ds:uri="12a00a20-e59b-4123-aa5e-4993c905b9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383416-A773-40E4-B464-D72CA94C58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F295AE-7EFF-45F8-B4C5-338BA642B521}">
  <ds:schemaRefs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12a00a20-e59b-4123-aa5e-4993c905b9ee"/>
    <ds:schemaRef ds:uri="http://schemas.microsoft.com/office/2006/documentManagement/types"/>
    <ds:schemaRef ds:uri="http://schemas.openxmlformats.org/package/2006/metadata/core-properties"/>
    <ds:schemaRef ds:uri="0653fc2c-21a9-41da-abde-654e206aef1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22107</TotalTime>
  <Words>350</Words>
  <Application>Microsoft Macintosh PowerPoint</Application>
  <PresentationFormat>On-screen Show (16:9)</PresentationFormat>
  <Paragraphs>123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Avenir LT Std 35 Light</vt:lpstr>
      <vt:lpstr>Avenir LT Std 65 Medium</vt:lpstr>
      <vt:lpstr>Calibri</vt:lpstr>
      <vt:lpstr>Planview 2022</vt:lpstr>
      <vt:lpstr>PowerPoint Presentation</vt:lpstr>
      <vt:lpstr>Your Capabilities (example) </vt:lpstr>
      <vt:lpstr>Your Capabilities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Services Automation</dc:title>
  <dc:creator>Limor Schmitz</dc:creator>
  <cp:lastModifiedBy>Trevor Partney</cp:lastModifiedBy>
  <cp:revision>17</cp:revision>
  <cp:lastPrinted>2014-11-05T21:33:59Z</cp:lastPrinted>
  <dcterms:created xsi:type="dcterms:W3CDTF">2022-08-15T17:21:24Z</dcterms:created>
  <dcterms:modified xsi:type="dcterms:W3CDTF">2023-07-07T21:19:51Z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0x0101009B2FC95DF7981C49B7C9402517F29D77</vt:lpwstr>
  </property>
  <property fmtid="{D5CDD505-2E9C-101B-9397-08002B2CF9AE}" pid="3" name="Order">
    <vt:r8>33500</vt:r8>
  </property>
  <property fmtid="{D5CDD505-2E9C-101B-9397-08002B2CF9AE}" pid="4" name="MediaServiceImageTags">
    <vt:lpwstr/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xd_Signature">
    <vt:bool>false</vt:bool>
  </property>
</Properties>
</file>