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2" r:id="rId2"/>
    <p:sldId id="463" r:id="rId3"/>
    <p:sldId id="464" r:id="rId4"/>
    <p:sldId id="415" r:id="rId5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7"/>
    <p:restoredTop sz="94554"/>
  </p:normalViewPr>
  <p:slideViewPr>
    <p:cSldViewPr snapToGrid="0">
      <p:cViewPr varScale="1">
        <p:scale>
          <a:sx n="142" d="100"/>
          <a:sy n="142" d="100"/>
        </p:scale>
        <p:origin x="858" y="126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z/%7b%22entityType%22:%22Program%22,%22fieldName%22:%22Name%22,%22format%22:%22%22%7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:%22Project%22,%22fieldName%22:%22Name%22,%22format%22:%22%22,%22relation%22:%7b%22maxResults%22:8,%22relatedType%22:%22Project%22,%22relationField%22:%22ParentProject%22,%22sourceType%22:%22Project%22%7d%7d" TargetMode="External"/><Relationship Id="rId7" Type="http://schemas.openxmlformats.org/officeDocument/2006/relationships/hyperlink" Target="http://clz/%7b%22entityType%22:%22Project%22,%22fieldName%22:%22DueDate%22,%22format%22:%22MM/dd/yy%22,%22relation%22:%7b%22maxResults%22:8,%22relatedType%22:%22Project%22,%22relationField%22:%22ParentProject%22,%22sourceType%22:%22Project%22%7d%7d" TargetMode="External"/><Relationship Id="rId2" Type="http://schemas.openxmlformats.org/officeDocument/2006/relationships/hyperlink" Target="http://clz/%7b%22entityType%22:%22Project%22,%22fieldName%22:%22SYSID%22,%22format%22:%22%22,%22relation%22:%7b%22maxResults%22:8,%22relatedType%22:%22Project%22,%22relationField%22:%22ParentProject%22,%22sourceType%22:%22Project%22%7d,%22sorting%22:%22ascending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TrackStatus%22,%22format%22:%22ColorsAndText%22,%22relation%22:%7b%22maxResults%22:8,%22relatedType%22:%22Project%22,%22relationField%22:%22ParentProject%22,%22sourceType%22:%22Project%22%7d,%22fieldType%22:%22TrackStatus%22%7d" TargetMode="External"/><Relationship Id="rId5" Type="http://schemas.openxmlformats.org/officeDocument/2006/relationships/hyperlink" Target="http://clz/%7b%22entityType%22:%22Project%22,%22fieldName%22:%22ProjectSponsor.DisplayName%22,%22format%22:%22%22,%22relation%22:%7b%22maxResults%22:8,%22relatedType%22:%22Project%22,%22relationField%22:%22ParentProject%22,%22sourceType%22:%22Project%22%7d%7d" TargetMode="External"/><Relationship Id="rId4" Type="http://schemas.openxmlformats.org/officeDocument/2006/relationships/hyperlink" Target="http://clz/%7b%22entityType%22:%22Project%22,%22fieldName%22:%22ProjectManager.DisplayName%22,%22format%22:%22%22,%22relation%22:%7b%22maxResults%22:8,%22relatedType%22:%22Project%22,%22relationField%22:%22ParentProject%22,%22sourceType%22:%22Project%22%7d%7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TrackStatus%22,%22format%22:%22ColorsAndText%22,%22fieldType%22:%22TrackStatus%22%7d" TargetMode="External"/><Relationship Id="rId13" Type="http://schemas.openxmlformats.org/officeDocument/2006/relationships/hyperlink" Target="http://clz/%7b%22entityType%22:%22Milestone%22,%22fieldName%22:%22DueDate%22,%22format%22:%22%22,%22relation%22:%7b%22maxResults%22:8,%22relatedType%22:%22Milestone%22,%22relationField%22:%22project%22,%22sourceType%22:%22Project%22%7d%7d" TargetMode="External"/><Relationship Id="rId3" Type="http://schemas.openxmlformats.org/officeDocument/2006/relationships/hyperlink" Target="http://clz/%7b%22entityType%22:%22Project%22,%22fieldName%22:%22ProjectGoals%22,%22format%22:%22%22%7d" TargetMode="External"/><Relationship Id="rId7" Type="http://schemas.openxmlformats.org/officeDocument/2006/relationships/hyperlink" Target="http://clz/%7b%22entityType%22:%22Project%22,%22fieldName%22:%22Phase%22,%22format%22:%22%22%7d" TargetMode="External"/><Relationship Id="rId12" Type="http://schemas.openxmlformats.org/officeDocument/2006/relationships/hyperlink" Target="http://clz/%7b%22entityType%22:%22Milestone%22,%22fieldName%22:%22StartDate%22,%22format%22:%22MM/dd/yy%22,%22relation%22:%7b%22maxResults%22:8,%22relatedType%22:%22Milestone%22,%22relationField%22:%22project%22,%22sourceType%22:%22Project%22%7d%7d" TargetMode="External"/><Relationship Id="rId2" Type="http://schemas.openxmlformats.org/officeDocument/2006/relationships/hyperlink" Target="http://clz/%7b%22entityType%22:%22Project%22,%22fieldName%22:%22Name%22%7d" TargetMode="External"/><Relationship Id="rId16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ProjectSponsor.DisplayName%22,%22format%22:%22%22%7d" TargetMode="External"/><Relationship Id="rId11" Type="http://schemas.openxmlformats.org/officeDocument/2006/relationships/hyperlink" Target="http://clz/%7b%22entityType%22:%22Milestone%22,%22fieldName%22:%22Name%22,%22format%22:%22%22,%22relation%22:%7b%22maxResults%22:8,%22relatedType%22:%22Milestone%22,%22relationField%22:%22project%22,%22sourceType%22:%22Project%22%7d%7d" TargetMode="External"/><Relationship Id="rId5" Type="http://schemas.openxmlformats.org/officeDocument/2006/relationships/hyperlink" Target="http://clz/%7b%22entityType%22:%22Project%22,%22fieldName%22:%22ProjectManager.DisplayName%22,%22format%22:%22%22%7d" TargetMode="External"/><Relationship Id="rId15" Type="http://schemas.openxmlformats.org/officeDocument/2006/relationships/hyperlink" Target="http://clz/%7b%22repeatedSlide%22:%22true%22,%22filter%22:%7b%7d%7d" TargetMode="External"/><Relationship Id="rId10" Type="http://schemas.openxmlformats.org/officeDocument/2006/relationships/hyperlink" Target="http://clz/%7b%22entityType%22:%22Project%22,%22fieldName%22:%22BudgetStatus%22,%22format%22:%22%22,%22fieldType%22:%22BudgetStatus%22%7d" TargetMode="External"/><Relationship Id="rId4" Type="http://schemas.openxmlformats.org/officeDocument/2006/relationships/hyperlink" Target="http://clz/%7b%22entityType%22:%22Project%22,%22fieldName%22:%22Description%22,%22format%22:%22%22%7d" TargetMode="External"/><Relationship Id="rId9" Type="http://schemas.openxmlformats.org/officeDocument/2006/relationships/hyperlink" Target="http://clz/%7b%22entityType%22:%22Project%22,%22fieldName%22:%22DueDate%22,%22format%22:%22dd/MM/yy%22%7d" TargetMode="External"/><Relationship Id="rId14" Type="http://schemas.openxmlformats.org/officeDocument/2006/relationships/hyperlink" Target="http://clz/%7b%22entityType%22:%22Milestone%22,%22fieldName%22:%22TrackStatus%22,%22format%22:%22Colors%22,%22relation%22:%7b%22maxResults%22:8,%22relatedType%22:%22Milestone%22,%22relationField%22:%22project%22,%22sourceType%22:%22Project%22%7d,%22fieldType%22:%22TrackStatus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creenview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221940" y="-160303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07252" y="1676703"/>
            <a:ext cx="5547360" cy="307754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  <a:latin typeface="Arial"/>
                <a:cs typeface="Arial"/>
              </a:rPr>
              <a:t>MONTHLY PROGRAM REPORTING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77246" y="3181985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6173" y="4514821"/>
            <a:ext cx="1256314" cy="2789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2065" y="2080970"/>
            <a:ext cx="8229600" cy="923308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  <a:latin typeface="Arial"/>
                <a:cs typeface="Arial"/>
              </a:rPr>
              <a:t>Program: {Name</a:t>
            </a:r>
            <a:r>
              <a:rPr lang="en-US" sz="5400" dirty="0">
                <a:solidFill>
                  <a:srgbClr val="FFFFFF"/>
                </a:solidFill>
                <a:latin typeface="Arial"/>
                <a:cs typeface="Arial"/>
                <a:hlinkClick r:id="rId4" invalidUrl="http://clz/{&quot;entityType&quot;:&quot;Program&quot;,&quot;fieldName&quot;:&quot;Name&quot;,&quot;format&quot;:&quot;&quot;}"/>
              </a:rPr>
              <a:t>}</a:t>
            </a:r>
            <a:endParaRPr lang="en-US" sz="5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627" y="3454400"/>
            <a:ext cx="418592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27 March 2017</a:t>
            </a:r>
          </a:p>
        </p:txBody>
      </p:sp>
    </p:spTree>
    <p:extLst>
      <p:ext uri="{BB962C8B-B14F-4D97-AF65-F5344CB8AC3E}">
        <p14:creationId xmlns:p14="http://schemas.microsoft.com/office/powerpoint/2010/main" val="36546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Program Summary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307827"/>
              </p:ext>
            </p:extLst>
          </p:nvPr>
        </p:nvGraphicFramePr>
        <p:xfrm>
          <a:off x="285797" y="723900"/>
          <a:ext cx="8515302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217">
                  <a:extLst>
                    <a:ext uri="{9D8B030D-6E8A-4147-A177-3AD203B41FA5}">
                      <a16:colId xmlns:a16="http://schemas.microsoft.com/office/drawing/2014/main" val="26940971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59783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ID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Project Manager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Sponsor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{ID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2" invalidUrl="http://clz/{&quot;entityType&quot;:&quot;Project&quot;,&quot;fieldName&quot;:&quot;SYSID&quot;,&quot;format&quot;:&quot;&quot;,&quot;relation&quot;:{&quot;maxResults&quot;:8,&quot;relatedType&quot;:&quot;Project&quot;,&quot;relationField&quot;:&quot;ParentProject&quot;,&quot;sourceType&quot;:&quot;Project&quot;},&quot;sorting&quot;:&quot;ascending&quot;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3" invalidUrl="http://clz/{&quot;entityType&quot;:&quot;Project&quot;,&quot;fieldName&quot;:&quot;Name&quot;,&quot;format&quot;:&quot;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4" invalidUrl="http://clz/{&quot;entityType&quot;:&quot;Project&quot;,&quot;fieldName&quot;:&quot;ProjectManager.DisplayName&quot;,&quot;format&quot;:&quot;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5" invalidUrl="http://clz/{&quot;entityType&quot;:&quot;Project&quot;,&quot;fieldName&quot;:&quot;ProjectSponsor.DisplayName&quot;,&quot;format&quot;:&quot;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6" invalidUrl="http://clz/{&quot;entityType&quot;:&quot;Project&quot;,&quot;fieldName&quot;:&quot;TrackStatus&quot;,&quot;format&quot;:&quot;ColorsAndText&quot;,&quot;relation&quot;:{&quot;maxResults&quot;:8,&quot;relatedType&quot;:&quot;Project&quot;,&quot;relationField&quot;:&quot;ParentProject&quot;,&quot;sourceType&quot;:&quot;Project&quot;},&quot;fieldType&quot;:&quot;TrackStatus&quot;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7" invalidUrl="http://clz/{&quot;entityType&quot;:&quot;Project&quot;,&quot;fieldName&quot;:&quot;DueDate&quot;,&quot;format&quot;:&quot;MM/dd/yy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2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{Name </a:t>
            </a:r>
            <a:r>
              <a:rPr lang="en-US" b="1">
                <a:solidFill>
                  <a:schemeClr val="accent2"/>
                </a:solidFill>
                <a:latin typeface="Arial"/>
                <a:cs typeface="Arial"/>
                <a:hlinkClick r:id="rId2" invalidUrl="http://clz/{&quot;entityType&quot;:&quot;Project&quot;,&quot;fieldName&quot;:&quot;Name&quot;}"/>
              </a:rPr>
              <a:t>}</a:t>
            </a:r>
            <a:endParaRPr lang="en-US" b="1">
              <a:solidFill>
                <a:schemeClr val="accent2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74855"/>
              </p:ext>
            </p:extLst>
          </p:nvPr>
        </p:nvGraphicFramePr>
        <p:xfrm>
          <a:off x="182881" y="709267"/>
          <a:ext cx="4866639" cy="117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53">
                <a:tc>
                  <a:txBody>
                    <a:bodyPr/>
                    <a:lstStyle/>
                    <a:p>
                      <a:r>
                        <a:rPr lang="en-US" sz="900">
                          <a:latin typeface="Arial"/>
                          <a:cs typeface="Arial"/>
                        </a:rPr>
                        <a:t>Project Goals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{Project Goals</a:t>
                      </a:r>
                      <a:r>
                        <a:rPr lang="en-US" sz="900" b="0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  <a:hlinkClick r:id="rId3" invalidUrl="http://clz/{&quot;entityType&quot;:&quot;Project&quot;,&quot;fieldName&quot;:&quot;ProjectGoals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9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 Scope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{Description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Project&quot;,&quot;fieldName&quot;:&quot;Description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56908"/>
              </p:ext>
            </p:extLst>
          </p:nvPr>
        </p:nvGraphicFramePr>
        <p:xfrm>
          <a:off x="5290439" y="121057"/>
          <a:ext cx="3050921" cy="175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</a:t>
                      </a:r>
                      <a:r>
                        <a:rPr lang="en-US" sz="1000" b="0" kern="1200" baseline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 Manager</a:t>
                      </a:r>
                      <a:endParaRPr lang="en-US" sz="1000" b="0" kern="120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5" invalidUrl="http://clz/{&quot;entityType&quot;:&quot;Project&quot;,&quot;fieldName&quot;:&quot;ProjectManage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Sponsor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6" invalidUrl="http://clz/{&quot;entityType&quot;:&quot;Project&quot;,&quot;fieldName&quot;:&quot;ProjectSponso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Phase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{Phase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7" invalidUrl="http://clz/{&quot;entityType&quot;:&quot;Project&quot;,&quot;fieldName&quot;:&quot;Phas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Schedule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8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8" invalidUrl="http://clz/{&quot;entityType&quot;:&quot;Project&quot;,&quot;fieldName&quot;:&quot;TrackStatus&quot;,&quot;format&quot;:&quot;ColorsAndText&quot;,&quot;fieldType&quot;:&quot;TrackStatus&quot;}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{Due Date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9" invalidUrl="http://clz/{&quot;entityType&quot;:&quot;Project&quot;,&quot;fieldName&quot;:&quot;DueDate&quot;,&quot;format&quot;:&quot;dd/MM/yy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Budget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{Budget Status</a:t>
                      </a:r>
                      <a:r>
                        <a:rPr lang="en-US" sz="8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10" invalidUrl="http://clz/{&quot;entityType&quot;:&quot;Project&quot;,&quot;fieldName&quot;:&quot;BudgetStatus&quot;,&quot;format&quot;:&quot;&quot;,&quot;fieldType&quot;:&quot;BudgetStatus&quot;}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55568"/>
              </p:ext>
            </p:extLst>
          </p:nvPr>
        </p:nvGraphicFramePr>
        <p:xfrm>
          <a:off x="253999" y="3134995"/>
          <a:ext cx="8524088" cy="6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4039996158"/>
                    </a:ext>
                  </a:extLst>
                </a:gridCol>
              </a:tblGrid>
              <a:tr h="351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>
                          <a:latin typeface="Arial"/>
                          <a:cs typeface="Arial"/>
                        </a:rPr>
                        <a:t>Milestones</a:t>
                      </a:r>
                      <a:endParaRPr lang="en-US" sz="10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Start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lvl="0" algn="l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1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{Start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2" invalidUrl="http://clz/{&quot;entityType&quot;:&quot;Milestone&quot;,&quot;fieldName&quot;:&quot;StartDate&quot;,&quot;format&quot;:&quot;MM/dd/yy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3" invalidUrl="http://clz/{&quot;entityType&quot;:&quot;Milestone&quot;,&quot;fieldName&quot;:&quot;DueDat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4" invalidUrl="http://clz/{&quot;entityType&quot;:&quot;Milestone&quot;,&quot;fieldName&quot;:&quot;TrackStatus&quot;,&quot;format&quot;:&quot;Colors&quot;,&quot;relation&quot;:{&quot;maxResults&quot;:8,&quot;relatedType&quot;:&quot;Milestone&quot;,&quot;relationField&quot;:&quot;project&quot;,&quot;sourceType&quot;:&quot;Project&quot;},&quot;fieldType&quot;:&quot;TrackStatus&quot;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3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8575" y="0"/>
            <a:ext cx="4572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>
                <a:latin typeface="Segoe WP"/>
              </a:rPr>
              <a:t>{Repeated slide</a:t>
            </a:r>
            <a:r>
              <a:rPr>
                <a:solidFill>
                  <a:srgbClr val="00A8E0"/>
                </a:solidFill>
                <a:latin typeface="Segoe WP"/>
                <a:hlinkClick r:id="rId15" invalidUrl="http://clz/{&quot;repeatedSlide&quot;:&quot;true&quot;,&quot;filter&quot;:{}}"/>
              </a:rPr>
              <a:t>}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DA145B-827C-46FB-B88E-C7160A7B2863}"/>
              </a:ext>
            </a:extLst>
          </p:cNvPr>
          <p:cNvSpPr/>
          <p:nvPr/>
        </p:nvSpPr>
        <p:spPr>
          <a:xfrm>
            <a:off x="182881" y="2104032"/>
            <a:ext cx="8595206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16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CF67E90-9CEA-44B1-AE9A-39E36ECFE564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116</Words>
  <Application>Microsoft Office PowerPoint</Application>
  <PresentationFormat>On-screen Show (16:9)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&amp;quot</vt:lpstr>
      <vt:lpstr>Arial</vt:lpstr>
      <vt:lpstr>Calibri</vt:lpstr>
      <vt:lpstr>Segoe WP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Roie Moran</cp:lastModifiedBy>
  <cp:revision>3</cp:revision>
  <dcterms:modified xsi:type="dcterms:W3CDTF">2021-10-14T07:11:29Z</dcterms:modified>
</cp:coreProperties>
</file>