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62" r:id="rId2"/>
    <p:sldId id="463" r:id="rId3"/>
    <p:sldId id="464" r:id="rId4"/>
    <p:sldId id="465" r:id="rId5"/>
    <p:sldId id="467" r:id="rId6"/>
    <p:sldId id="468" r:id="rId7"/>
    <p:sldId id="415" r:id="rId8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>
      <p:cViewPr varScale="1">
        <p:scale>
          <a:sx n="142" d="100"/>
          <a:sy n="142" d="100"/>
        </p:scale>
        <p:origin x="714" y="108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z/%7B%22entityType%22%3A%22Portfolio%22%2C%22fieldName%22%3A%22Name%22%2C%22format%22%3A%22%22%2C%22presentationType%22%3A%22Text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%3A%22Project%22%2C%22fieldName%22%3A%22Name%22%2C%22format%22%3A%22%22%2C%22relation%22%3A%7B%22maxResults%22%3A10%2C%22relatedType%22%3A%22Project%22%2C%22relationName%22%3A%22Projects%22%2C%22sourceType%22%3A%22Portfolio%22%7D%2C%22presentationType%22%3A%22Text%22%7D" TargetMode="External"/><Relationship Id="rId7" Type="http://schemas.openxmlformats.org/officeDocument/2006/relationships/hyperlink" Target="http://clz/%7B%22entityType%22%3A%22Project%22%2C%22fieldName%22%3A%22DueDate%22%2C%22format%22%3A%22dd-MMM-yy%22%2C%22relation%22%3A%7B%22maxResults%22%3A10%2C%22relatedType%22%3A%22Project%22%2C%22relationName%22%3A%22Projects%22%2C%22sourceType%22%3A%22Portfolio%22%7D%2C%22presentationType%22%3A%22Date%22%2C%22sorting%22%3A%22descending%22%7D" TargetMode="External"/><Relationship Id="rId2" Type="http://schemas.openxmlformats.org/officeDocument/2006/relationships/hyperlink" Target="http://clz/%7B%22entityType%22%3A%22Project%22%2C%22fieldName%22%3A%22SYSID%22%2C%22format%22%3A%22%22%2C%22relation%22%3A%7B%22maxResults%22%3A10%2C%22relatedType%22%3A%22Project%22%2C%22relationName%22%3A%22Projects%22%2C%22sourceType%22%3A%22Portfolio%22%7D%2C%22presentationType%22%3A%22Text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%3A%22Project%22%2C%22fieldName%22%3A%22TrackStatus%22%2C%22format%22%3A%22ColorsAndText%22%2C%22relation%22%3A%7B%22maxResults%22%3A10%2C%22relatedType%22%3A%22Project%22%2C%22relationName%22%3A%22Projects%22%2C%22sourceType%22%3A%22Portfolio%22%7D%2C%22fieldType%22%3A%22TrackStatus%22%2C%22presentationType%22%3A%22PickList%22%7D" TargetMode="External"/><Relationship Id="rId5" Type="http://schemas.openxmlformats.org/officeDocument/2006/relationships/hyperlink" Target="http://clz/%7B%22entityType%22%3A%22Project%22%2C%22fieldName%22%3A%22PercentCompleted%22%2C%22format%22%3A%22percentage%22%2C%22relation%22%3A%7B%22maxResults%22%3A10%2C%22relatedType%22%3A%22Project%22%2C%22relationName%22%3A%22Projects%22%2C%22sourceType%22%3A%22Portfolio%22%7D%2C%22presentationType%22%3A%22Percent%22%7D" TargetMode="External"/><Relationship Id="rId4" Type="http://schemas.openxmlformats.org/officeDocument/2006/relationships/hyperlink" Target="http://clz/%7B%22entityType%22%3A%22Project%22%2C%22fieldName%22%3A%22ProjectManager.DisplayName%22%2C%22format%22%3A%22%22%2C%22relation%22%3A%7B%22maxResults%22%3A10%2C%22relatedType%22%3A%22Project%22%2C%22relationName%22%3A%22Projects%22%2C%22sourceType%22%3A%22Portfolio%22%7D%2C%22presentationType%22%3A%22Text%22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:%22true%22,%22filter%22:%7b%7d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%3A%22Program%22%2C%22fieldName%22%3A%22Name%22%2C%22format%22%3A%22%22%2C%22relation%22%3A%7B%22maxResults%22%3A10%2C%22relatedType%22%3A%22Program%22%2C%22relationName%22%3A%22Programs%22%2C%22sourceType%22%3A%22Portfolio%22%7D%2C%22presentationType%22%3A%22Text%22%7D" TargetMode="External"/><Relationship Id="rId7" Type="http://schemas.openxmlformats.org/officeDocument/2006/relationships/hyperlink" Target="http://clz/%7B%22entityType%22%3A%22Program%22%2C%22fieldName%22%3A%22DueDate%22%2C%22format%22%3A%22MM%2Fdd%2Fyy%22%2C%22relation%22%3A%7B%22maxResults%22%3A10%2C%22relatedType%22%3A%22Program%22%2C%22relationName%22%3A%22Programs%22%2C%22sourceType%22%3A%22Portfolio%22%7D%2C%22presentationType%22%3A%22Date%22%7D" TargetMode="External"/><Relationship Id="rId2" Type="http://schemas.openxmlformats.org/officeDocument/2006/relationships/hyperlink" Target="http://clz/%7B%22entityType%22%3A%22Program%22%2C%22fieldName%22%3A%22SYSID%22%2C%22format%22%3A%22%22%2C%22relation%22%3A%7B%22maxResults%22%3A10%2C%22relatedType%22%3A%22Program%22%2C%22relationName%22%3A%22Programs%22%2C%22sourceType%22%3A%22Portfolio%22%7D%2C%22presentationType%22%3A%22Text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%3A%22Program%22%2C%22fieldName%22%3A%22TrackStatus%22%2C%22format%22%3A%22Text%22%2C%22relation%22%3A%7B%22maxResults%22%3A10%2C%22relatedType%22%3A%22Program%22%2C%22relationName%22%3A%22Programs%22%2C%22sourceType%22%3A%22Portfolio%22%7D%2C%22fieldType%22%3A%22TrackStatus%22%2C%22presentationType%22%3A%22PickList%22%7D" TargetMode="External"/><Relationship Id="rId5" Type="http://schemas.openxmlformats.org/officeDocument/2006/relationships/hyperlink" Target="http://clz/%7B%22entityType%22%3A%22Program%22%2C%22fieldName%22%3A%22PercentCompleted%22%2C%22format%22%3A%22percentage%22%2C%22relation%22%3A%7B%22maxResults%22%3A10%2C%22relatedType%22%3A%22Program%22%2C%22relationName%22%3A%22Programs%22%2C%22sourceType%22%3A%22Portfolio%22%7D%2C%22presentationType%22%3A%22Percent%22%7D" TargetMode="External"/><Relationship Id="rId4" Type="http://schemas.openxmlformats.org/officeDocument/2006/relationships/hyperlink" Target="http://clz/%7B%22entityType%22%3A%22Program%22%2C%22fieldName%22%3A%22ProgramManager.DisplayName%22%2C%22format%22%3A%22%22%2C%22relation%22%3A%7B%22maxResults%22%3A10%2C%22relatedType%22%3A%22Program%22%2C%22relationName%22%3A%22Programs%22%2C%22sourceType%22%3A%22Portfolio%22%7D%2C%22presentationType%22%3A%22Text%22%7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%3A%22Program%22%2C%22fieldName%22%3A%22BudgetStatus%22%2C%22format%22%3A%22Colors%22%2C%22fieldType%22%3A%22BudgetStatus%22%2C%22presentationType%22%3A%22PickList%22%7D" TargetMode="External"/><Relationship Id="rId13" Type="http://schemas.openxmlformats.org/officeDocument/2006/relationships/hyperlink" Target="http://clz/%7B%22repeatedSlide%22%3A%22true%22%2C%22filter%22%3A%7B%7D%2C%22slideType%22%3A%22portfolioRepeatedSlideWithPrograms%22%7D" TargetMode="External"/><Relationship Id="rId3" Type="http://schemas.openxmlformats.org/officeDocument/2006/relationships/hyperlink" Target="http://clz/%7B%22entityType%22%3A%22Program%22%2C%22fieldName%22%3A%22ProgramGoals%22%2C%22format%22%3A%22%22%2C%22presentationType%22%3A%22TextArea%22%7D" TargetMode="External"/><Relationship Id="rId7" Type="http://schemas.openxmlformats.org/officeDocument/2006/relationships/hyperlink" Target="http://clz/%7B%22entityType%22%3A%22Program%22%2C%22fieldName%22%3A%22DueDate%22%2C%22format%22%3A%22dd-MMM-yy%22%2C%22presentationType%22%3A%22Date%22%7D" TargetMode="External"/><Relationship Id="rId12" Type="http://schemas.openxmlformats.org/officeDocument/2006/relationships/hyperlink" Target="http://clz/%7B%22entityType%22%3A%22Project%22%2C%22fieldName%22%3A%22TrackStatus%22%2C%22format%22%3A%22Text%22%2C%22relation%22%3A%7B%22maxResults%22%3A8%2C%22relatedType%22%3A%22Project%22%2C%22relationField%22%3A%22ParentProject%22%2C%22sourceType%22%3A%22Program%22%7D%2C%22fieldType%22%3A%22TrackStatus%22%2C%22presentationType%22%3A%22PickList%22%7D" TargetMode="External"/><Relationship Id="rId2" Type="http://schemas.openxmlformats.org/officeDocument/2006/relationships/hyperlink" Target="http://clz/%7B%22entityType%22%3A%22Program%22%2C%22fieldName%22%3A%22Name%22%2C%22format%22%3A%22%22%2C%22presentationType%22%3A%22Text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%3A%22Program%22%2C%22fieldName%22%3A%22TrackStatus%22%2C%22format%22%3A%22Colors%22%2C%22fieldType%22%3A%22TrackStatus%22%2C%22presentationType%22%3A%22PickList%22%7D" TargetMode="External"/><Relationship Id="rId11" Type="http://schemas.openxmlformats.org/officeDocument/2006/relationships/hyperlink" Target="http://clz/%7B%22entityType%22%3A%22Project%22%2C%22fieldName%22%3A%22DueDate%22%2C%22format%22%3A%22MM%2Fdd%2Fyy%22%2C%22relation%22%3A%7B%22maxResults%22%3A8%2C%22relatedType%22%3A%22Project%22%2C%22relationField%22%3A%22ParentProject%22%2C%22sourceType%22%3A%22Program%22%7D%2C%22presentationType%22%3A%22Date%22%7D" TargetMode="External"/><Relationship Id="rId5" Type="http://schemas.openxmlformats.org/officeDocument/2006/relationships/hyperlink" Target="http://clz/%7B%22entityType%22%3A%22Program%22%2C%22fieldName%22%3A%22ProgramManager.DisplayName%22%2C%22format%22%3A%22%22%2C%22presentationType%22%3A%22Text%22%7D" TargetMode="External"/><Relationship Id="rId10" Type="http://schemas.openxmlformats.org/officeDocument/2006/relationships/hyperlink" Target="http://clz/%7B%22entityType%22%3A%22Project%22%2C%22fieldName%22%3A%22StartDate%22%2C%22format%22%3A%22dd-MMM-yy%22%2C%22relation%22%3A%7B%22maxResults%22%3A8%2C%22relatedType%22%3A%22Project%22%2C%22relationField%22%3A%22ParentProject%22%2C%22sourceType%22%3A%22Program%22%7D%2C%22presentationType%22%3A%22Date%22%7D" TargetMode="External"/><Relationship Id="rId4" Type="http://schemas.openxmlformats.org/officeDocument/2006/relationships/hyperlink" Target="http://clz/%7B%22entityType%22%3A%22Program%22%2C%22fieldName%22%3A%22Description%22%2C%22format%22%3A%22%22%2C%22presentationType%22%3A%22TextArea%22%7D" TargetMode="External"/><Relationship Id="rId9" Type="http://schemas.openxmlformats.org/officeDocument/2006/relationships/hyperlink" Target="http://clz/%7B%22entityType%22%3A%22Project%22%2C%22fieldName%22%3A%22Name%22%2C%22format%22%3A%22%22%2C%22relation%22%3A%7B%22maxResults%22%3A8%2C%22relatedType%22%3A%22Project%22%2C%22relationField%22%3A%22ParentProject%22%2C%22sourceType%22%3A%22Program%22%7D%2C%22presentationType%22%3A%22Text%22%7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%3A%22true%22%2C%22filter%22%3A%7B%7D%2C%22slideType%22%3A%22portfolioRepeatedSlideWithProgramsProjects%22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4"/>
                </a:solidFill>
                <a:latin typeface="Arial"/>
                <a:cs typeface="Arial"/>
              </a:rPr>
              <a:t>MONTHLY PORTFOLIO STATUS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6173" y="4514821"/>
            <a:ext cx="1256314" cy="27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Arial"/>
                <a:cs typeface="Arial"/>
              </a:rPr>
              <a:t> {Name</a:t>
            </a:r>
            <a:r>
              <a:rPr lang="en-US" sz="5400" dirty="0">
                <a:ea typeface="+mj-lt"/>
                <a:cs typeface="+mj-lt"/>
                <a:hlinkClick r:id="rId4"/>
              </a:rPr>
              <a:t>}</a:t>
            </a:r>
            <a:endParaRPr lang="en-US" sz="5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5th April 2020</a:t>
            </a:r>
          </a:p>
        </p:txBody>
      </p:sp>
    </p:spTree>
    <p:extLst>
      <p:ext uri="{BB962C8B-B14F-4D97-AF65-F5344CB8AC3E}">
        <p14:creationId xmlns:p14="http://schemas.microsoft.com/office/powerpoint/2010/main" val="3654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Projects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912078"/>
              </p:ext>
            </p:extLst>
          </p:nvPr>
        </p:nvGraphicFramePr>
        <p:xfrm>
          <a:off x="285797" y="723900"/>
          <a:ext cx="8496264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% Complete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Rel_ID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}</a:t>
                      </a:r>
                      <a:endParaRPr lang="en-US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}</a:t>
                      </a:r>
                      <a:endParaRPr lang="en-US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_% Complete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Rel_Status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Rel_Due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4855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69770"/>
              </p:ext>
            </p:extLst>
          </p:nvPr>
        </p:nvGraphicFramePr>
        <p:xfrm>
          <a:off x="5170714" y="119742"/>
          <a:ext cx="3291839" cy="18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5568"/>
              </p:ext>
            </p:extLst>
          </p:nvPr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575" y="0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A8E0"/>
                </a:solidFill>
                <a:latin typeface="Segoe WP"/>
                <a:hlinkClick r:id="" action="ppaction://noaction"/>
              </a:rPr>
              <a:t>{Repeated slide</a:t>
            </a:r>
            <a:r>
              <a:rPr lang="en-US">
                <a:solidFill>
                  <a:srgbClr val="00A8E0"/>
                </a:solidFill>
                <a:latin typeface="Segoe WP"/>
                <a:hlinkClick r:id="rId15"/>
              </a:rPr>
              <a:t>}</a:t>
            </a:r>
            <a:endParaRPr lang="en-US">
              <a:hlinkClick r:id="rId15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982305-D533-41AC-8FE9-CC992D42A326}"/>
              </a:ext>
            </a:extLst>
          </p:cNvPr>
          <p:cNvSpPr/>
          <p:nvPr/>
        </p:nvSpPr>
        <p:spPr>
          <a:xfrm>
            <a:off x="182881" y="210403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cs typeface="Arial"/>
              </a:rPr>
              <a:t>| Programs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874422"/>
              </p:ext>
            </p:extLst>
          </p:nvPr>
        </p:nvGraphicFramePr>
        <p:xfrm>
          <a:off x="285797" y="723900"/>
          <a:ext cx="8496264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Program Mgr.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% Complete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 dirty="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Rel_ID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{Rel_% Complete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Rel_TRACK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Status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0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Rel_Due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Date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31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/>
                <a:ea typeface="+mn-lt"/>
                <a:cs typeface="Arial"/>
              </a:rPr>
              <a:t>| {Name</a:t>
            </a:r>
            <a:r>
              <a:rPr lang="en-US" dirty="0">
                <a:ea typeface="+mn-lt"/>
                <a:cs typeface="+mn-lt"/>
                <a:hlinkClick r:id="rId2"/>
              </a:rPr>
              <a:t>}</a:t>
            </a:r>
            <a:endParaRPr lang="en-US"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33833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/>
                          <a:cs typeface="Arial"/>
                        </a:rPr>
                        <a:t>Program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</a:rPr>
                        <a:t>{Program Goals</a:t>
                      </a:r>
                      <a:r>
                        <a:rPr lang="en-US" sz="900" b="0" i="0" u="none" strike="noStrike" kern="1200" noProof="0" dirty="0">
                          <a:solidFill>
                            <a:schemeClr val="tx1"/>
                          </a:solidFill>
                          <a:hlinkClick r:id="rId3"/>
                        </a:rPr>
                        <a:t>}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9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Program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/>
                        <a:t>{Description</a:t>
                      </a:r>
                      <a:r>
                        <a:rPr lang="en-US" sz="900" b="0" i="0" u="none" strike="noStrike" noProof="0" dirty="0">
                          <a:hlinkClick r:id="rId4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64231"/>
              </p:ext>
            </p:extLst>
          </p:nvPr>
        </p:nvGraphicFramePr>
        <p:xfrm>
          <a:off x="5170714" y="119742"/>
          <a:ext cx="3291839" cy="1259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6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Program </a:t>
                      </a:r>
                      <a:r>
                        <a:rPr lang="en-US" sz="1000" b="0" kern="1200" baseline="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Manager</a:t>
                      </a:r>
                      <a:endParaRPr lang="en-US" sz="1000" b="0" kern="1200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</a:rPr>
                        <a:t>{Name</a:t>
                      </a: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hlinkClick r:id="rId5"/>
                        </a:rPr>
                        <a:t>}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/>
                        <a:t>{TRACK Status</a:t>
                      </a:r>
                      <a:r>
                        <a:rPr lang="en-US" sz="800" b="0" i="0" u="none" strike="noStrike" noProof="0" dirty="0">
                          <a:hlinkClick r:id="rId6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/>
                        <a:t>{Due Date</a:t>
                      </a:r>
                      <a:r>
                        <a:rPr lang="en-US" sz="800" b="0" i="0" u="none" strike="noStrike" noProof="0" dirty="0">
                          <a:hlinkClick r:id="rId7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/>
                        <a:t>{Budget Status</a:t>
                      </a:r>
                      <a:r>
                        <a:rPr lang="en-US" sz="800" b="0" i="0" u="none" strike="noStrike" noProof="0" dirty="0">
                          <a:hlinkClick r:id="rId8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04085"/>
              </p:ext>
            </p:extLst>
          </p:nvPr>
        </p:nvGraphicFramePr>
        <p:xfrm>
          <a:off x="192453" y="2009580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Projects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>
                        <a:buNone/>
                      </a:pPr>
                      <a:r>
                        <a:rPr lang="en-US" sz="900" b="0" i="0" u="none" strike="noStrike" kern="1200" noProof="0" dirty="0"/>
                        <a:t>{</a:t>
                      </a:r>
                      <a:r>
                        <a:rPr lang="en-US" sz="900" b="0" i="0" u="none" strike="noStrike" kern="1200" noProof="0" dirty="0" err="1"/>
                        <a:t>Rel_Name</a:t>
                      </a:r>
                      <a:r>
                        <a:rPr lang="en-US" sz="900" b="0" i="0" u="none" strike="noStrike" kern="1200" noProof="0" dirty="0">
                          <a:hlinkClick r:id="rId9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noProof="0" dirty="0"/>
                        <a:t>{</a:t>
                      </a:r>
                      <a:r>
                        <a:rPr lang="en-US" sz="900" b="0" i="0" u="none" strike="noStrike" kern="1200" noProof="0" dirty="0" err="1"/>
                        <a:t>Rel_Start</a:t>
                      </a:r>
                      <a:r>
                        <a:rPr lang="en-US" sz="900" b="0" i="0" u="none" strike="noStrike" kern="1200" noProof="0" dirty="0"/>
                        <a:t> Date</a:t>
                      </a:r>
                      <a:r>
                        <a:rPr lang="en-US" sz="900" b="0" i="0" u="none" strike="noStrike" kern="1200" noProof="0" dirty="0">
                          <a:hlinkClick r:id="rId10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0" i="0" u="none" strike="noStrike" kern="1200" noProof="0" dirty="0"/>
                        <a:t>{</a:t>
                      </a:r>
                      <a:r>
                        <a:rPr lang="en-US" sz="900" b="0" i="0" u="none" strike="noStrike" kern="1200" noProof="0" dirty="0" err="1"/>
                        <a:t>Rel_Due</a:t>
                      </a:r>
                      <a:r>
                        <a:rPr lang="en-US" sz="900" b="0" i="0" u="none" strike="noStrike" kern="1200" noProof="0" dirty="0"/>
                        <a:t> Date</a:t>
                      </a:r>
                      <a:r>
                        <a:rPr lang="en-US" sz="900" b="0" i="0" u="none" strike="noStrike" kern="1200" noProof="0" dirty="0">
                          <a:hlinkClick r:id="rId11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900" b="0" i="0" u="none" strike="noStrike" kern="1200" noProof="0" dirty="0"/>
                        <a:t>{</a:t>
                      </a:r>
                      <a:r>
                        <a:rPr lang="en-US" sz="900" b="0" i="0" u="none" strike="noStrike" kern="1200" noProof="0" dirty="0" err="1"/>
                        <a:t>Rel_TRACK</a:t>
                      </a:r>
                      <a:r>
                        <a:rPr lang="en-US" sz="900" b="0" i="0" u="none" strike="noStrike" kern="1200" noProof="0" dirty="0"/>
                        <a:t> Status</a:t>
                      </a:r>
                      <a:r>
                        <a:rPr lang="en-US" sz="900" b="0" i="0" u="none" strike="noStrike" kern="1200" noProof="0" dirty="0">
                          <a:hlinkClick r:id="rId12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37B959-9F2E-4022-BE26-FCDFC03D77CD}"/>
              </a:ext>
            </a:extLst>
          </p:cNvPr>
          <p:cNvSpPr txBox="1"/>
          <p:nvPr/>
        </p:nvSpPr>
        <p:spPr>
          <a:xfrm>
            <a:off x="-105508" y="-483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Segoe WP"/>
              </a:rPr>
              <a:t>{Repeated slide</a:t>
            </a:r>
            <a:r>
              <a:rPr lang="en-US">
                <a:solidFill>
                  <a:srgbClr val="00A8E0"/>
                </a:solidFill>
                <a:latin typeface="Segoe WP"/>
                <a:hlinkClick r:id="rId13"/>
              </a:rPr>
              <a:t>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0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70714" y="119742"/>
          <a:ext cx="3291839" cy="18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F32E5C-9D06-47AE-8E79-0F40A398279B}"/>
              </a:ext>
            </a:extLst>
          </p:cNvPr>
          <p:cNvSpPr/>
          <p:nvPr/>
        </p:nvSpPr>
        <p:spPr>
          <a:xfrm>
            <a:off x="0" y="0"/>
            <a:ext cx="113524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Segoe WP"/>
              </a:rPr>
              <a:t>{Repeated slide</a:t>
            </a:r>
            <a:r>
              <a:rPr lang="en-US" sz="1000" dirty="0">
                <a:solidFill>
                  <a:srgbClr val="00A8E0"/>
                </a:solidFill>
                <a:latin typeface="Segoe WP"/>
                <a:hlinkClick r:id="rId15"/>
              </a:rPr>
              <a:t>}</a:t>
            </a:r>
            <a:endParaRPr lang="en-US" sz="1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C6BA91-A6F5-4F12-BBAB-5EE34EED6CE8}"/>
              </a:ext>
            </a:extLst>
          </p:cNvPr>
          <p:cNvSpPr/>
          <p:nvPr/>
        </p:nvSpPr>
        <p:spPr>
          <a:xfrm>
            <a:off x="182881" y="210403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5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FCF67E90-9CEA-44B1-AE9A-39E36ECFE564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2017EA0-FD2A-8740-9F82-DB9E7D88F7A0}">
  <we:reference id="wa104380969" version="1.0.0.1" store="en-US" storeType="OMEX"/>
  <we:alternateReferences>
    <we:reference id="WA104380969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317</Words>
  <Application>Microsoft Office PowerPoint</Application>
  <PresentationFormat>On-screen Show (16:9)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Maksym Kryvoplias</dc:creator>
  <cp:lastModifiedBy>Roie Moran</cp:lastModifiedBy>
  <cp:revision>127</cp:revision>
  <dcterms:modified xsi:type="dcterms:W3CDTF">2021-10-14T07:05:59Z</dcterms:modified>
</cp:coreProperties>
</file>