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webextensions/webextension2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62" r:id="rId2"/>
    <p:sldId id="463" r:id="rId3"/>
    <p:sldId id="464" r:id="rId4"/>
    <p:sldId id="415" r:id="rId5"/>
  </p:sldIdLst>
  <p:sldSz cx="9144000" cy="5143500" type="screen16x9"/>
  <p:notesSz cx="6858000" cy="9144000"/>
  <p:defaultTextStyle>
    <a:defPPr>
      <a:defRPr lang="en-US"/>
    </a:defPPr>
    <a:lvl1pPr marL="0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6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92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88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84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80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76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72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68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8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F0ED"/>
    <a:srgbClr val="FFFFFF"/>
    <a:srgbClr val="F3F3F3"/>
    <a:srgbClr val="DBDBDB"/>
    <a:srgbClr val="7DB458"/>
    <a:srgbClr val="C8C5B4"/>
    <a:srgbClr val="EF6464"/>
    <a:srgbClr val="4B72AB"/>
    <a:srgbClr val="6DCDEC"/>
    <a:srgbClr val="466B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3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>
        <p:guide orient="horz" pos="148"/>
        <p:guide pos="575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011BD6-DB27-A74C-9100-279B8E32419E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FF25C3-6711-BF46-882A-8250256EF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B17E2-2755-9941-B853-5FE1C67C8A02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75EAB-D79A-F24A-8D61-5DE49DD34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6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92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88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84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80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76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72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68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with B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0" y="5108665"/>
            <a:ext cx="9144000" cy="71120"/>
            <a:chOff x="0" y="3474720"/>
            <a:chExt cx="10261600" cy="71120"/>
          </a:xfrm>
        </p:grpSpPr>
        <p:sp>
          <p:nvSpPr>
            <p:cNvPr id="13" name="Rectangle 12"/>
            <p:cNvSpPr/>
            <p:nvPr/>
          </p:nvSpPr>
          <p:spPr>
            <a:xfrm>
              <a:off x="0" y="3474720"/>
              <a:ext cx="2052320" cy="711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052320" y="3474720"/>
              <a:ext cx="2052320" cy="711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104640" y="3474720"/>
              <a:ext cx="2052320" cy="7112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156960" y="3474720"/>
              <a:ext cx="2052320" cy="7112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8209280" y="3474720"/>
              <a:ext cx="2052320" cy="7112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467359" y="234950"/>
            <a:ext cx="6687503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79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948876"/>
            <a:ext cx="9144000" cy="25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8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71463" y="234950"/>
            <a:ext cx="688340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271463" y="3678080"/>
            <a:ext cx="860261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879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Service S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3584575" y="3340756"/>
            <a:ext cx="1270000" cy="127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18" name="Picture Placeholder 16"/>
          <p:cNvSpPr>
            <a:spLocks noGrp="1"/>
          </p:cNvSpPr>
          <p:nvPr>
            <p:ph type="pic" sz="quarter" idx="11"/>
          </p:nvPr>
        </p:nvSpPr>
        <p:spPr>
          <a:xfrm>
            <a:off x="4967111" y="3340756"/>
            <a:ext cx="1270000" cy="127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19" name="Picture Placeholder 16"/>
          <p:cNvSpPr>
            <a:spLocks noGrp="1"/>
          </p:cNvSpPr>
          <p:nvPr>
            <p:ph type="pic" sz="quarter" idx="12"/>
          </p:nvPr>
        </p:nvSpPr>
        <p:spPr>
          <a:xfrm>
            <a:off x="6343529" y="3340756"/>
            <a:ext cx="2010250" cy="127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71463" y="234950"/>
            <a:ext cx="688340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263732" y="1036480"/>
            <a:ext cx="860261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8252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without b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233150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Full 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882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135030" y="1376728"/>
            <a:ext cx="1645920" cy="1645920"/>
          </a:xfrm>
          <a:prstGeom prst="rect">
            <a:avLst/>
          </a:prstGeom>
          <a:ln>
            <a:noFill/>
          </a:ln>
          <a:effectLst/>
        </p:spPr>
        <p:txBody>
          <a:bodyPr>
            <a:normAutofit/>
          </a:bodyPr>
          <a:lstStyle>
            <a:lvl1pPr marL="0" indent="0">
              <a:buFont typeface="Arial"/>
              <a:buNone/>
              <a:defRPr sz="14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2893728" y="1376728"/>
            <a:ext cx="1645920" cy="1645920"/>
          </a:xfrm>
          <a:prstGeom prst="rect">
            <a:avLst/>
          </a:prstGeom>
          <a:ln>
            <a:noFill/>
          </a:ln>
          <a:effectLst/>
        </p:spPr>
        <p:txBody>
          <a:bodyPr>
            <a:normAutofit/>
          </a:bodyPr>
          <a:lstStyle>
            <a:lvl1pPr marL="0" indent="0">
              <a:buFont typeface="Arial"/>
              <a:buNone/>
              <a:defRPr sz="14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4631667" y="1376728"/>
            <a:ext cx="1645920" cy="1645920"/>
          </a:xfrm>
          <a:prstGeom prst="rect">
            <a:avLst/>
          </a:prstGeom>
          <a:ln>
            <a:noFill/>
          </a:ln>
          <a:effectLst/>
        </p:spPr>
        <p:txBody>
          <a:bodyPr>
            <a:normAutofit/>
          </a:bodyPr>
          <a:lstStyle>
            <a:lvl1pPr marL="0" indent="0">
              <a:buFont typeface="Arial"/>
              <a:buNone/>
              <a:defRPr sz="14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6372913" y="1376728"/>
            <a:ext cx="1645920" cy="1645920"/>
          </a:xfrm>
          <a:prstGeom prst="rect">
            <a:avLst/>
          </a:prstGeom>
          <a:ln>
            <a:noFill/>
          </a:ln>
          <a:effectLst/>
        </p:spPr>
        <p:txBody>
          <a:bodyPr>
            <a:normAutofit/>
          </a:bodyPr>
          <a:lstStyle>
            <a:lvl1pPr marL="0" indent="0">
              <a:buFont typeface="Arial"/>
              <a:buNone/>
              <a:defRPr sz="14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1135063" y="3332799"/>
            <a:ext cx="688340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100">
                <a:solidFill>
                  <a:schemeClr val="accent1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71463" y="234950"/>
            <a:ext cx="688340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3247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54596" y="1376727"/>
            <a:ext cx="2287573" cy="2287573"/>
          </a:xfrm>
          <a:prstGeom prst="rect">
            <a:avLst/>
          </a:prstGeom>
          <a:ln>
            <a:noFill/>
          </a:ln>
          <a:effectLst/>
        </p:spPr>
        <p:txBody>
          <a:bodyPr>
            <a:normAutofit/>
          </a:bodyPr>
          <a:lstStyle>
            <a:lvl1pPr marL="0" indent="0">
              <a:buFont typeface="Arial"/>
              <a:buNone/>
              <a:defRPr sz="14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0" y="5108665"/>
            <a:ext cx="9144000" cy="71120"/>
            <a:chOff x="0" y="3474720"/>
            <a:chExt cx="10261600" cy="71120"/>
          </a:xfrm>
        </p:grpSpPr>
        <p:sp>
          <p:nvSpPr>
            <p:cNvPr id="21" name="Rectangle 20"/>
            <p:cNvSpPr/>
            <p:nvPr/>
          </p:nvSpPr>
          <p:spPr>
            <a:xfrm>
              <a:off x="0" y="3474720"/>
              <a:ext cx="2052320" cy="711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052320" y="3474720"/>
              <a:ext cx="2052320" cy="711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104640" y="3474720"/>
              <a:ext cx="2052320" cy="7112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156960" y="3474720"/>
              <a:ext cx="2052320" cy="7112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8209280" y="3474720"/>
              <a:ext cx="2052320" cy="7112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71463" y="234950"/>
            <a:ext cx="688340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2071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2" y="0"/>
            <a:ext cx="4465638" cy="5143500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4923851" y="886865"/>
            <a:ext cx="3933278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4923851" y="1729826"/>
            <a:ext cx="3933278" cy="2903133"/>
          </a:xfrm>
          <a:prstGeom prst="rect">
            <a:avLst/>
          </a:prstGeom>
        </p:spPr>
        <p:txBody>
          <a:bodyPr vert="horz"/>
          <a:lstStyle>
            <a:lvl1pPr marL="285750" indent="-285750">
              <a:buFont typeface="Arial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7971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9" y="883187"/>
            <a:ext cx="4575175" cy="21288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0" y="5108665"/>
            <a:ext cx="9144000" cy="71120"/>
            <a:chOff x="0" y="3474720"/>
            <a:chExt cx="10261600" cy="71120"/>
          </a:xfrm>
        </p:grpSpPr>
        <p:sp>
          <p:nvSpPr>
            <p:cNvPr id="16" name="Rectangle 15"/>
            <p:cNvSpPr/>
            <p:nvPr/>
          </p:nvSpPr>
          <p:spPr>
            <a:xfrm>
              <a:off x="0" y="3474720"/>
              <a:ext cx="2052320" cy="711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052320" y="3474720"/>
              <a:ext cx="2052320" cy="711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104640" y="3474720"/>
              <a:ext cx="2052320" cy="7112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156960" y="3474720"/>
              <a:ext cx="2052320" cy="7112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209280" y="3474720"/>
              <a:ext cx="2052320" cy="7112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4961469" y="912616"/>
            <a:ext cx="388550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4108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1048269" y="1027121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2839242" y="1027121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4630215" y="1030996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6421188" y="1034818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1048269" y="2834785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2839242" y="2834785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4630215" y="2827089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6421188" y="2827089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398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1048269" y="1027119"/>
            <a:ext cx="1738058" cy="3525856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2839242" y="1027121"/>
            <a:ext cx="351844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6410605" y="1034818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2839242" y="2816505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4619632" y="2816505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6410605" y="2816505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51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2839242" y="1027121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4627289" y="1034817"/>
            <a:ext cx="3521375" cy="3518158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1048269" y="2816506"/>
            <a:ext cx="1738058" cy="1736471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71463" y="234950"/>
            <a:ext cx="688340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8324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5108665"/>
            <a:ext cx="9144000" cy="71120"/>
            <a:chOff x="0" y="3474720"/>
            <a:chExt cx="10261600" cy="71120"/>
          </a:xfrm>
        </p:grpSpPr>
        <p:sp>
          <p:nvSpPr>
            <p:cNvPr id="8" name="Rectangle 7"/>
            <p:cNvSpPr/>
            <p:nvPr/>
          </p:nvSpPr>
          <p:spPr>
            <a:xfrm>
              <a:off x="0" y="3474720"/>
              <a:ext cx="2052320" cy="711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052320" y="3474720"/>
              <a:ext cx="2052320" cy="711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104640" y="3474720"/>
              <a:ext cx="2052320" cy="7112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56960" y="3474720"/>
              <a:ext cx="2052320" cy="7112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209280" y="3474720"/>
              <a:ext cx="2052320" cy="7112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95583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60" r:id="rId3"/>
    <p:sldLayoutId id="2147483661" r:id="rId4"/>
    <p:sldLayoutId id="2147483651" r:id="rId5"/>
    <p:sldLayoutId id="2147483652" r:id="rId6"/>
    <p:sldLayoutId id="2147483654" r:id="rId7"/>
    <p:sldLayoutId id="2147483662" r:id="rId8"/>
    <p:sldLayoutId id="2147483663" r:id="rId9"/>
    <p:sldLayoutId id="2147483657" r:id="rId10"/>
    <p:sldLayoutId id="2147483658" r:id="rId11"/>
    <p:sldLayoutId id="2147483677" r:id="rId12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45709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22" indent="-342822" algn="l" defTabSz="457096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81" indent="-285685" algn="l" defTabSz="457096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40" indent="-228548" algn="l" defTabSz="45709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36" indent="-228548" algn="l" defTabSz="457096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32" indent="-228548" algn="l" defTabSz="457096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28" indent="-228548" algn="l" defTabSz="4570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24" indent="-228548" algn="l" defTabSz="4570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20" indent="-228548" algn="l" defTabSz="4570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16" indent="-228548" algn="l" defTabSz="4570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6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2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88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84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80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76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72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68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lz/%7B%22entityType%22%3A%22Portfolio%22%2C%22fieldName%22%3A%22Name%22%2C%22format%22%3A%22%22%2C%22presentationType%22%3A%22Text%22%7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lz/%7B%22entityType%22%3A%22Project%22%2C%22fieldName%22%3A%22Name%22%2C%22format%22%3A%22%22%2C%22relation%22%3A%7B%22maxResults%22%3A10%2C%22relatedType%22%3A%22Project%22%2C%22relationName%22%3A%22Projects%22%2C%22sourceType%22%3A%22Portfolio%22%7D%2C%22presentationType%22%3A%22Text%22%7D" TargetMode="External"/><Relationship Id="rId7" Type="http://schemas.openxmlformats.org/officeDocument/2006/relationships/hyperlink" Target="http://clz/%7B%22entityType%22%3A%22Project%22%2C%22fieldName%22%3A%22DueDate%22%2C%22format%22%3A%22dd-MMM-yy%22%2C%22relation%22%3A%7B%22maxResults%22%3A10%2C%22relatedType%22%3A%22Project%22%2C%22relationName%22%3A%22Projects%22%2C%22sourceType%22%3A%22Portfolio%22%7D%2C%22presentationType%22%3A%22Date%22%2C%22sorting%22%3A%22descending%22%7D" TargetMode="External"/><Relationship Id="rId2" Type="http://schemas.openxmlformats.org/officeDocument/2006/relationships/hyperlink" Target="http://clz/%7B%22entityType%22%3A%22Project%22%2C%22fieldName%22%3A%22SYSID%22%2C%22format%22%3A%22%22%2C%22relation%22%3A%7B%22maxResults%22%3A10%2C%22relatedType%22%3A%22Project%22%2C%22relationName%22%3A%22Projects%22%2C%22sourceType%22%3A%22Portfolio%22%7D%2C%22presentationType%22%3A%22Text%22%7D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clz/%7B%22entityType%22%3A%22Project%22%2C%22fieldName%22%3A%22TrackStatus%22%2C%22format%22%3A%22ColorsAndText%22%2C%22relation%22%3A%7B%22maxResults%22%3A10%2C%22relatedType%22%3A%22Project%22%2C%22relationName%22%3A%22Projects%22%2C%22sourceType%22%3A%22Portfolio%22%7D%2C%22fieldType%22%3A%22TrackStatus%22%2C%22presentationType%22%3A%22PickList%22%7D" TargetMode="External"/><Relationship Id="rId5" Type="http://schemas.openxmlformats.org/officeDocument/2006/relationships/hyperlink" Target="http://clz/%7B%22entityType%22%3A%22Project%22%2C%22fieldName%22%3A%22PercentCompleted%22%2C%22format%22%3A%22percentage%22%2C%22relation%22%3A%7B%22maxResults%22%3A10%2C%22relatedType%22%3A%22Project%22%2C%22relationName%22%3A%22Projects%22%2C%22sourceType%22%3A%22Portfolio%22%7D%2C%22presentationType%22%3A%22Percent%22%7D" TargetMode="External"/><Relationship Id="rId4" Type="http://schemas.openxmlformats.org/officeDocument/2006/relationships/hyperlink" Target="http://clz/%7B%22entityType%22%3A%22Project%22%2C%22fieldName%22%3A%22ProjectManager.DisplayName%22%2C%22format%22%3A%22%22%2C%22relation%22%3A%7B%22maxResults%22%3A10%2C%22relatedType%22%3A%22Project%22%2C%22relationName%22%3A%22Projects%22%2C%22sourceType%22%3A%22Portfolio%22%7D%2C%22presentationType%22%3A%22Text%22%7D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clz/%7b%22entityType%22:%22Project%22,%22fieldName%22:%22TrackStatus%22,%22format%22:%22ColorsAndText%22,%22fieldType%22:%22TrackStatus%22%7d" TargetMode="External"/><Relationship Id="rId13" Type="http://schemas.openxmlformats.org/officeDocument/2006/relationships/hyperlink" Target="http://clz/%7b%22entityType%22:%22Milestone%22,%22fieldName%22:%22DueDate%22,%22format%22:%22%22,%22relation%22:%7b%22maxResults%22:8,%22relatedType%22:%22Milestone%22,%22relationField%22:%22project%22,%22sourceType%22:%22Project%22%7d%7d" TargetMode="External"/><Relationship Id="rId3" Type="http://schemas.openxmlformats.org/officeDocument/2006/relationships/hyperlink" Target="http://clz/%7b%22entityType%22:%22Project%22,%22fieldName%22:%22ProjectGoals%22,%22format%22:%22%22%7d" TargetMode="External"/><Relationship Id="rId7" Type="http://schemas.openxmlformats.org/officeDocument/2006/relationships/hyperlink" Target="http://clz/%7b%22entityType%22:%22Project%22,%22fieldName%22:%22Phase%22,%22format%22:%22%22%7d" TargetMode="External"/><Relationship Id="rId12" Type="http://schemas.openxmlformats.org/officeDocument/2006/relationships/hyperlink" Target="http://clz/%7b%22entityType%22:%22Milestone%22,%22fieldName%22:%22StartDate%22,%22format%22:%22MM/dd/yy%22,%22relation%22:%7b%22maxResults%22:8,%22relatedType%22:%22Milestone%22,%22relationField%22:%22project%22,%22sourceType%22:%22Project%22%7d%7d" TargetMode="External"/><Relationship Id="rId2" Type="http://schemas.openxmlformats.org/officeDocument/2006/relationships/hyperlink" Target="http://clz/%7b%22entityType%22:%22Project%22,%22fieldName%22:%22Name%22%7d" TargetMode="External"/><Relationship Id="rId16" Type="http://schemas.openxmlformats.org/officeDocument/2006/relationships/hyperlink" Target="http://clz/%7B%22entityType%22%3A%22Project%22%2C%22roadmap%22%3A%7B%22dateRange%22%3A%7B%22id%22%3A%22DateTime%22%2C%22operator%22%3A%22ThisYear%22%7D%2C%22groupById%22%3A%22State%22%2C%22groupByEntity%22%3A%22Project%22%2C%22barColorId%22%3A%22State%22%2C%22barFillId%22%3A%22PercentCompleted%22%2C%22dotColorId%22%3A%22State%22%2C%22additionalInfoId%22%3A%22PercentCompleted%22%2C%22milestoneColorId%22%3A%22State%22%2C%22roadmapMode%22%3A%22PlannedVsActual%22%7D%7D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clz/%7b%22entityType%22:%22Project%22,%22fieldName%22:%22ProjectSponsor.DisplayName%22,%22format%22:%22%22%7d" TargetMode="External"/><Relationship Id="rId11" Type="http://schemas.openxmlformats.org/officeDocument/2006/relationships/hyperlink" Target="http://clz/%7b%22entityType%22:%22Milestone%22,%22fieldName%22:%22Name%22,%22format%22:%22%22,%22relation%22:%7b%22maxResults%22:8,%22relatedType%22:%22Milestone%22,%22relationField%22:%22project%22,%22sourceType%22:%22Project%22%7d%7d" TargetMode="External"/><Relationship Id="rId5" Type="http://schemas.openxmlformats.org/officeDocument/2006/relationships/hyperlink" Target="http://clz/%7b%22entityType%22:%22Project%22,%22fieldName%22:%22ProjectManager.DisplayName%22,%22format%22:%22%22%7d" TargetMode="External"/><Relationship Id="rId15" Type="http://schemas.openxmlformats.org/officeDocument/2006/relationships/hyperlink" Target="http://clz/%7b%22repeatedSlide%22:%22true%22,%22filter%22:%7b%7d%7d" TargetMode="External"/><Relationship Id="rId10" Type="http://schemas.openxmlformats.org/officeDocument/2006/relationships/hyperlink" Target="http://clz/%7b%22entityType%22:%22Project%22,%22fieldName%22:%22BudgetStatus%22,%22format%22:%22%22,%22fieldType%22:%22BudgetStatus%22%7d" TargetMode="External"/><Relationship Id="rId4" Type="http://schemas.openxmlformats.org/officeDocument/2006/relationships/hyperlink" Target="http://clz/%7b%22entityType%22:%22Project%22,%22fieldName%22:%22Description%22,%22format%22:%22%22%7d" TargetMode="External"/><Relationship Id="rId9" Type="http://schemas.openxmlformats.org/officeDocument/2006/relationships/hyperlink" Target="http://clz/%7b%22entityType%22:%22Project%22,%22fieldName%22:%22DueDate%22,%22format%22:%22dd/MM/yy%22%7d" TargetMode="External"/><Relationship Id="rId14" Type="http://schemas.openxmlformats.org/officeDocument/2006/relationships/hyperlink" Target="http://clz/%7b%22entityType%22:%22Milestone%22,%22fieldName%22:%22TrackStatus%22,%22format%22:%22Colors%22,%22relation%22:%7b%22maxResults%22:8,%22relatedType%22:%22Milestone%22,%22relationField%22:%22project%22,%22sourceType%22:%22Project%22%7d,%22fieldType%22:%22TrackStatus%22%7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screenview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5" name="Rectangle 4"/>
          <p:cNvSpPr/>
          <p:nvPr/>
        </p:nvSpPr>
        <p:spPr>
          <a:xfrm>
            <a:off x="-221940" y="-160303"/>
            <a:ext cx="9626272" cy="5414778"/>
          </a:xfrm>
          <a:prstGeom prst="rect">
            <a:avLst/>
          </a:prstGeom>
          <a:solidFill>
            <a:schemeClr val="accent2">
              <a:alpha val="73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807252" y="1676703"/>
            <a:ext cx="5547360" cy="307754"/>
          </a:xfrm>
          <a:prstGeom prst="rect">
            <a:avLst/>
          </a:prstGeom>
          <a:noFill/>
        </p:spPr>
        <p:txBody>
          <a:bodyPr wrap="square" lIns="91420" tIns="45709" rIns="91420" bIns="45709" rtlCol="0" anchor="t">
            <a:spAutoFit/>
          </a:bodyPr>
          <a:lstStyle/>
          <a:p>
            <a:pPr algn="ctr"/>
            <a:r>
              <a:rPr lang="en-US" sz="1400" b="1" dirty="0">
                <a:solidFill>
                  <a:schemeClr val="accent4"/>
                </a:solidFill>
                <a:latin typeface="Arial"/>
                <a:cs typeface="Arial"/>
              </a:rPr>
              <a:t>MONTHLY PORTFOLIO STATUS REPORT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077246" y="3181985"/>
            <a:ext cx="1034992" cy="6096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9" name="Freeform 204"/>
          <p:cNvSpPr>
            <a:spLocks noChangeArrowheads="1"/>
          </p:cNvSpPr>
          <p:nvPr/>
        </p:nvSpPr>
        <p:spPr bwMode="auto">
          <a:xfrm>
            <a:off x="4047136" y="431010"/>
            <a:ext cx="1036932" cy="1036932"/>
          </a:xfrm>
          <a:custGeom>
            <a:avLst/>
            <a:gdLst>
              <a:gd name="T0" fmla="*/ 309 w 634"/>
              <a:gd name="T1" fmla="*/ 398 h 634"/>
              <a:gd name="T2" fmla="*/ 309 w 634"/>
              <a:gd name="T3" fmla="*/ 398 h 634"/>
              <a:gd name="T4" fmla="*/ 338 w 634"/>
              <a:gd name="T5" fmla="*/ 368 h 634"/>
              <a:gd name="T6" fmla="*/ 338 w 634"/>
              <a:gd name="T7" fmla="*/ 132 h 634"/>
              <a:gd name="T8" fmla="*/ 309 w 634"/>
              <a:gd name="T9" fmla="*/ 118 h 634"/>
              <a:gd name="T10" fmla="*/ 294 w 634"/>
              <a:gd name="T11" fmla="*/ 132 h 634"/>
              <a:gd name="T12" fmla="*/ 294 w 634"/>
              <a:gd name="T13" fmla="*/ 368 h 634"/>
              <a:gd name="T14" fmla="*/ 309 w 634"/>
              <a:gd name="T15" fmla="*/ 398 h 634"/>
              <a:gd name="T16" fmla="*/ 426 w 634"/>
              <a:gd name="T17" fmla="*/ 398 h 634"/>
              <a:gd name="T18" fmla="*/ 426 w 634"/>
              <a:gd name="T19" fmla="*/ 398 h 634"/>
              <a:gd name="T20" fmla="*/ 456 w 634"/>
              <a:gd name="T21" fmla="*/ 368 h 634"/>
              <a:gd name="T22" fmla="*/ 456 w 634"/>
              <a:gd name="T23" fmla="*/ 191 h 634"/>
              <a:gd name="T24" fmla="*/ 426 w 634"/>
              <a:gd name="T25" fmla="*/ 177 h 634"/>
              <a:gd name="T26" fmla="*/ 412 w 634"/>
              <a:gd name="T27" fmla="*/ 191 h 634"/>
              <a:gd name="T28" fmla="*/ 412 w 634"/>
              <a:gd name="T29" fmla="*/ 368 h 634"/>
              <a:gd name="T30" fmla="*/ 426 w 634"/>
              <a:gd name="T31" fmla="*/ 398 h 634"/>
              <a:gd name="T32" fmla="*/ 191 w 634"/>
              <a:gd name="T33" fmla="*/ 398 h 634"/>
              <a:gd name="T34" fmla="*/ 191 w 634"/>
              <a:gd name="T35" fmla="*/ 398 h 634"/>
              <a:gd name="T36" fmla="*/ 221 w 634"/>
              <a:gd name="T37" fmla="*/ 368 h 634"/>
              <a:gd name="T38" fmla="*/ 221 w 634"/>
              <a:gd name="T39" fmla="*/ 294 h 634"/>
              <a:gd name="T40" fmla="*/ 191 w 634"/>
              <a:gd name="T41" fmla="*/ 280 h 634"/>
              <a:gd name="T42" fmla="*/ 176 w 634"/>
              <a:gd name="T43" fmla="*/ 294 h 634"/>
              <a:gd name="T44" fmla="*/ 176 w 634"/>
              <a:gd name="T45" fmla="*/ 368 h 634"/>
              <a:gd name="T46" fmla="*/ 191 w 634"/>
              <a:gd name="T47" fmla="*/ 398 h 634"/>
              <a:gd name="T48" fmla="*/ 0 w 634"/>
              <a:gd name="T49" fmla="*/ 0 h 634"/>
              <a:gd name="T50" fmla="*/ 0 w 634"/>
              <a:gd name="T51" fmla="*/ 0 h 634"/>
              <a:gd name="T52" fmla="*/ 0 w 634"/>
              <a:gd name="T53" fmla="*/ 44 h 634"/>
              <a:gd name="T54" fmla="*/ 44 w 634"/>
              <a:gd name="T55" fmla="*/ 44 h 634"/>
              <a:gd name="T56" fmla="*/ 44 w 634"/>
              <a:gd name="T57" fmla="*/ 412 h 634"/>
              <a:gd name="T58" fmla="*/ 117 w 634"/>
              <a:gd name="T59" fmla="*/ 486 h 634"/>
              <a:gd name="T60" fmla="*/ 235 w 634"/>
              <a:gd name="T61" fmla="*/ 486 h 634"/>
              <a:gd name="T62" fmla="*/ 162 w 634"/>
              <a:gd name="T63" fmla="*/ 633 h 634"/>
              <a:gd name="T64" fmla="*/ 221 w 634"/>
              <a:gd name="T65" fmla="*/ 633 h 634"/>
              <a:gd name="T66" fmla="*/ 294 w 634"/>
              <a:gd name="T67" fmla="*/ 486 h 634"/>
              <a:gd name="T68" fmla="*/ 338 w 634"/>
              <a:gd name="T69" fmla="*/ 486 h 634"/>
              <a:gd name="T70" fmla="*/ 412 w 634"/>
              <a:gd name="T71" fmla="*/ 633 h 634"/>
              <a:gd name="T72" fmla="*/ 471 w 634"/>
              <a:gd name="T73" fmla="*/ 633 h 634"/>
              <a:gd name="T74" fmla="*/ 397 w 634"/>
              <a:gd name="T75" fmla="*/ 486 h 634"/>
              <a:gd name="T76" fmla="*/ 515 w 634"/>
              <a:gd name="T77" fmla="*/ 486 h 634"/>
              <a:gd name="T78" fmla="*/ 588 w 634"/>
              <a:gd name="T79" fmla="*/ 412 h 634"/>
              <a:gd name="T80" fmla="*/ 588 w 634"/>
              <a:gd name="T81" fmla="*/ 44 h 634"/>
              <a:gd name="T82" fmla="*/ 633 w 634"/>
              <a:gd name="T83" fmla="*/ 44 h 634"/>
              <a:gd name="T84" fmla="*/ 633 w 634"/>
              <a:gd name="T85" fmla="*/ 0 h 634"/>
              <a:gd name="T86" fmla="*/ 0 w 634"/>
              <a:gd name="T87" fmla="*/ 0 h 634"/>
              <a:gd name="T88" fmla="*/ 544 w 634"/>
              <a:gd name="T89" fmla="*/ 412 h 634"/>
              <a:gd name="T90" fmla="*/ 544 w 634"/>
              <a:gd name="T91" fmla="*/ 412 h 634"/>
              <a:gd name="T92" fmla="*/ 515 w 634"/>
              <a:gd name="T93" fmla="*/ 456 h 634"/>
              <a:gd name="T94" fmla="*/ 117 w 634"/>
              <a:gd name="T95" fmla="*/ 456 h 634"/>
              <a:gd name="T96" fmla="*/ 73 w 634"/>
              <a:gd name="T97" fmla="*/ 412 h 634"/>
              <a:gd name="T98" fmla="*/ 73 w 634"/>
              <a:gd name="T99" fmla="*/ 44 h 634"/>
              <a:gd name="T100" fmla="*/ 544 w 634"/>
              <a:gd name="T101" fmla="*/ 44 h 634"/>
              <a:gd name="T102" fmla="*/ 544 w 634"/>
              <a:gd name="T103" fmla="*/ 412 h 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634" h="634">
                <a:moveTo>
                  <a:pt x="309" y="398"/>
                </a:moveTo>
                <a:lnTo>
                  <a:pt x="309" y="398"/>
                </a:lnTo>
                <a:cubicBezTo>
                  <a:pt x="324" y="398"/>
                  <a:pt x="338" y="383"/>
                  <a:pt x="338" y="368"/>
                </a:cubicBezTo>
                <a:cubicBezTo>
                  <a:pt x="338" y="132"/>
                  <a:pt x="338" y="132"/>
                  <a:pt x="338" y="132"/>
                </a:cubicBezTo>
                <a:cubicBezTo>
                  <a:pt x="338" y="132"/>
                  <a:pt x="324" y="118"/>
                  <a:pt x="309" y="118"/>
                </a:cubicBezTo>
                <a:lnTo>
                  <a:pt x="294" y="132"/>
                </a:lnTo>
                <a:cubicBezTo>
                  <a:pt x="294" y="368"/>
                  <a:pt x="294" y="368"/>
                  <a:pt x="294" y="368"/>
                </a:cubicBezTo>
                <a:cubicBezTo>
                  <a:pt x="294" y="383"/>
                  <a:pt x="309" y="398"/>
                  <a:pt x="309" y="398"/>
                </a:cubicBezTo>
                <a:close/>
                <a:moveTo>
                  <a:pt x="426" y="398"/>
                </a:moveTo>
                <a:lnTo>
                  <a:pt x="426" y="398"/>
                </a:lnTo>
                <a:cubicBezTo>
                  <a:pt x="442" y="398"/>
                  <a:pt x="456" y="383"/>
                  <a:pt x="456" y="368"/>
                </a:cubicBezTo>
                <a:cubicBezTo>
                  <a:pt x="456" y="191"/>
                  <a:pt x="456" y="191"/>
                  <a:pt x="456" y="191"/>
                </a:cubicBezTo>
                <a:cubicBezTo>
                  <a:pt x="456" y="191"/>
                  <a:pt x="442" y="177"/>
                  <a:pt x="426" y="177"/>
                </a:cubicBezTo>
                <a:lnTo>
                  <a:pt x="412" y="191"/>
                </a:lnTo>
                <a:cubicBezTo>
                  <a:pt x="412" y="368"/>
                  <a:pt x="412" y="368"/>
                  <a:pt x="412" y="368"/>
                </a:cubicBezTo>
                <a:cubicBezTo>
                  <a:pt x="412" y="383"/>
                  <a:pt x="426" y="398"/>
                  <a:pt x="426" y="398"/>
                </a:cubicBezTo>
                <a:close/>
                <a:moveTo>
                  <a:pt x="191" y="398"/>
                </a:moveTo>
                <a:lnTo>
                  <a:pt x="191" y="398"/>
                </a:lnTo>
                <a:cubicBezTo>
                  <a:pt x="206" y="398"/>
                  <a:pt x="221" y="383"/>
                  <a:pt x="221" y="368"/>
                </a:cubicBezTo>
                <a:cubicBezTo>
                  <a:pt x="221" y="294"/>
                  <a:pt x="221" y="294"/>
                  <a:pt x="221" y="294"/>
                </a:cubicBezTo>
                <a:cubicBezTo>
                  <a:pt x="221" y="280"/>
                  <a:pt x="206" y="280"/>
                  <a:pt x="191" y="280"/>
                </a:cubicBezTo>
                <a:cubicBezTo>
                  <a:pt x="191" y="280"/>
                  <a:pt x="176" y="280"/>
                  <a:pt x="176" y="294"/>
                </a:cubicBezTo>
                <a:cubicBezTo>
                  <a:pt x="176" y="368"/>
                  <a:pt x="176" y="368"/>
                  <a:pt x="176" y="368"/>
                </a:cubicBezTo>
                <a:cubicBezTo>
                  <a:pt x="176" y="383"/>
                  <a:pt x="191" y="398"/>
                  <a:pt x="191" y="398"/>
                </a:cubicBezTo>
                <a:close/>
                <a:moveTo>
                  <a:pt x="0" y="0"/>
                </a:moveTo>
                <a:lnTo>
                  <a:pt x="0" y="0"/>
                </a:lnTo>
                <a:cubicBezTo>
                  <a:pt x="0" y="44"/>
                  <a:pt x="0" y="44"/>
                  <a:pt x="0" y="44"/>
                </a:cubicBezTo>
                <a:cubicBezTo>
                  <a:pt x="44" y="44"/>
                  <a:pt x="44" y="44"/>
                  <a:pt x="44" y="44"/>
                </a:cubicBezTo>
                <a:cubicBezTo>
                  <a:pt x="44" y="73"/>
                  <a:pt x="44" y="412"/>
                  <a:pt x="44" y="412"/>
                </a:cubicBezTo>
                <a:cubicBezTo>
                  <a:pt x="44" y="456"/>
                  <a:pt x="73" y="486"/>
                  <a:pt x="117" y="486"/>
                </a:cubicBezTo>
                <a:cubicBezTo>
                  <a:pt x="235" y="486"/>
                  <a:pt x="235" y="486"/>
                  <a:pt x="235" y="486"/>
                </a:cubicBezTo>
                <a:cubicBezTo>
                  <a:pt x="162" y="633"/>
                  <a:pt x="162" y="633"/>
                  <a:pt x="162" y="633"/>
                </a:cubicBezTo>
                <a:cubicBezTo>
                  <a:pt x="221" y="633"/>
                  <a:pt x="221" y="633"/>
                  <a:pt x="221" y="633"/>
                </a:cubicBezTo>
                <a:cubicBezTo>
                  <a:pt x="294" y="486"/>
                  <a:pt x="294" y="486"/>
                  <a:pt x="294" y="486"/>
                </a:cubicBezTo>
                <a:cubicBezTo>
                  <a:pt x="338" y="486"/>
                  <a:pt x="338" y="486"/>
                  <a:pt x="338" y="486"/>
                </a:cubicBezTo>
                <a:cubicBezTo>
                  <a:pt x="412" y="633"/>
                  <a:pt x="412" y="633"/>
                  <a:pt x="412" y="633"/>
                </a:cubicBezTo>
                <a:cubicBezTo>
                  <a:pt x="471" y="633"/>
                  <a:pt x="471" y="633"/>
                  <a:pt x="471" y="633"/>
                </a:cubicBezTo>
                <a:cubicBezTo>
                  <a:pt x="397" y="486"/>
                  <a:pt x="397" y="486"/>
                  <a:pt x="397" y="486"/>
                </a:cubicBezTo>
                <a:cubicBezTo>
                  <a:pt x="515" y="486"/>
                  <a:pt x="515" y="486"/>
                  <a:pt x="515" y="486"/>
                </a:cubicBezTo>
                <a:cubicBezTo>
                  <a:pt x="559" y="486"/>
                  <a:pt x="588" y="456"/>
                  <a:pt x="588" y="412"/>
                </a:cubicBezTo>
                <a:cubicBezTo>
                  <a:pt x="588" y="412"/>
                  <a:pt x="588" y="73"/>
                  <a:pt x="588" y="44"/>
                </a:cubicBezTo>
                <a:cubicBezTo>
                  <a:pt x="633" y="44"/>
                  <a:pt x="633" y="44"/>
                  <a:pt x="633" y="44"/>
                </a:cubicBezTo>
                <a:cubicBezTo>
                  <a:pt x="633" y="0"/>
                  <a:pt x="633" y="0"/>
                  <a:pt x="633" y="0"/>
                </a:cubicBezTo>
                <a:lnTo>
                  <a:pt x="0" y="0"/>
                </a:lnTo>
                <a:close/>
                <a:moveTo>
                  <a:pt x="544" y="412"/>
                </a:moveTo>
                <a:lnTo>
                  <a:pt x="544" y="412"/>
                </a:lnTo>
                <a:cubicBezTo>
                  <a:pt x="544" y="442"/>
                  <a:pt x="530" y="456"/>
                  <a:pt x="515" y="456"/>
                </a:cubicBezTo>
                <a:cubicBezTo>
                  <a:pt x="117" y="456"/>
                  <a:pt x="117" y="456"/>
                  <a:pt x="117" y="456"/>
                </a:cubicBezTo>
                <a:cubicBezTo>
                  <a:pt x="88" y="456"/>
                  <a:pt x="73" y="442"/>
                  <a:pt x="73" y="412"/>
                </a:cubicBezTo>
                <a:cubicBezTo>
                  <a:pt x="73" y="412"/>
                  <a:pt x="73" y="59"/>
                  <a:pt x="73" y="44"/>
                </a:cubicBezTo>
                <a:cubicBezTo>
                  <a:pt x="544" y="44"/>
                  <a:pt x="544" y="44"/>
                  <a:pt x="544" y="44"/>
                </a:cubicBezTo>
                <a:cubicBezTo>
                  <a:pt x="544" y="73"/>
                  <a:pt x="544" y="412"/>
                  <a:pt x="544" y="41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lIns="91431" tIns="45716" rIns="91431" bIns="45716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6" descr="Clarizen_logo-white.eps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6173" y="4514821"/>
            <a:ext cx="1256314" cy="27890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52065" y="2080970"/>
            <a:ext cx="8229600" cy="923308"/>
          </a:xfrm>
          <a:prstGeom prst="rect">
            <a:avLst/>
          </a:prstGeom>
          <a:noFill/>
        </p:spPr>
        <p:txBody>
          <a:bodyPr wrap="square" lIns="91420" tIns="45709" rIns="91420" bIns="45709" rtlCol="0" anchor="t">
            <a:spAutoFit/>
          </a:bodyPr>
          <a:lstStyle/>
          <a:p>
            <a:pPr algn="ctr"/>
            <a:r>
              <a:rPr lang="en-US" sz="5400" dirty="0">
                <a:solidFill>
                  <a:srgbClr val="FFFFFF"/>
                </a:solidFill>
                <a:latin typeface="Arial"/>
                <a:cs typeface="Arial"/>
              </a:rPr>
              <a:t> {Name</a:t>
            </a:r>
            <a:r>
              <a:rPr lang="en-US" sz="5400" dirty="0">
                <a:ea typeface="+mj-lt"/>
                <a:cs typeface="+mj-lt"/>
                <a:hlinkClick r:id="rId4"/>
              </a:rPr>
              <a:t>}</a:t>
            </a:r>
            <a:endParaRPr lang="en-US" sz="54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79667" y="238708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08627" y="3454400"/>
            <a:ext cx="4185920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n-US">
              <a:solidFill>
                <a:srgbClr val="FFFFFF"/>
              </a:solidFill>
              <a:latin typeface="Arial"/>
              <a:cs typeface="Arial"/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5th April 2020</a:t>
            </a:r>
          </a:p>
        </p:txBody>
      </p:sp>
    </p:spTree>
    <p:extLst>
      <p:ext uri="{BB962C8B-B14F-4D97-AF65-F5344CB8AC3E}">
        <p14:creationId xmlns:p14="http://schemas.microsoft.com/office/powerpoint/2010/main" val="3654676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>
        <p14:reveal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 animBg="1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5614" y="163628"/>
            <a:ext cx="6868638" cy="369332"/>
          </a:xfrm>
          <a:prstGeom prst="rect">
            <a:avLst/>
          </a:prstGeom>
          <a:noFill/>
        </p:spPr>
        <p:txBody>
          <a:bodyPr wrap="square" lIns="0" tIns="0" rIns="91420" bIns="0" rtlCol="0" anchor="t">
            <a:noAutofit/>
          </a:bodyPr>
          <a:lstStyle/>
          <a:p>
            <a:r>
              <a:rPr lang="en-US" b="1">
                <a:solidFill>
                  <a:schemeClr val="accent2"/>
                </a:solidFill>
                <a:latin typeface="Arial"/>
                <a:cs typeface="Arial"/>
              </a:rPr>
              <a:t>| Projects Summary</a:t>
            </a:r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8912078"/>
              </p:ext>
            </p:extLst>
          </p:nvPr>
        </p:nvGraphicFramePr>
        <p:xfrm>
          <a:off x="285797" y="723900"/>
          <a:ext cx="8496264" cy="741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25">
                  <a:extLst>
                    <a:ext uri="{9D8B030D-6E8A-4147-A177-3AD203B41FA5}">
                      <a16:colId xmlns:a16="http://schemas.microsoft.com/office/drawing/2014/main" val="26940971"/>
                    </a:ext>
                  </a:extLst>
                </a:gridCol>
                <a:gridCol w="1819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92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19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92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9216">
                  <a:extLst>
                    <a:ext uri="{9D8B030D-6E8A-4147-A177-3AD203B41FA5}">
                      <a16:colId xmlns:a16="http://schemas.microsoft.com/office/drawing/2014/main" val="5978383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200">
                          <a:latin typeface="Arial"/>
                          <a:cs typeface="Arial"/>
                        </a:rPr>
                        <a:t>ID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200"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200">
                          <a:latin typeface="Arial"/>
                          <a:cs typeface="Arial"/>
                        </a:rPr>
                        <a:t>Project Manager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200">
                          <a:latin typeface="Arial"/>
                          <a:cs typeface="Arial"/>
                        </a:rPr>
                        <a:t>% Complete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200">
                          <a:latin typeface="Arial"/>
                          <a:cs typeface="Arial"/>
                        </a:rPr>
                        <a:t>Status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200">
                          <a:latin typeface="Arial"/>
                          <a:cs typeface="Arial"/>
                        </a:rPr>
                        <a:t>Due Date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{</a:t>
                      </a:r>
                      <a:r>
                        <a:rPr lang="en-GB" sz="10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Rel_ID</a:t>
                      </a:r>
                      <a:r>
                        <a:rPr lang="en-GB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/>
                        </a:rPr>
                        <a:t>}</a:t>
                      </a:r>
                      <a:endParaRPr lang="en-US" sz="10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{</a:t>
                      </a:r>
                      <a:r>
                        <a:rPr lang="en-GB" sz="10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Rel_Name</a:t>
                      </a:r>
                      <a:r>
                        <a:rPr lang="en-GB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3"/>
                        </a:rPr>
                        <a:t>}</a:t>
                      </a:r>
                      <a:endParaRPr lang="en-US" sz="10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{</a:t>
                      </a:r>
                      <a:r>
                        <a:rPr lang="en-GB" sz="10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Rel_Name</a:t>
                      </a:r>
                      <a:r>
                        <a:rPr lang="en-GB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4"/>
                        </a:rPr>
                        <a:t>}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{</a:t>
                      </a:r>
                      <a:r>
                        <a:rPr lang="en-GB" sz="10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Rel</a:t>
                      </a:r>
                      <a:r>
                        <a:rPr lang="en-GB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_% Complete</a:t>
                      </a:r>
                      <a:r>
                        <a:rPr lang="en-GB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5"/>
                        </a:rPr>
                        <a:t>}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{</a:t>
                      </a:r>
                      <a:r>
                        <a:rPr lang="en-GB" sz="10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Rel_Status</a:t>
                      </a:r>
                      <a:r>
                        <a:rPr lang="en-GB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6"/>
                        </a:rPr>
                        <a:t>}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{</a:t>
                      </a:r>
                      <a:r>
                        <a:rPr lang="en-GB" sz="10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Rel_Due</a:t>
                      </a:r>
                      <a:r>
                        <a:rPr lang="en-GB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Date</a:t>
                      </a:r>
                      <a:r>
                        <a:rPr lang="en-GB" sz="1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7"/>
                        </a:rPr>
                        <a:t>}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5592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0271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5614" y="163628"/>
            <a:ext cx="6868638" cy="369332"/>
          </a:xfrm>
          <a:prstGeom prst="rect">
            <a:avLst/>
          </a:prstGeom>
          <a:noFill/>
        </p:spPr>
        <p:txBody>
          <a:bodyPr wrap="square" lIns="0" tIns="0" rIns="91420" bIns="0" rtlCol="0">
            <a:noAutofit/>
          </a:bodyPr>
          <a:lstStyle/>
          <a:p>
            <a:r>
              <a:rPr lang="en-US" b="1">
                <a:solidFill>
                  <a:schemeClr val="accent2"/>
                </a:solidFill>
                <a:latin typeface="Arial"/>
                <a:cs typeface="Arial"/>
              </a:rPr>
              <a:t>| {Name </a:t>
            </a:r>
            <a:r>
              <a:rPr lang="en-US" b="1">
                <a:solidFill>
                  <a:schemeClr val="accent2"/>
                </a:solidFill>
                <a:latin typeface="Arial"/>
                <a:cs typeface="Arial"/>
                <a:hlinkClick r:id="rId2" invalidUrl="http://clz/{&quot;entityType&quot;:&quot;Project&quot;,&quot;fieldName&quot;:&quot;Name&quot;}"/>
              </a:rPr>
              <a:t>}</a:t>
            </a:r>
            <a:endParaRPr lang="en-US" b="1">
              <a:solidFill>
                <a:schemeClr val="accent2"/>
              </a:solidFill>
              <a:latin typeface="Arial"/>
              <a:cs typeface="Arial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874855"/>
              </p:ext>
            </p:extLst>
          </p:nvPr>
        </p:nvGraphicFramePr>
        <p:xfrm>
          <a:off x="182881" y="709267"/>
          <a:ext cx="4866639" cy="1170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05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6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1053">
                <a:tc>
                  <a:txBody>
                    <a:bodyPr/>
                    <a:lstStyle/>
                    <a:p>
                      <a:r>
                        <a:rPr lang="en-US" sz="900">
                          <a:latin typeface="Arial"/>
                          <a:cs typeface="Arial"/>
                        </a:rPr>
                        <a:t>Project Goals</a:t>
                      </a:r>
                    </a:p>
                  </a:txBody>
                  <a:tcPr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686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{Project Goals</a:t>
                      </a:r>
                      <a:r>
                        <a:rPr lang="en-US" sz="900" b="0" kern="120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  <a:hlinkClick r:id="rId3" invalidUrl="http://clz/{&quot;entityType&quot;:&quot;Project&quot;,&quot;fieldName&quot;:&quot;ProjectGoals&quot;,&quot;format&quot;:&quot;&quot;}"/>
                        </a:rPr>
                        <a:t>}</a:t>
                      </a: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0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9769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900" b="1" kern="120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Project Scope</a:t>
                      </a:r>
                    </a:p>
                  </a:txBody>
                  <a:tcPr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6686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{Description</a:t>
                      </a:r>
                      <a:r>
                        <a:rPr lang="en-US" sz="900">
                          <a:solidFill>
                            <a:srgbClr val="336699"/>
                          </a:solidFill>
                          <a:latin typeface="Arial"/>
                          <a:cs typeface="Arial"/>
                          <a:hlinkClick r:id="rId4" invalidUrl="http://clz/{&quot;entityType&quot;:&quot;Project&quot;,&quot;fieldName&quot;:&quot;Description&quot;,&quot;format&quot;:&quot;&quot;}"/>
                        </a:rPr>
                        <a:t>}</a:t>
                      </a: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0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869770"/>
              </p:ext>
            </p:extLst>
          </p:nvPr>
        </p:nvGraphicFramePr>
        <p:xfrm>
          <a:off x="5170714" y="119742"/>
          <a:ext cx="3291839" cy="1888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1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768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000" b="0" kern="1200" dirty="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Project</a:t>
                      </a:r>
                      <a:r>
                        <a:rPr lang="en-US" sz="1000" b="0" kern="1200" baseline="0" dirty="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 Manager</a:t>
                      </a:r>
                      <a:endParaRPr lang="en-US" sz="1000" b="0" kern="1200" dirty="0">
                        <a:solidFill>
                          <a:srgbClr val="FFFFFF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rgbClr val="6D6D6D"/>
                          </a:solidFill>
                          <a:latin typeface="Arial"/>
                          <a:cs typeface="Arial"/>
                        </a:rPr>
                        <a:t>{Name</a:t>
                      </a:r>
                      <a:r>
                        <a:rPr lang="en-US" sz="800" b="0" dirty="0">
                          <a:solidFill>
                            <a:srgbClr val="6D6D6D"/>
                          </a:solidFill>
                          <a:latin typeface="Arial"/>
                          <a:cs typeface="Arial"/>
                          <a:hlinkClick r:id="rId5" invalidUrl="http://clz/{&quot;entityType&quot;:&quot;Project&quot;,&quot;fieldName&quot;:&quot;ProjectManager.DisplayName&quot;,&quot;format&quot;:&quot;&quot;}"/>
                        </a:rPr>
                        <a:t>}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768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000" b="0" kern="1200" dirty="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Sponsor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6D6D6D"/>
                          </a:solidFill>
                          <a:latin typeface="Arial"/>
                          <a:cs typeface="Arial"/>
                        </a:rPr>
                        <a:t>{Name</a:t>
                      </a:r>
                      <a:r>
                        <a:rPr lang="en-US" sz="800" b="0" dirty="0">
                          <a:solidFill>
                            <a:srgbClr val="6D6D6D"/>
                          </a:solidFill>
                          <a:latin typeface="Arial"/>
                          <a:cs typeface="Arial"/>
                          <a:hlinkClick r:id="rId6" invalidUrl="http://clz/{&quot;entityType&quot;:&quot;Project&quot;,&quot;fieldName&quot;:&quot;ProjectSponsor.DisplayName&quot;,&quot;format&quot;:&quot;&quot;}"/>
                        </a:rPr>
                        <a:t>}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768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000" b="0" kern="1200" dirty="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Phase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6D6D6D"/>
                          </a:solidFill>
                          <a:latin typeface="Arial"/>
                          <a:cs typeface="Arial"/>
                        </a:rPr>
                        <a:t>{Phase</a:t>
                      </a:r>
                      <a:r>
                        <a:rPr lang="en-US" sz="800" b="0" dirty="0">
                          <a:solidFill>
                            <a:srgbClr val="6D6D6D"/>
                          </a:solidFill>
                          <a:latin typeface="Arial"/>
                          <a:cs typeface="Arial"/>
                          <a:hlinkClick r:id="rId7" invalidUrl="http://clz/{&quot;entityType&quot;:&quot;Project&quot;,&quot;fieldName&quot;:&quot;Phase&quot;,&quot;format&quot;:&quot;&quot;}"/>
                        </a:rPr>
                        <a:t>}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768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000" b="0" kern="1200" dirty="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Schedule Status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20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{Status</a:t>
                      </a:r>
                      <a:r>
                        <a:rPr lang="en-US" sz="800" b="0" i="0" u="none" strike="noStrike" noProof="0" dirty="0">
                          <a:solidFill>
                            <a:srgbClr val="00A8E0"/>
                          </a:solidFill>
                          <a:latin typeface="Arial"/>
                          <a:hlinkClick r:id="rId8" invalidUrl="http://clz/{&quot;entityType&quot;:&quot;Project&quot;,&quot;fieldName&quot;:&quot;TrackStatus&quot;,&quot;format&quot;:&quot;ColorsAndText&quot;,&quot;fieldType&quot;:&quot;TrackStatus&quot;}"/>
                        </a:rPr>
                        <a:t>}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768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000" b="0" kern="1200" dirty="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Due Date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6D6D6D"/>
                          </a:solidFill>
                          <a:latin typeface="Arial"/>
                          <a:cs typeface="Arial"/>
                        </a:rPr>
                        <a:t>{Due Date</a:t>
                      </a:r>
                      <a:r>
                        <a:rPr lang="en-US" sz="800" b="0" dirty="0">
                          <a:solidFill>
                            <a:srgbClr val="6D6D6D"/>
                          </a:solidFill>
                          <a:latin typeface="Arial"/>
                          <a:cs typeface="Arial"/>
                          <a:hlinkClick r:id="rId9" invalidUrl="http://clz/{&quot;entityType&quot;:&quot;Project&quot;,&quot;fieldName&quot;:&quot;DueDate&quot;,&quot;format&quot;:&quot;dd/MM/yy&quot;}"/>
                        </a:rPr>
                        <a:t>}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768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000" b="0" kern="1200" dirty="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Budget Status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20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noProof="0" dirty="0">
                          <a:solidFill>
                            <a:srgbClr val="000000"/>
                          </a:solidFill>
                          <a:latin typeface="Arial"/>
                        </a:rPr>
                        <a:t>{Budget Status</a:t>
                      </a:r>
                      <a:r>
                        <a:rPr lang="en-US" sz="800" b="0" i="0" u="none" strike="noStrike" noProof="0" dirty="0">
                          <a:solidFill>
                            <a:srgbClr val="00A8E0"/>
                          </a:solidFill>
                          <a:latin typeface="Arial"/>
                          <a:hlinkClick r:id="rId10" invalidUrl="http://clz/{&quot;entityType&quot;:&quot;Project&quot;,&quot;fieldName&quot;:&quot;BudgetStatus&quot;,&quot;format&quot;:&quot;&quot;,&quot;fieldType&quot;:&quot;BudgetStatus&quot;}"/>
                        </a:rPr>
                        <a:t>}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155568"/>
              </p:ext>
            </p:extLst>
          </p:nvPr>
        </p:nvGraphicFramePr>
        <p:xfrm>
          <a:off x="253999" y="3134995"/>
          <a:ext cx="8524088" cy="624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6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17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7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7879">
                  <a:extLst>
                    <a:ext uri="{9D8B030D-6E8A-4147-A177-3AD203B41FA5}">
                      <a16:colId xmlns:a16="http://schemas.microsoft.com/office/drawing/2014/main" val="4039996158"/>
                    </a:ext>
                  </a:extLst>
                </a:gridCol>
              </a:tblGrid>
              <a:tr h="351744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000">
                          <a:latin typeface="Arial"/>
                          <a:cs typeface="Arial"/>
                        </a:rPr>
                        <a:t>Milestones</a:t>
                      </a:r>
                      <a:endParaRPr lang="en-US" sz="1000" b="1" kern="1200">
                        <a:solidFill>
                          <a:schemeClr val="lt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68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kern="120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Start Date</a:t>
                      </a:r>
                    </a:p>
                  </a:txBody>
                  <a:tcPr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68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kern="120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Due Date</a:t>
                      </a:r>
                    </a:p>
                  </a:txBody>
                  <a:tcPr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68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kern="120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Status</a:t>
                      </a:r>
                    </a:p>
                  </a:txBody>
                  <a:tcPr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68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461">
                <a:tc>
                  <a:txBody>
                    <a:bodyPr/>
                    <a:lstStyle/>
                    <a:p>
                      <a:pPr lvl="0" algn="l" defTabSz="457200" eaLnBrk="1" latinLnBrk="0" hangingPunct="1">
                        <a:buNone/>
                      </a:pPr>
                      <a:r>
                        <a:rPr lang="en-US" sz="900" b="0" i="0" u="none" strike="noStrike" kern="1200" noProof="0">
                          <a:solidFill>
                            <a:srgbClr val="000000"/>
                          </a:solidFill>
                          <a:latin typeface="Arial"/>
                        </a:rPr>
                        <a:t>{Name</a:t>
                      </a:r>
                      <a:r>
                        <a:rPr lang="en-US" sz="900" b="0" i="0" u="none" strike="noStrike" kern="1200" noProof="0">
                          <a:solidFill>
                            <a:srgbClr val="00A8E0"/>
                          </a:solidFill>
                          <a:latin typeface="Arial"/>
                          <a:hlinkClick r:id="rId11" invalidUrl="http://clz/{&quot;entityType&quot;:&quot;Milestone&quot;,&quot;fieldName&quot;:&quot;Name&quot;,&quot;format&quot;:&quot;&quot;,&quot;relation&quot;:{&quot;maxResults&quot;:8,&quot;relatedType&quot;:&quot;Milestone&quot;,&quot;relationField&quot;:&quot;project&quot;,&quot;sourceType&quot;:&quot;Project&quot;}}"/>
                        </a:rPr>
                        <a:t>}</a:t>
                      </a:r>
                      <a:endParaRPr lang="en-US" kern="120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0ED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noProof="0">
                          <a:solidFill>
                            <a:srgbClr val="000000"/>
                          </a:solidFill>
                          <a:latin typeface="Arial"/>
                        </a:rPr>
                        <a:t>{Start Date</a:t>
                      </a:r>
                      <a:r>
                        <a:rPr lang="en-US" sz="900" b="0" i="0" u="none" strike="noStrike" kern="1200" noProof="0">
                          <a:solidFill>
                            <a:srgbClr val="00A8E0"/>
                          </a:solidFill>
                          <a:latin typeface="Arial"/>
                          <a:hlinkClick r:id="rId12" invalidUrl="http://clz/{&quot;entityType&quot;:&quot;Milestone&quot;,&quot;fieldName&quot;:&quot;StartDate&quot;,&quot;format&quot;:&quot;MM/dd/yy&quot;,&quot;relation&quot;:{&quot;maxResults&quot;:8,&quot;relatedType&quot;:&quot;Milestone&quot;,&quot;relationField&quot;:&quot;project&quot;,&quot;sourceType&quot;:&quot;Project&quot;}}"/>
                        </a:rPr>
                        <a:t>}</a:t>
                      </a:r>
                      <a:endParaRPr lang="en-US" kern="120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0ED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 eaLnBrk="1" latinLnBrk="0" hangingPunct="1">
                        <a:buNone/>
                      </a:pPr>
                      <a:r>
                        <a:rPr lang="en-US" sz="900" b="0" i="0" u="none" strike="noStrike" kern="1200" noProof="0">
                          <a:solidFill>
                            <a:srgbClr val="000000"/>
                          </a:solidFill>
                          <a:latin typeface="Arial"/>
                        </a:rPr>
                        <a:t>{Due Date</a:t>
                      </a:r>
                      <a:r>
                        <a:rPr lang="en-US" sz="900" b="0" i="0" u="none" strike="noStrike" kern="1200" noProof="0">
                          <a:solidFill>
                            <a:srgbClr val="00A8E0"/>
                          </a:solidFill>
                          <a:latin typeface="Arial"/>
                          <a:hlinkClick r:id="rId13" invalidUrl="http://clz/{&quot;entityType&quot;:&quot;Milestone&quot;,&quot;fieldName&quot;:&quot;DueDate&quot;,&quot;format&quot;:&quot;&quot;,&quot;relation&quot;:{&quot;maxResults&quot;:8,&quot;relatedType&quot;:&quot;Milestone&quot;,&quot;relationField&quot;:&quot;project&quot;,&quot;sourceType&quot;:&quot;Project&quot;}}"/>
                        </a:rPr>
                        <a:t>}</a:t>
                      </a:r>
                      <a:endParaRPr lang="en-US" kern="120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0ED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 eaLnBrk="1" latinLnBrk="0" hangingPunct="1">
                        <a:buNone/>
                      </a:pPr>
                      <a:r>
                        <a:rPr lang="en-US" sz="900" b="0" i="0" u="none" strike="noStrike" kern="1200" noProof="0">
                          <a:solidFill>
                            <a:srgbClr val="000000"/>
                          </a:solidFill>
                          <a:latin typeface="Arial"/>
                        </a:rPr>
                        <a:t>{Status</a:t>
                      </a:r>
                      <a:r>
                        <a:rPr lang="en-US" sz="900" b="0" i="0" u="none" strike="noStrike" kern="1200" noProof="0">
                          <a:solidFill>
                            <a:srgbClr val="00A8E0"/>
                          </a:solidFill>
                          <a:latin typeface="Arial"/>
                          <a:hlinkClick r:id="rId14" invalidUrl="http://clz/{&quot;entityType&quot;:&quot;Milestone&quot;,&quot;fieldName&quot;:&quot;TrackStatus&quot;,&quot;format&quot;:&quot;Colors&quot;,&quot;relation&quot;:{&quot;maxResults&quot;:8,&quot;relatedType&quot;:&quot;Milestone&quot;,&quot;relationField&quot;:&quot;project&quot;,&quot;sourceType&quot;:&quot;Project&quot;},&quot;fieldType&quot;:&quot;TrackStatus&quot;}"/>
                        </a:rPr>
                        <a:t>}</a:t>
                      </a:r>
                      <a:endParaRPr lang="en-US" kern="120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0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88358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-28575" y="0"/>
            <a:ext cx="4572000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A8E0"/>
                </a:solidFill>
                <a:latin typeface="Segoe WP"/>
                <a:hlinkClick r:id="" action="ppaction://noaction"/>
              </a:rPr>
              <a:t>{Repeated slide</a:t>
            </a:r>
            <a:r>
              <a:rPr lang="en-US">
                <a:solidFill>
                  <a:srgbClr val="00A8E0"/>
                </a:solidFill>
                <a:latin typeface="Segoe WP"/>
                <a:hlinkClick r:id="rId15"/>
              </a:rPr>
              <a:t>}</a:t>
            </a:r>
            <a:endParaRPr lang="en-US">
              <a:hlinkClick r:id="rId15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B0759F0-C7E2-41BD-A47C-D02AFDFC2625}"/>
              </a:ext>
            </a:extLst>
          </p:cNvPr>
          <p:cNvSpPr/>
          <p:nvPr/>
        </p:nvSpPr>
        <p:spPr>
          <a:xfrm>
            <a:off x="182881" y="2104032"/>
            <a:ext cx="8595206" cy="86733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i="0" u="none" strike="noStrike" dirty="0">
                <a:solidFill>
                  <a:srgbClr val="000000"/>
                </a:solidFill>
                <a:effectLst/>
                <a:latin typeface="Segoe WP"/>
              </a:rPr>
              <a:t>{Roadmap</a:t>
            </a:r>
            <a:r>
              <a:rPr lang="en-US" b="0" i="0" u="none" strike="noStrike" dirty="0">
                <a:solidFill>
                  <a:srgbClr val="00A8E0"/>
                </a:solidFill>
                <a:effectLst/>
                <a:latin typeface="&amp;quot"/>
                <a:hlinkClick r:id="rId16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925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 descr="iStock-517703860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4" name="Rectangle 3"/>
          <p:cNvSpPr/>
          <p:nvPr/>
        </p:nvSpPr>
        <p:spPr>
          <a:xfrm>
            <a:off x="-34464" y="-80700"/>
            <a:ext cx="9240763" cy="5273525"/>
          </a:xfrm>
          <a:prstGeom prst="rect">
            <a:avLst/>
          </a:prstGeom>
          <a:solidFill>
            <a:schemeClr val="accent1">
              <a:alpha val="82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0084" y="2351270"/>
            <a:ext cx="832671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6000" b="1">
                <a:solidFill>
                  <a:schemeClr val="bg1"/>
                </a:solidFill>
                <a:latin typeface="Arial"/>
                <a:cs typeface="Arial"/>
              </a:rPr>
              <a:t>Questions?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68939" y="3430270"/>
            <a:ext cx="2286000" cy="71120"/>
            <a:chOff x="0" y="3474720"/>
            <a:chExt cx="10261600" cy="71120"/>
          </a:xfrm>
        </p:grpSpPr>
        <p:sp>
          <p:nvSpPr>
            <p:cNvPr id="7" name="Rectangle 6"/>
            <p:cNvSpPr/>
            <p:nvPr/>
          </p:nvSpPr>
          <p:spPr>
            <a:xfrm>
              <a:off x="0" y="3474720"/>
              <a:ext cx="2052320" cy="711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052320" y="3474720"/>
              <a:ext cx="2052320" cy="711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104640" y="3474720"/>
              <a:ext cx="2052320" cy="7112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156960" y="3474720"/>
              <a:ext cx="2052320" cy="7112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209280" y="3474720"/>
              <a:ext cx="2052320" cy="7112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Picture 11" descr="Clarizen_logo-white.eps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4225" y="3773141"/>
            <a:ext cx="1256314" cy="278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807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Custom 6">
      <a:dk1>
        <a:sysClr val="windowText" lastClr="000000"/>
      </a:dk1>
      <a:lt1>
        <a:sysClr val="window" lastClr="FFFFFF"/>
      </a:lt1>
      <a:dk2>
        <a:srgbClr val="959596"/>
      </a:dk2>
      <a:lt2>
        <a:srgbClr val="D9D9D9"/>
      </a:lt2>
      <a:accent1>
        <a:srgbClr val="1D4A53"/>
      </a:accent1>
      <a:accent2>
        <a:srgbClr val="1C9494"/>
      </a:accent2>
      <a:accent3>
        <a:srgbClr val="7CB554"/>
      </a:accent3>
      <a:accent4>
        <a:srgbClr val="FAC14D"/>
      </a:accent4>
      <a:accent5>
        <a:srgbClr val="F95647"/>
      </a:accent5>
      <a:accent6>
        <a:srgbClr val="202F3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webextensions/_rels/taskpanes.xml.rels><?xml version="1.0" encoding="UTF-8" standalone="yes"?>
<Relationships xmlns="http://schemas.openxmlformats.org/package/2006/relationships"><Relationship Id="rId2" Type="http://schemas.microsoft.com/office/2011/relationships/webextension" Target="webextension2.xml"/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700" row="0">
    <wetp:webextensionref xmlns:r="http://schemas.openxmlformats.org/officeDocument/2006/relationships" r:id="rId1"/>
  </wetp:taskpane>
  <wetp:taskpane dockstate="right" visibility="0" width="350" row="0">
    <wetp:webextensionref xmlns:r="http://schemas.openxmlformats.org/officeDocument/2006/relationships" r:id="rId2"/>
  </wetp:taskpane>
</wetp:taskpanes>
</file>

<file path=ppt/webextensions/webextension1.xml><?xml version="1.0" encoding="utf-8"?>
<we:webextension xmlns:we="http://schemas.microsoft.com/office/webextensions/webextension/2010/11" id="{FCF67E90-9CEA-44B1-AE9A-39E36ECFE564}">
  <we:reference id="428ed577-d8a5-436b-abd3-73814ff59257" version="1.0.0.0" store="developer" storeType="uploadfiledevcatalog"/>
  <we:alternateReferences>
    <we:reference id="428ed577-d8a5-436b-abd3-73814ff59257" version="1.0.0.0" store="uploadfiledevcatalog" storeType="omex"/>
  </we:alternateReferences>
  <we:properties/>
  <we:bindings/>
  <we:snapshot xmlns:r="http://schemas.openxmlformats.org/officeDocument/2006/relationships"/>
</we:webextension>
</file>

<file path=ppt/webextensions/webextension2.xml><?xml version="1.0" encoding="utf-8"?>
<we:webextension xmlns:we="http://schemas.microsoft.com/office/webextensions/webextension/2010/11" id="{72017EA0-FD2A-8740-9F82-DB9E7D88F7A0}">
  <we:reference id="wa104380969" version="1.0.0.1" store="en-US" storeType="OMEX"/>
  <we:alternateReferences>
    <we:reference id="WA104380969" version="1.0.0.1" store="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129</Words>
  <Application>Microsoft Office PowerPoint</Application>
  <PresentationFormat>On-screen Show (16:9)</PresentationFormat>
  <Paragraphs>46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&amp;quot</vt:lpstr>
      <vt:lpstr>Arial</vt:lpstr>
      <vt:lpstr>Calibri</vt:lpstr>
      <vt:lpstr>Segoe WP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Roie Moran</cp:lastModifiedBy>
  <cp:revision>19</cp:revision>
  <dcterms:modified xsi:type="dcterms:W3CDTF">2021-10-14T07:09:35Z</dcterms:modified>
</cp:coreProperties>
</file>