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2" r:id="rId2"/>
    <p:sldId id="463" r:id="rId3"/>
    <p:sldId id="464" r:id="rId4"/>
    <p:sldId id="415" r:id="rId5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08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z/%7b%22entityType%22:%22Customer%22,%22fieldName%22:%22Name%22,%22format%22:%22%22%7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Project%22,%22fieldName%22:%22Name%22,%22format%22:%22%22,%22relation%22:%7b%22maxResults%22:8,%22relatedType%22:%22Project%22,%22relationName%22:%22Projects%22,%22sourceType%22:%22Customer%22,%22filter%22:%7b%22logical%22:%22AND%22,%22conditions%22:%5b%7b%22operand1%22:%22State%22,%22operand2%22:%22Cancelled%22,%22operator%22:%22NotEqual%22%7d%5d%7d%7d,%22presentationType%22:%22Text%22%7d" TargetMode="External"/><Relationship Id="rId7" Type="http://schemas.openxmlformats.org/officeDocument/2006/relationships/hyperlink" Target="http://clz/%7b%22entityType%22:%22Project%22,%22fieldName%22:%22DueDate%22,%22format%22:%22dd-MMM-yy%22,%22relation%22:%7b%22maxResults%22:8,%22relatedType%22:%22Project%22,%22relationName%22:%22Projects%22,%22sourceType%22:%22Customer%22,%22filter%22:%7b%22logical%22:%22AND%22,%22conditions%22:%5b%7b%22operand1%22:%22State%22,%22operand2%22:%22Cancelled%22,%22operator%22:%22NotEqual%22%7d%5d%7d%7d,%22presentationType%22:%22Date%22,%22sorting%22:%22ascending%22%7d" TargetMode="External"/><Relationship Id="rId2" Type="http://schemas.openxmlformats.org/officeDocument/2006/relationships/hyperlink" Target="http://clz/%7b%22entityType%22:%22Project%22,%22fieldName%22:%22SYSID%22,%22format%22:%22%22,%22relation%22:%7b%22maxResults%22:8,%22relatedType%22:%22Project%22,%22relationName%22:%22Projects%22,%22sourceType%22:%22Customer%22,%22filter%22:%7b%22logical%22:%22AND%22,%22conditions%22:%5b%7b%22operand1%22:%22State%22,%22operand2%22:%22Cancelled%22,%22operator%22:%22NotEqual%22%7d%5d%7d%7d,%22presentationType%22:%22Text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TrackStatus%22,%22format%22:%22Colors%22,%22relation%22:%7b%22maxResults%22:8,%22relatedType%22:%22Project%22,%22relationName%22:%22Projects%22,%22sourceType%22:%22Customer%22,%22filter%22:%7b%22logical%22:%22AND%22,%22conditions%22:%5b%7b%22operand1%22:%22State%22,%22operand2%22:%22Cancelled%22,%22operator%22:%22NotEqual%22%7d%5d%7d%7d,%22fieldType%22:%22TrackStatus%22,%22presentationType%22:%22PickList%22%7d" TargetMode="External"/><Relationship Id="rId5" Type="http://schemas.openxmlformats.org/officeDocument/2006/relationships/hyperlink" Target="http://clz/%7b%22entityType%22:%22Project%22,%22fieldName%22:%22PercentCompleted%22,%22format%22:%22percentage%22,%22relation%22:%7b%22maxResults%22:8,%22relatedType%22:%22Project%22,%22relationName%22:%22Projects%22,%22sourceType%22:%22Customer%22,%22filter%22:%7b%22logical%22:%22AND%22,%22conditions%22:%5b%7b%22operand1%22:%22State%22,%22operand2%22:%22Cancelled%22,%22operator%22:%22NotEqual%22%7d%5d%7d%7d,%22presentationType%22:%22Percent%22%7d" TargetMode="External"/><Relationship Id="rId4" Type="http://schemas.openxmlformats.org/officeDocument/2006/relationships/hyperlink" Target="http://clz/%7b%22entityType%22:%22Project%22,%22fieldName%22:%22ProjectManager.DisplayName%22,%22format%22:%22%22,%22relation%22:%7b%22maxResults%22:8,%22relatedType%22:%22Project%22,%22relationName%22:%22Projects%22,%22sourceType%22:%22Customer%22,%22filter%22:%7b%22logical%22:%22AND%22,%22conditions%22:%5b%7b%22operand1%22:%22State%22,%22operand2%22:%22Cancelled%22,%22operator%22:%22NotEqual%22%7d%5d%7d%7d,%22presentationType%22:%22Text%22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%7d" TargetMode="External"/><Relationship Id="rId13" Type="http://schemas.openxmlformats.org/officeDocument/2006/relationships/hyperlink" Target="http://clz/%7b%22entityType%22:%22Milestone%22,%22fieldName%22:%22DueDate%22,%22format%22:%22%22,%22relation%22:%7b%22maxResults%22:8,%22relatedType%22:%22Milestone%22,%22relationField%22:%22project%22,%22sourceType%22:%22Project%22%7d%7d" TargetMode="External"/><Relationship Id="rId3" Type="http://schemas.openxmlformats.org/officeDocument/2006/relationships/hyperlink" Target="http://clz/%7b%22entityType%22:%22Project%22,%22fieldName%22:%22ProjectGoals%22,%22format%22:%22%22%7d" TargetMode="External"/><Relationship Id="rId7" Type="http://schemas.openxmlformats.org/officeDocument/2006/relationships/hyperlink" Target="http://clz/%7b%22entityType%22:%22Project%22,%22fieldName%22:%22Phase%22,%22format%22:%22%22%7d" TargetMode="External"/><Relationship Id="rId12" Type="http://schemas.openxmlformats.org/officeDocument/2006/relationships/hyperlink" Target="http://clz/%7b%22entityType%22:%22Milestone%22,%22fieldName%22:%22StartDate%22,%22format%22:%22MM/dd/yy%22,%22relation%22:%7b%22maxResults%22:8,%22relatedType%22:%22Milestone%22,%22relationField%22:%22project%22,%22sourceType%22:%22Project%22%7d%7d" TargetMode="External"/><Relationship Id="rId2" Type="http://schemas.openxmlformats.org/officeDocument/2006/relationships/hyperlink" Target="http://clz/%7b%22entityType%22:%22Project%22,%22fieldName%22:%22Name%22%7d" TargetMode="External"/><Relationship Id="rId16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ProjectSponsor.DisplayName%22,%22format%22:%22%22%7d" TargetMode="External"/><Relationship Id="rId11" Type="http://schemas.openxmlformats.org/officeDocument/2006/relationships/hyperlink" Target="http://clz/%7b%22entityType%22:%22Milestone%22,%22fieldName%22:%22Name%22,%22format%22:%22%22,%22relation%22:%7b%22maxResults%22:8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Project%22,%22fieldName%22:%22ProjectManager.DisplayName%22,%22format%22:%22%22%7d" TargetMode="External"/><Relationship Id="rId15" Type="http://schemas.openxmlformats.org/officeDocument/2006/relationships/hyperlink" Target="http://clz/%7b%22repeatedSlide%22:%22true%22,%22filter%22:%7b%7d%7d" TargetMode="External"/><Relationship Id="rId10" Type="http://schemas.openxmlformats.org/officeDocument/2006/relationships/hyperlink" Target="http://clz/%7b%22entityType%22:%22Project%22,%22fieldName%22:%22BudgetStatus%22,%22format%22:%22%22,%22fieldType%22:%22BudgetStatus%22%7d" TargetMode="External"/><Relationship Id="rId4" Type="http://schemas.openxmlformats.org/officeDocument/2006/relationships/hyperlink" Target="http://clz/%7b%22entityType%22:%22Project%22,%22fieldName%22:%22Description%22,%22format%22:%22%22%7d" TargetMode="External"/><Relationship Id="rId9" Type="http://schemas.openxmlformats.org/officeDocument/2006/relationships/hyperlink" Target="http://clz/%7b%22entityType%22:%22Project%22,%22fieldName%22:%22DueDate%22,%22format%22:%22dd/MM/yy%22%7d" TargetMode="External"/><Relationship Id="rId14" Type="http://schemas.openxmlformats.org/officeDocument/2006/relationships/hyperlink" Target="http://clz/%7b%22entityType%22:%22Milestone%22,%22fieldName%22:%22TrackStatus%22,%22format%22:%22Colors%22,%22relation%22:%7b%22maxResults%22:8,%22relatedType%22:%22Milestone%22,%22relationField%22:%22project%22,%22sourceType%22:%22Project%22%7d,%22fieldType%22:%22TrackStatus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07252" y="167670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  <a:latin typeface="Arial"/>
                <a:cs typeface="Arial"/>
              </a:rPr>
              <a:t>MONTHLY CUSTOMER REPORT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181985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6173" y="4514821"/>
            <a:ext cx="1256314" cy="2789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2065" y="208097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  <a:latin typeface="Arial"/>
                <a:cs typeface="Arial"/>
              </a:rPr>
              <a:t> {Name</a:t>
            </a:r>
            <a:r>
              <a:rPr lang="en-US" sz="540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}</a:t>
            </a:r>
            <a:endParaRPr lang="en-US" sz="540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627" y="3454400"/>
            <a:ext cx="418592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27 March 2017</a:t>
            </a:r>
          </a:p>
        </p:txBody>
      </p:sp>
    </p:spTree>
    <p:extLst>
      <p:ext uri="{BB962C8B-B14F-4D97-AF65-F5344CB8AC3E}">
        <p14:creationId xmlns:p14="http://schemas.microsoft.com/office/powerpoint/2010/main" val="3654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Projects Summary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00333"/>
              </p:ext>
            </p:extLst>
          </p:nvPr>
        </p:nvGraphicFramePr>
        <p:xfrm>
          <a:off x="285797" y="723900"/>
          <a:ext cx="8496264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6940971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59783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Project Manager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% Complete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{ID</a:t>
                      </a: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  <a:hlinkClick r:id="rId2"/>
                        </a:rPr>
                        <a:t>}</a:t>
                      </a:r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}</a:t>
                      </a:r>
                      <a:endParaRPr lang="en-US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{% Complete</a:t>
                      </a: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  <a:hlinkClick r:id="rId5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  <a:hlinkClick r:id="rId6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  <a:hlinkClick r:id="rId7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{Name </a:t>
            </a:r>
            <a:r>
              <a:rPr lang="en-US" b="1">
                <a:solidFill>
                  <a:schemeClr val="accent2"/>
                </a:solidFill>
                <a:latin typeface="Arial"/>
                <a:cs typeface="Arial"/>
                <a:hlinkClick r:id="rId2" invalidUrl="http://clz/{&quot;entityType&quot;:&quot;Project&quot;,&quot;fieldName&quot;:&quot;Name&quot;}"/>
              </a:rPr>
              <a:t>}</a:t>
            </a:r>
            <a:endParaRPr lang="en-US" b="1">
              <a:solidFill>
                <a:schemeClr val="accent2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4855"/>
              </p:ext>
            </p:extLst>
          </p:nvPr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>
                          <a:latin typeface="Arial"/>
                          <a:cs typeface="Arial"/>
                        </a:rPr>
                        <a:t>Project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{Project Goals</a:t>
                      </a:r>
                      <a:r>
                        <a:rPr lang="en-US" sz="900" b="0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hlinkClick r:id="rId3" invalidUrl="http://clz/{&quot;entityType&quot;:&quot;Project&quot;,&quot;fieldName&quot;:&quot;ProjectGoals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9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Description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56908"/>
              </p:ext>
            </p:extLst>
          </p:nvPr>
        </p:nvGraphicFramePr>
        <p:xfrm>
          <a:off x="5290439" y="121057"/>
          <a:ext cx="3050921" cy="175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</a:t>
                      </a:r>
                      <a:r>
                        <a:rPr lang="en-US" sz="1000" b="0" kern="1200" baseline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 Manager</a:t>
                      </a:r>
                      <a:endParaRPr lang="en-US" sz="1000" b="0" kern="120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Sponsor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ProjectSponso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Phase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{Phase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7" invalidUrl="http://clz/{&quot;entityType&quot;:&quot;Project&quot;,&quot;fieldName&quot;:&quot;Phas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8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{Due Date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9" invalidUrl="http://clz/{&quot;entityType&quot;:&quot;Project&quot;,&quot;fieldName&quot;:&quot;DueDate&quot;,&quot;format&quot;:&quot;dd/MM/yy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{Budget Status</a:t>
                      </a:r>
                      <a:r>
                        <a:rPr lang="en-US" sz="8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10" invalidUrl="http://clz/{&quot;entityType&quot;:&quot;Project&quot;,&quot;fieldName&quot;:&quot;BudgetStatus&quot;,&quot;format&quot;:&quot;&quot;,&quot;fieldType&quot;:&quot;BudgetStatus&quot;}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55568"/>
              </p:ext>
            </p:extLst>
          </p:nvPr>
        </p:nvGraphicFramePr>
        <p:xfrm>
          <a:off x="253999" y="3134995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Milestones</a:t>
                      </a:r>
                      <a:endParaRPr lang="en-US" sz="10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1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{Start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2" invalidUrl="http://clz/{&quot;entityType&quot;:&quot;Milestone&quot;,&quot;fieldName&quot;:&quot;StartDate&quot;,&quot;format&quot;:&quot;MM/dd/yy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Milestone&quot;,&quot;fieldName&quot;:&quot;DueDat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4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8575" y="0"/>
            <a:ext cx="4572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A8E0"/>
                </a:solidFill>
                <a:latin typeface="Segoe WP"/>
                <a:hlinkClick r:id="" action="ppaction://noaction"/>
              </a:rPr>
              <a:t>{Repeated slide</a:t>
            </a:r>
            <a:r>
              <a:rPr lang="en-US">
                <a:solidFill>
                  <a:srgbClr val="00A8E0"/>
                </a:solidFill>
                <a:latin typeface="Segoe WP"/>
                <a:hlinkClick r:id="rId15"/>
              </a:rPr>
              <a:t>}</a:t>
            </a:r>
            <a:endParaRPr lang="en-US">
              <a:hlinkClick r:id="rId15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DA145B-827C-46FB-B88E-C7160A7B2863}"/>
              </a:ext>
            </a:extLst>
          </p:cNvPr>
          <p:cNvSpPr/>
          <p:nvPr/>
        </p:nvSpPr>
        <p:spPr>
          <a:xfrm>
            <a:off x="274397" y="2138082"/>
            <a:ext cx="8595206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6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8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6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CF67E90-9CEA-44B1-AE9A-39E36ECFE564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(16:9)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&amp;quot</vt:lpstr>
      <vt:lpstr>Arial</vt:lpstr>
      <vt:lpstr>Calibri</vt:lpstr>
      <vt:lpstr>Segoe WP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Roie Moran</cp:lastModifiedBy>
  <cp:revision>4</cp:revision>
  <dcterms:modified xsi:type="dcterms:W3CDTF">2021-10-14T07:24:08Z</dcterms:modified>
</cp:coreProperties>
</file>