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8" d="100"/>
          <a:sy n="78" d="100"/>
        </p:scale>
        <p:origin x="29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A40EB-DB28-3E4B-9349-23B9A4750C39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7E38E-9913-8749-BC0B-081BCD6F8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6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FE016-9987-4513-819A-D297FCA1216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D770B-E9E8-45D8-BD9C-E79E0C71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76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D770B-E9E8-45D8-BD9C-E79E0C713F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99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D770B-E9E8-45D8-BD9C-E79E0C713F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38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69DA-D4BC-4704-A0B1-DCCABE72267A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SCOPE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220D-156E-49D4-9F47-C7FA5A14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60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AEAB-59F6-4AF0-89B1-CBB01EE7FEFC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SCOPE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220D-156E-49D4-9F47-C7FA5A14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2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FE32-4A22-4710-AEDF-8A109BED178A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SCOPE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220D-156E-49D4-9F47-C7FA5A14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64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505A-A828-43AE-AF06-CCF3DB05F6E1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SCOPE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220D-156E-49D4-9F47-C7FA5A14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7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4CE9-79A5-4FE3-8761-8A801B544FF1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SCOPE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220D-156E-49D4-9F47-C7FA5A14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4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77CA-0A81-4D9F-B937-051842505D90}" type="datetime1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SCOPE DOCUMENT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220D-156E-49D4-9F47-C7FA5A14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4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C75D5-995B-4C4D-9C9E-7734C6B9ED04}" type="datetime1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SCOPE DOCUMENT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220D-156E-49D4-9F47-C7FA5A14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4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1AB53-0A41-4688-BCEE-E599347E7D17}" type="datetime1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SCOPE DOCUMENT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220D-156E-49D4-9F47-C7FA5A14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5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35BE-9222-4607-B80E-9B4AA0991F7F}" type="datetime1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SCOPE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220D-156E-49D4-9F47-C7FA5A14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2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6FE2-8840-4760-A287-335E7439EBFA}" type="datetime1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SCOPE DOCUMENT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220D-156E-49D4-9F47-C7FA5A14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2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80684-EA47-4952-AEEC-B749C908034D}" type="datetime1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SCOPE DOCUMENT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8220D-156E-49D4-9F47-C7FA5A14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0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E2134-2116-4624-8868-645491946E16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PROJECT SCOPE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8220D-156E-49D4-9F47-C7FA5A149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6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clz/%7b%22entityType%22:%22Project%22,%22fieldName%22:%22Justification%22,%22format%22:%22%22,%22presentationType%22:%22TextArea%22%7d" TargetMode="External"/><Relationship Id="rId3" Type="http://schemas.openxmlformats.org/officeDocument/2006/relationships/hyperlink" Target="http://clz/%7b%22entityType%22:%22Project%22,%22fieldName%22:%22Name%22,%22format%22:%22%22,%22presentationType%22:%22Text%22%7d" TargetMode="External"/><Relationship Id="rId7" Type="http://schemas.openxmlformats.org/officeDocument/2006/relationships/hyperlink" Target="http://clz/%7b%22entityType%22:%22Project%22,%22fieldName%22:%22Description%22,%22format%22:%22%22,%22presentationType%22:%22TextArea%22%7d" TargetMode="External"/><Relationship Id="rId12" Type="http://schemas.openxmlformats.org/officeDocument/2006/relationships/hyperlink" Target="http://clz/%7b%22entityType%22:%22Project%22,%22fieldName%22:%22StartDate%22,%22format%22:%22MM/dd/yy%22,%22presentationType%22:%22Date%22%7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lz/%7b%22entityType%22:%22Project%22,%22fieldName%22:%22OverallSummary%22,%22format%22:%22%22,%22presentationType%22:%22TextArea%22%7d" TargetMode="External"/><Relationship Id="rId11" Type="http://schemas.openxmlformats.org/officeDocument/2006/relationships/hyperlink" Target="http://clz/%7b%22entityType%22:%22Project%22,%22fieldName%22:%22BudgetStatus%22,%22format%22:%22ColorsAndText%22,%22fieldType%22:%22BudgetStatus%22,%22presentationType%22:%22PickList%22%7d" TargetMode="External"/><Relationship Id="rId5" Type="http://schemas.openxmlformats.org/officeDocument/2006/relationships/hyperlink" Target="http://clz/%7b%22entityType%22:%22Project%22,%22fieldName%22:%22ExpectedBusinessValue%22,%22format%22:%22%22,%22presentationType%22:%22TextArea%22%7d" TargetMode="External"/><Relationship Id="rId10" Type="http://schemas.openxmlformats.org/officeDocument/2006/relationships/hyperlink" Target="http://clz/%7b%22entityType%22:%22Project%22,%22fieldName%22:%22TrackStatus%22,%22format%22:%22ColorsAndText%22,%22fieldType%22:%22TrackStatus%22,%22presentationType%22:%22PickList%22%7d" TargetMode="External"/><Relationship Id="rId4" Type="http://schemas.openxmlformats.org/officeDocument/2006/relationships/hyperlink" Target="http://clz/%7b%22entityType%22:%22Project%22,%22fieldName%22:%22ProjectManager.DisplayName%22,%22format%22:%22%22,%22presentationType%22:%22Text%22%7d" TargetMode="External"/><Relationship Id="rId9" Type="http://schemas.openxmlformats.org/officeDocument/2006/relationships/hyperlink" Target="http://clz/%7b%22entityType%22:%22Project%22,%22fieldName%22:%22BusinessAlignment%22,%22format%22:%22%22,%22presentationType%22:%22TextArea%22%7d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lz/%7b%22entityType%22:%22Project%22,%22fieldName%22:%22BudgetStatus%22,%22format%22:%22ColorsAndText%22,%22fieldType%22:%22BudgetStatus%22,%22presentationType%22:%22PickList%22%7d" TargetMode="External"/><Relationship Id="rId3" Type="http://schemas.openxmlformats.org/officeDocument/2006/relationships/hyperlink" Target="http://clz/%7b%22entityType%22:%22Project%22,%22fieldName%22:%22ProjectTagging%22,%22format%22:%22%22,%22presentationType%22:%22TextArea%22%7d" TargetMode="External"/><Relationship Id="rId7" Type="http://schemas.openxmlformats.org/officeDocument/2006/relationships/hyperlink" Target="http://clz/%7b%22entityType%22:%22Project%22,%22fieldName%22:%22Name%22,%22format%22:%22%22,%22presentationType%22:%22Text%22%7d" TargetMode="External"/><Relationship Id="rId2" Type="http://schemas.openxmlformats.org/officeDocument/2006/relationships/hyperlink" Target="http://clz/%7b%22entityType%22:%22Project%22,%22fieldName%22:%22PlannedSavings%22,%22format%22:%22%22,%22presentationType%22:%22TextArea%22%7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lz/%7b%22entityType%22:%22Project%22,%22fieldName%22:%22TrackStatus%22,%22format%22:%22ColorsAndText%22,%22fieldType%22:%22TrackStatus%22,%22presentationType%22:%22PickList%22%7d" TargetMode="External"/><Relationship Id="rId5" Type="http://schemas.openxmlformats.org/officeDocument/2006/relationships/hyperlink" Target="http://clz/%7b%22entityType%22:%22Project%22,%22fieldName%22:%22ProjectManager.DisplayName%22,%22format%22:%22%22,%22presentationType%22:%22Text%22%7d" TargetMode="External"/><Relationship Id="rId10" Type="http://schemas.openxmlformats.org/officeDocument/2006/relationships/hyperlink" Target="http://clz/%7B%22entityType%22%3A%22Project%22%2C%22roadmap%22%3A%7B%22dateRange%22%3A%7B%22id%22%3A%22DateTime%22%2C%22operator%22%3A%22ThisYear%22%7D%2C%22groupById%22%3A%22State%22%2C%22groupByEntity%22%3A%22Project%22%2C%22barColorId%22%3A%22State%22%2C%22barFillId%22%3A%22PercentCompleted%22%2C%22dotColorId%22%3A%22State%22%2C%22additionalInfoId%22%3A%22PercentCompleted%22%2C%22milestoneColorId%22%3A%22State%22%2C%22roadmapMode%22%3A%22PlannedVsActual%22%7D%7D" TargetMode="External"/><Relationship Id="rId4" Type="http://schemas.openxmlformats.org/officeDocument/2006/relationships/hyperlink" Target="http://clz/%7b%22entityType%22:%22Project%22,%22fieldName%22:%22AdditionalComments%22,%22format%22:%22%22,%22presentationType%22:%22TextArea%22%7d" TargetMode="External"/><Relationship Id="rId9" Type="http://schemas.openxmlformats.org/officeDocument/2006/relationships/hyperlink" Target="http://clz/%7b%22entityType%22:%22Project%22,%22fieldName%22:%22StartDate%22,%22format%22:%22MM/dd/yy%22,%22presentationType%22:%22Date%22%7d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lz/%7b%22entityType%22:%22Project%22,%22fieldName%22:%22TrackStatus%22,%22format%22:%22ColorsAndText%22,%22fieldType%22:%22TrackStatus%22,%22presentationType%22:%22PickList%22%7d" TargetMode="External"/><Relationship Id="rId3" Type="http://schemas.openxmlformats.org/officeDocument/2006/relationships/hyperlink" Target="http://clz/%7b%22entityType%22:%22Project%22,%22fieldName%22:%22ProjectManager.DisplayName%22,%22format%22:%22%22,%22presentationType%22:%22Text%22%7d" TargetMode="External"/><Relationship Id="rId7" Type="http://schemas.openxmlformats.org/officeDocument/2006/relationships/hyperlink" Target="http://clz/%7b%22entityType%22:%22Project%22,%22fieldName%22:%22StartDate%22,%22format%22:%22MM/dd/yy%22,%22presentationType%22:%22Date%22%7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lz/%7b%22entityType%22:%22Project%22,%22fieldName%22:%22ProjectSponsor.DisplayName%22,%22format%22:%22%22,%22presentationType%22:%22Text%22%7d" TargetMode="External"/><Relationship Id="rId5" Type="http://schemas.openxmlformats.org/officeDocument/2006/relationships/hyperlink" Target="http://clz/%7b%22entityType%22:%22Issue%22,%22fieldName%22:%22Title%22,%22format%22:%22%22,%22relation%22:%7b%22maxResults%22:8,%22relatedType%22:%22Issue%22,%22relationName%22:%22RelatedIssues%22,%22sourceType%22:%22Project%22%7d,%22presentationType%22:%22Text%22%7d" TargetMode="External"/><Relationship Id="rId10" Type="http://schemas.openxmlformats.org/officeDocument/2006/relationships/hyperlink" Target="http://clz/%7b%22entityType%22:%22Project%22,%22fieldName%22:%22BudgetStatus%22,%22format%22:%22ColorsAndText%22,%22fieldType%22:%22BudgetStatus%22,%22presentationType%22:%22PickList%22%7d" TargetMode="External"/><Relationship Id="rId4" Type="http://schemas.openxmlformats.org/officeDocument/2006/relationships/hyperlink" Target="http://clz/%7b%22entityType%22:%22Issue%22,%22fieldName%22:%22State%22,%22format%22:%22Text%22,%22relation%22:%7b%22maxResults%22:8,%22relatedType%22:%22Issue%22,%22relationName%22:%22RelatedIssues%22,%22sourceType%22:%22Project%22%7d,%22fieldType%22:%22CaseState%22,%22presentationType%22:%22PickList%22,%22sorting%22:%22ascending%22%7d" TargetMode="External"/><Relationship Id="rId9" Type="http://schemas.openxmlformats.org/officeDocument/2006/relationships/hyperlink" Target="http://clz/%7b%22entityType%22:%22Project%22,%22fieldName%22:%22Name%22,%22format%22:%22%22,%22presentationType%22:%22Text%22%7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53781" y="685730"/>
            <a:ext cx="2992916" cy="397639"/>
          </a:xfrm>
          <a:prstGeom prst="rect">
            <a:avLst/>
          </a:prstGeom>
        </p:spPr>
        <p:txBody>
          <a:bodyPr wrap="square" anchor="ctr" anchorCtr="0">
            <a:normAutofit/>
          </a:bodyPr>
          <a:lstStyle/>
          <a:p>
            <a:r>
              <a:rPr lang="en-US" sz="1400" dirty="0"/>
              <a:t>{Name</a:t>
            </a:r>
            <a:r>
              <a:rPr lang="en-US" sz="1400" dirty="0">
                <a:hlinkClick r:id="rId3" invalidUrl="http://clz/{&quot;entityType&quot;:&quot;Project&quot;,&quot;fieldName&quot;:&quot;Name&quot;,&quot;format&quot;:&quot;&quot;,&quot;presentationType&quot;:&quot;Text&quot;}"/>
              </a:rPr>
              <a:t>}</a:t>
            </a:r>
            <a:endParaRPr lang="en-US" sz="140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933816" y="251446"/>
            <a:ext cx="3517814" cy="356766"/>
          </a:xfrm>
        </p:spPr>
        <p:txBody>
          <a:bodyPr/>
          <a:lstStyle/>
          <a:p>
            <a:r>
              <a:rPr lang="en-US" sz="1800" b="1" dirty="0">
                <a:solidFill>
                  <a:schemeClr val="accent5"/>
                </a:solidFill>
              </a:rPr>
              <a:t>PROJECT CHARTER DOCUMENT</a:t>
            </a:r>
            <a:endParaRPr lang="en-US" sz="928" b="1" dirty="0">
              <a:solidFill>
                <a:schemeClr val="accent5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40488" y="1111499"/>
            <a:ext cx="2992916" cy="400110"/>
          </a:xfrm>
          <a:prstGeom prst="rect">
            <a:avLst/>
          </a:prstGeom>
        </p:spPr>
        <p:txBody>
          <a:bodyPr wrap="square" anchor="ctr" anchorCtr="0">
            <a:normAutofit/>
          </a:bodyPr>
          <a:lstStyle/>
          <a:p>
            <a:r>
              <a:rPr lang="en-US" sz="1400" dirty="0"/>
              <a:t>{Name</a:t>
            </a:r>
            <a:r>
              <a:rPr lang="en-US" sz="1400" dirty="0">
                <a:hlinkClick r:id="rId4" invalidUrl="http://clz/{&quot;entityType&quot;:&quot;Project&quot;,&quot;fieldName&quot;:&quot;ProjectManager.DisplayName&quot;,&quot;format&quot;:&quot;&quot;,&quot;presentationType&quot;:&quot;Text&quot;}"/>
              </a:rPr>
              <a:t>}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40830" y="726020"/>
            <a:ext cx="1649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Name: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5390" y="1160422"/>
            <a:ext cx="14695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Manager: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72955" y="1746913"/>
            <a:ext cx="7069541" cy="369332"/>
            <a:chOff x="272955" y="2047164"/>
            <a:chExt cx="7069541" cy="369332"/>
          </a:xfrm>
        </p:grpSpPr>
        <p:sp>
          <p:nvSpPr>
            <p:cNvPr id="15" name="TextBox 14"/>
            <p:cNvSpPr txBox="1"/>
            <p:nvPr/>
          </p:nvSpPr>
          <p:spPr>
            <a:xfrm>
              <a:off x="545910" y="2047164"/>
              <a:ext cx="2939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1.	Purpose Statement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72955" y="2388358"/>
              <a:ext cx="7069541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/>
          <p:cNvCxnSpPr/>
          <p:nvPr/>
        </p:nvCxnSpPr>
        <p:spPr>
          <a:xfrm>
            <a:off x="272955" y="1626358"/>
            <a:ext cx="706954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302523" y="3915323"/>
            <a:ext cx="7069541" cy="369332"/>
            <a:chOff x="302523" y="3550696"/>
            <a:chExt cx="7069541" cy="369332"/>
          </a:xfrm>
        </p:grpSpPr>
        <p:sp>
          <p:nvSpPr>
            <p:cNvPr id="19" name="TextBox 18"/>
            <p:cNvSpPr txBox="1"/>
            <p:nvPr/>
          </p:nvSpPr>
          <p:spPr>
            <a:xfrm>
              <a:off x="575478" y="3550696"/>
              <a:ext cx="2240100" cy="369332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2.	Background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302523" y="3891890"/>
              <a:ext cx="7069541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345739" y="5490964"/>
            <a:ext cx="7069541" cy="369332"/>
            <a:chOff x="345739" y="5218000"/>
            <a:chExt cx="7069541" cy="369332"/>
          </a:xfrm>
        </p:grpSpPr>
        <p:sp>
          <p:nvSpPr>
            <p:cNvPr id="21" name="TextBox 20"/>
            <p:cNvSpPr txBox="1"/>
            <p:nvPr/>
          </p:nvSpPr>
          <p:spPr>
            <a:xfrm>
              <a:off x="618694" y="5218000"/>
              <a:ext cx="2253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3.	Justification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345739" y="5559194"/>
              <a:ext cx="7069541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18443" y="7292474"/>
            <a:ext cx="7069541" cy="369332"/>
            <a:chOff x="318443" y="6678310"/>
            <a:chExt cx="7069541" cy="369332"/>
          </a:xfrm>
        </p:grpSpPr>
        <p:sp>
          <p:nvSpPr>
            <p:cNvPr id="23" name="TextBox 22"/>
            <p:cNvSpPr txBox="1"/>
            <p:nvPr/>
          </p:nvSpPr>
          <p:spPr>
            <a:xfrm>
              <a:off x="591398" y="6678310"/>
              <a:ext cx="34377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4.	Expected Business Value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318443" y="7019504"/>
              <a:ext cx="7069541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304795" y="8834685"/>
            <a:ext cx="7069541" cy="369332"/>
            <a:chOff x="304795" y="8220521"/>
            <a:chExt cx="7069541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577750" y="8220521"/>
              <a:ext cx="3024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5.	Business Alignment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304795" y="8561715"/>
              <a:ext cx="7069541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694181" y="7739324"/>
            <a:ext cx="6729694" cy="1095361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171450" indent="-171450" algn="just">
              <a:buSzPct val="50000"/>
              <a:buFont typeface="Wingdings" charset="2"/>
              <a:buChar char="q"/>
            </a:pPr>
            <a:r>
              <a:rPr lang="en-US" sz="1200" dirty="0"/>
              <a:t>{Expected Business Value</a:t>
            </a:r>
            <a:r>
              <a:rPr lang="en-US" sz="1200" dirty="0">
                <a:hlinkClick r:id="rId5" invalidUrl="http://clz/{&quot;entityType&quot;:&quot;Project&quot;,&quot;fieldName&quot;:&quot;ExpectedBusinessValue&quot;,&quot;format&quot;:&quot;&quot;,&quot;presentationType&quot;:&quot;TextArea&quot;}"/>
              </a:rPr>
              <a:t>}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531746" y="4348944"/>
            <a:ext cx="6960873" cy="904953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171450" indent="-171450" algn="just">
              <a:buSzPct val="50000"/>
              <a:buFont typeface="Wingdings" charset="2"/>
              <a:buChar char="q"/>
            </a:pPr>
            <a:r>
              <a:rPr lang="en-US" sz="1200" dirty="0"/>
              <a:t>{Overall Summary</a:t>
            </a:r>
            <a:r>
              <a:rPr lang="en-US" sz="1200" dirty="0">
                <a:hlinkClick r:id="rId6" invalidUrl="http://clz/{&quot;entityType&quot;:&quot;Project&quot;,&quot;fieldName&quot;:&quot;OverallSummary&quot;,&quot;format&quot;:&quot;&quot;,&quot;presentationType&quot;:&quot;TextArea&quot;}"/>
              </a:rPr>
              <a:t>}</a:t>
            </a:r>
            <a:r>
              <a:rPr lang="en-US" sz="12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214398" y="5896189"/>
            <a:ext cx="7278221" cy="1026948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algn="just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54407" y="2152137"/>
            <a:ext cx="6960873" cy="1726963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171450" indent="-171450" algn="just">
              <a:buSzPct val="50000"/>
              <a:buFont typeface="Wingdings" charset="2"/>
              <a:buChar char="q"/>
            </a:pPr>
            <a:r>
              <a:rPr lang="en-US" sz="1200" dirty="0"/>
              <a:t>{Description</a:t>
            </a:r>
            <a:r>
              <a:rPr lang="en-US" sz="1200" dirty="0">
                <a:hlinkClick r:id="rId7" invalidUrl="http://clz/{&quot;entityType&quot;:&quot;Project&quot;,&quot;fieldName&quot;:&quot;Description&quot;,&quot;format&quot;:&quot;&quot;,&quot;presentationType&quot;:&quot;TextArea&quot;}"/>
              </a:rPr>
              <a:t>}</a:t>
            </a:r>
            <a:r>
              <a:rPr lang="en-US" sz="12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7235" y="6002758"/>
            <a:ext cx="67722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SzPct val="50000"/>
              <a:buFont typeface="Wingdings" charset="2"/>
              <a:buChar char="q"/>
            </a:pPr>
            <a:r>
              <a:rPr lang="en-US" sz="1200" dirty="0"/>
              <a:t>{Justification</a:t>
            </a:r>
            <a:r>
              <a:rPr lang="en-US" sz="1200" dirty="0">
                <a:hlinkClick r:id="rId8" invalidUrl="http://clz/{&quot;entityType&quot;:&quot;Project&quot;,&quot;fieldName&quot;:&quot;Justification&quot;,&quot;format&quot;:&quot;&quot;,&quot;presentationType&quot;:&quot;TextArea&quot;}"/>
              </a:rPr>
              <a:t>}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94181" y="9191842"/>
            <a:ext cx="6703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SzPct val="50000"/>
              <a:buFont typeface="Wingdings" charset="2"/>
              <a:buChar char="q"/>
            </a:pPr>
            <a:r>
              <a:rPr lang="en-US" sz="1200" dirty="0"/>
              <a:t>{Business Alignment</a:t>
            </a:r>
            <a:r>
              <a:rPr lang="en-US" sz="1200" dirty="0">
                <a:hlinkClick r:id="rId9" invalidUrl="http://clz/{&quot;entityType&quot;:&quot;Project&quot;,&quot;fieldName&quot;:&quot;BusinessAlignment&quot;,&quot;format&quot;:&quot;&quot;,&quot;presentationType&quot;:&quot;TextArea&quot;}"/>
              </a:rPr>
              <a:t>}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3138899" y="1156109"/>
            <a:ext cx="13013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Status: </a:t>
            </a:r>
            <a:r>
              <a:rPr lang="en-US" sz="1400" dirty="0"/>
              <a:t>{Status</a:t>
            </a:r>
            <a:r>
              <a:rPr lang="en-US" sz="1400" dirty="0">
                <a:hlinkClick r:id="rId10" invalidUrl="http://clz/{&quot;entityType&quot;:&quot;Project&quot;,&quot;fieldName&quot;:&quot;TrackStatus&quot;,&quot;format&quot;:&quot;ColorsAndText&quot;,&quot;fieldType&quot;:&quot;TrackStatus&quot;,&quot;presentationType&quot;:&quot;PickList&quot;}"/>
              </a:rPr>
              <a:t>}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22118" y="1155422"/>
            <a:ext cx="2429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Budget Status: </a:t>
            </a:r>
            <a:r>
              <a:rPr lang="en-US" sz="1400" dirty="0"/>
              <a:t>{Budget Status</a:t>
            </a:r>
            <a:r>
              <a:rPr lang="en-US" sz="1400" dirty="0">
                <a:hlinkClick r:id="rId11" invalidUrl="http://clz/{&quot;entityType&quot;:&quot;Project&quot;,&quot;fieldName&quot;:&quot;BudgetStatus&quot;,&quot;format&quot;:&quot;ColorsAndText&quot;,&quot;fieldType&quot;:&quot;BudgetStatus&quot;,&quot;presentationType&quot;:&quot;PickList&quot;}"/>
              </a:rPr>
              <a:t>}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Date Placeholder 7"/>
          <p:cNvSpPr>
            <a:spLocks noGrp="1"/>
          </p:cNvSpPr>
          <p:nvPr>
            <p:ph type="dt" sz="half" idx="10"/>
          </p:nvPr>
        </p:nvSpPr>
        <p:spPr>
          <a:xfrm>
            <a:off x="880742" y="220231"/>
            <a:ext cx="1160212" cy="535517"/>
          </a:xfrm>
        </p:spPr>
        <p:txBody>
          <a:bodyPr/>
          <a:lstStyle/>
          <a:p>
            <a:r>
              <a:rPr lang="en-US" sz="1400" dirty="0"/>
              <a:t>{Start Date</a:t>
            </a:r>
            <a:r>
              <a:rPr lang="en-US" sz="1400" dirty="0">
                <a:hlinkClick r:id="rId12" invalidUrl="http://clz/{&quot;entityType&quot;:&quot;Project&quot;,&quot;fieldName&quot;:&quot;StartDate&quot;,&quot;format&quot;:&quot;MM/dd/yy&quot;,&quot;presentationType&quot;:&quot;Date&quot;}"/>
              </a:rPr>
              <a:t>}</a:t>
            </a:r>
            <a:endParaRPr lang="en-US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435390" y="330681"/>
            <a:ext cx="832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34199" y="97598"/>
            <a:ext cx="7491551" cy="9805527"/>
          </a:xfrm>
          <a:prstGeom prst="rect">
            <a:avLst/>
          </a:prstGeom>
          <a:noFill/>
          <a:ln>
            <a:gradFill>
              <a:gsLst>
                <a:gs pos="79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62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345739" y="1743211"/>
            <a:ext cx="7069541" cy="369332"/>
            <a:chOff x="345739" y="9003841"/>
            <a:chExt cx="7069541" cy="369332"/>
          </a:xfrm>
        </p:grpSpPr>
        <p:sp>
          <p:nvSpPr>
            <p:cNvPr id="6" name="TextBox 18"/>
            <p:cNvSpPr txBox="1"/>
            <p:nvPr/>
          </p:nvSpPr>
          <p:spPr>
            <a:xfrm>
              <a:off x="618694" y="9003841"/>
              <a:ext cx="3662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6.	Milestones and Timeframe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345739" y="9345035"/>
              <a:ext cx="7069541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Connector 22"/>
          <p:cNvCxnSpPr/>
          <p:nvPr/>
        </p:nvCxnSpPr>
        <p:spPr>
          <a:xfrm>
            <a:off x="272955" y="1626358"/>
            <a:ext cx="706954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348012" y="3519703"/>
            <a:ext cx="7069541" cy="369332"/>
            <a:chOff x="345739" y="9003841"/>
            <a:chExt cx="7069541" cy="369332"/>
          </a:xfrm>
        </p:grpSpPr>
        <p:sp>
          <p:nvSpPr>
            <p:cNvPr id="26" name="TextBox 18"/>
            <p:cNvSpPr txBox="1"/>
            <p:nvPr/>
          </p:nvSpPr>
          <p:spPr>
            <a:xfrm>
              <a:off x="618694" y="9003841"/>
              <a:ext cx="26484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7.	Planned Savings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345739" y="9345035"/>
              <a:ext cx="7069541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361659" y="4761651"/>
            <a:ext cx="7069541" cy="369332"/>
            <a:chOff x="345739" y="9003841"/>
            <a:chExt cx="7069541" cy="369332"/>
          </a:xfrm>
        </p:grpSpPr>
        <p:sp>
          <p:nvSpPr>
            <p:cNvPr id="29" name="TextBox 18"/>
            <p:cNvSpPr txBox="1"/>
            <p:nvPr/>
          </p:nvSpPr>
          <p:spPr>
            <a:xfrm>
              <a:off x="618694" y="9003841"/>
              <a:ext cx="23363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8.	Out of Scope</a:t>
              </a: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345739" y="9345035"/>
              <a:ext cx="7069541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348011" y="6221965"/>
            <a:ext cx="7069541" cy="369332"/>
            <a:chOff x="345739" y="9003841"/>
            <a:chExt cx="7069541" cy="369332"/>
          </a:xfrm>
        </p:grpSpPr>
        <p:sp>
          <p:nvSpPr>
            <p:cNvPr id="32" name="TextBox 18"/>
            <p:cNvSpPr txBox="1"/>
            <p:nvPr/>
          </p:nvSpPr>
          <p:spPr>
            <a:xfrm>
              <a:off x="618694" y="9003841"/>
              <a:ext cx="32785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9.	Critical Success Factors</a:t>
              </a: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345739" y="9345035"/>
              <a:ext cx="7069541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618694" y="3894225"/>
            <a:ext cx="67238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SzPct val="50000"/>
              <a:buFont typeface="Wingdings" charset="2"/>
              <a:buChar char="q"/>
            </a:pPr>
            <a:r>
              <a:rPr lang="en-US" sz="1200" dirty="0">
                <a:solidFill>
                  <a:srgbClr val="000000"/>
                </a:solidFill>
                <a:latin typeface="Segoe WP" charset="0"/>
              </a:rPr>
              <a:t>{Planned Savings</a:t>
            </a:r>
            <a:r>
              <a:rPr lang="en-US" sz="1200" dirty="0">
                <a:solidFill>
                  <a:srgbClr val="00A8E0"/>
                </a:solidFill>
                <a:latin typeface="Segoe WP" charset="0"/>
                <a:hlinkClick r:id="rId2" invalidUrl="http://clz/{&quot;entityType&quot;:&quot;Project&quot;,&quot;fieldName&quot;:&quot;PlannedSavings&quot;,&quot;format&quot;:&quot;&quot;,&quot;presentationType&quot;:&quot;TextArea&quot;}"/>
              </a:rPr>
              <a:t>}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654376" y="5153798"/>
            <a:ext cx="6760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SzPct val="50000"/>
              <a:buFont typeface="Wingdings" charset="2"/>
              <a:buChar char="q"/>
            </a:pPr>
            <a:r>
              <a:rPr lang="en-US" sz="1200" dirty="0">
                <a:solidFill>
                  <a:srgbClr val="000000"/>
                </a:solidFill>
                <a:latin typeface="Segoe WP" charset="0"/>
              </a:rPr>
              <a:t>{Project Tagging</a:t>
            </a:r>
            <a:r>
              <a:rPr lang="en-US" sz="1200" dirty="0">
                <a:solidFill>
                  <a:srgbClr val="00A8E0"/>
                </a:solidFill>
                <a:latin typeface="Segoe WP" charset="0"/>
                <a:hlinkClick r:id="rId3" invalidUrl="http://clz/{&quot;entityType&quot;:&quot;Project&quot;,&quot;fieldName&quot;:&quot;ProjectTagging&quot;,&quot;format&quot;:&quot;&quot;,&quot;presentationType&quot;:&quot;TextArea&quot;}"/>
              </a:rPr>
              <a:t>}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664154" y="6637102"/>
            <a:ext cx="67511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SzPct val="50000"/>
              <a:buFont typeface="Wingdings" charset="2"/>
              <a:buChar char="q"/>
            </a:pPr>
            <a:r>
              <a:rPr lang="en-US" sz="1200" dirty="0"/>
              <a:t>{Additional Comments</a:t>
            </a:r>
            <a:r>
              <a:rPr lang="en-US" sz="1200" dirty="0">
                <a:hlinkClick r:id="rId4" invalidUrl="http://clz/{&quot;entityType&quot;:&quot;Project&quot;,&quot;fieldName&quot;:&quot;AdditionalComments&quot;,&quot;format&quot;:&quot;&quot;,&quot;presentationType&quot;:&quot;TextArea&quot;}"/>
              </a:rPr>
              <a:t>}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1740488" y="1111499"/>
            <a:ext cx="2992916" cy="400110"/>
          </a:xfrm>
          <a:prstGeom prst="rect">
            <a:avLst/>
          </a:prstGeom>
        </p:spPr>
        <p:txBody>
          <a:bodyPr wrap="square" anchor="ctr" anchorCtr="0">
            <a:normAutofit/>
          </a:bodyPr>
          <a:lstStyle/>
          <a:p>
            <a:r>
              <a:rPr lang="en-US" sz="1400" dirty="0"/>
              <a:t>{Name</a:t>
            </a:r>
            <a:r>
              <a:rPr lang="en-US" sz="1400" dirty="0">
                <a:hlinkClick r:id="rId5" invalidUrl="http://clz/{&quot;entityType&quot;:&quot;Project&quot;,&quot;fieldName&quot;:&quot;ProjectManager.DisplayName&quot;,&quot;format&quot;:&quot;&quot;,&quot;presentationType&quot;:&quot;Text&quot;}"/>
              </a:rPr>
              <a:t>}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440830" y="726020"/>
            <a:ext cx="1649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Name: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35390" y="1160422"/>
            <a:ext cx="14695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Manager: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138899" y="1156109"/>
            <a:ext cx="13013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Status: </a:t>
            </a:r>
            <a:r>
              <a:rPr lang="en-US" sz="1400" dirty="0"/>
              <a:t>{Status</a:t>
            </a:r>
            <a:r>
              <a:rPr lang="en-US" sz="1400" dirty="0">
                <a:hlinkClick r:id="rId6" invalidUrl="http://clz/{&quot;entityType&quot;:&quot;Project&quot;,&quot;fieldName&quot;:&quot;TrackStatus&quot;,&quot;format&quot;:&quot;ColorsAndText&quot;,&quot;fieldType&quot;:&quot;TrackStatus&quot;,&quot;presentationType&quot;:&quot;PickList&quot;}"/>
              </a:rPr>
              <a:t>}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553781" y="685730"/>
            <a:ext cx="2992916" cy="397639"/>
          </a:xfrm>
          <a:prstGeom prst="rect">
            <a:avLst/>
          </a:prstGeom>
        </p:spPr>
        <p:txBody>
          <a:bodyPr wrap="square" anchor="ctr" anchorCtr="0">
            <a:normAutofit/>
          </a:bodyPr>
          <a:lstStyle/>
          <a:p>
            <a:r>
              <a:rPr lang="en-US" sz="1400" dirty="0"/>
              <a:t>{Name</a:t>
            </a:r>
            <a:r>
              <a:rPr lang="en-US" sz="1400" dirty="0">
                <a:hlinkClick r:id="rId7" invalidUrl="http://clz/{&quot;entityType&quot;:&quot;Project&quot;,&quot;fieldName&quot;:&quot;Name&quot;,&quot;format&quot;:&quot;&quot;,&quot;presentationType&quot;:&quot;Text&quot;}"/>
              </a:rPr>
              <a:t>}</a:t>
            </a:r>
            <a:endParaRPr lang="en-US" sz="1400" dirty="0"/>
          </a:p>
        </p:txBody>
      </p:sp>
      <p:sp>
        <p:nvSpPr>
          <p:cNvPr id="46" name="Rectangle 45"/>
          <p:cNvSpPr/>
          <p:nvPr/>
        </p:nvSpPr>
        <p:spPr>
          <a:xfrm>
            <a:off x="5022118" y="1155422"/>
            <a:ext cx="2429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chemeClr val="tx1">
                    <a:lumMod val="65000"/>
                    <a:lumOff val="35000"/>
                  </a:schemeClr>
                </a:solidFill>
              </a:rPr>
              <a:t>Budget Status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US" sz="1400" dirty="0"/>
              <a:t>{Budget Status</a:t>
            </a:r>
            <a:r>
              <a:rPr lang="en-US" sz="1400" dirty="0">
                <a:hlinkClick r:id="rId8" invalidUrl="http://clz/{&quot;entityType&quot;:&quot;Project&quot;,&quot;fieldName&quot;:&quot;BudgetStatus&quot;,&quot;format&quot;:&quot;ColorsAndText&quot;,&quot;fieldType&quot;:&quot;BudgetStatus&quot;,&quot;presentationType&quot;:&quot;PickList&quot;}"/>
              </a:rPr>
              <a:t>}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34199" y="97598"/>
            <a:ext cx="7491551" cy="9805527"/>
          </a:xfrm>
          <a:prstGeom prst="rect">
            <a:avLst/>
          </a:prstGeom>
          <a:noFill/>
          <a:ln>
            <a:gradFill>
              <a:gsLst>
                <a:gs pos="79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933816" y="251446"/>
            <a:ext cx="3517814" cy="356766"/>
          </a:xfrm>
        </p:spPr>
        <p:txBody>
          <a:bodyPr/>
          <a:lstStyle/>
          <a:p>
            <a:r>
              <a:rPr lang="en-US" sz="1800" b="1" dirty="0">
                <a:solidFill>
                  <a:schemeClr val="accent5"/>
                </a:solidFill>
              </a:rPr>
              <a:t>PROJECT CHARTER DOCUMENT</a:t>
            </a:r>
            <a:endParaRPr lang="en-US" sz="928" b="1" dirty="0">
              <a:solidFill>
                <a:schemeClr val="accent5"/>
              </a:solidFill>
            </a:endParaRPr>
          </a:p>
        </p:txBody>
      </p:sp>
      <p:sp>
        <p:nvSpPr>
          <p:cNvPr id="35" name="Date Placeholder 7"/>
          <p:cNvSpPr>
            <a:spLocks noGrp="1"/>
          </p:cNvSpPr>
          <p:nvPr>
            <p:ph type="dt" sz="half" idx="10"/>
          </p:nvPr>
        </p:nvSpPr>
        <p:spPr>
          <a:xfrm>
            <a:off x="880742" y="220231"/>
            <a:ext cx="1160212" cy="535517"/>
          </a:xfrm>
        </p:spPr>
        <p:txBody>
          <a:bodyPr/>
          <a:lstStyle/>
          <a:p>
            <a:r>
              <a:rPr lang="en-US" sz="1400" dirty="0"/>
              <a:t>{Start Date</a:t>
            </a:r>
            <a:r>
              <a:rPr lang="en-US" sz="1400" dirty="0">
                <a:hlinkClick r:id="rId9" invalidUrl="http://clz/{&quot;entityType&quot;:&quot;Project&quot;,&quot;fieldName&quot;:&quot;StartDate&quot;,&quot;format&quot;:&quot;MM/dd/yy&quot;,&quot;presentationType&quot;:&quot;Date&quot;}"/>
              </a:rPr>
              <a:t>}</a:t>
            </a:r>
            <a:endParaRPr 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435390" y="330681"/>
            <a:ext cx="832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Date: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8DDB455-3C0E-4002-9C3D-329FFF053E72}"/>
              </a:ext>
            </a:extLst>
          </p:cNvPr>
          <p:cNvSpPr/>
          <p:nvPr/>
        </p:nvSpPr>
        <p:spPr>
          <a:xfrm>
            <a:off x="272955" y="2376620"/>
            <a:ext cx="7178674" cy="8673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u="none" strike="noStrike" dirty="0">
                <a:solidFill>
                  <a:srgbClr val="000000"/>
                </a:solidFill>
                <a:effectLst/>
                <a:latin typeface="Segoe WP"/>
              </a:rPr>
              <a:t>{Roadmap</a:t>
            </a:r>
            <a:r>
              <a:rPr lang="en-US" b="0" i="0" u="none" strike="noStrike" dirty="0">
                <a:solidFill>
                  <a:srgbClr val="00A8E0"/>
                </a:solidFill>
                <a:effectLst/>
                <a:latin typeface="&amp;quot"/>
                <a:hlinkClick r:id="rId1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0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272955" y="7042257"/>
            <a:ext cx="7069541" cy="369332"/>
            <a:chOff x="272955" y="2047164"/>
            <a:chExt cx="7069541" cy="369332"/>
          </a:xfrm>
        </p:grpSpPr>
        <p:sp>
          <p:nvSpPr>
            <p:cNvPr id="15" name="TextBox 14"/>
            <p:cNvSpPr txBox="1"/>
            <p:nvPr/>
          </p:nvSpPr>
          <p:spPr>
            <a:xfrm>
              <a:off x="545910" y="2047164"/>
              <a:ext cx="3371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11.	Sign Offs and Approvals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72955" y="2388358"/>
              <a:ext cx="7069541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/>
          <p:cNvCxnSpPr/>
          <p:nvPr/>
        </p:nvCxnSpPr>
        <p:spPr>
          <a:xfrm>
            <a:off x="272955" y="1544474"/>
            <a:ext cx="706954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35390" y="8325147"/>
            <a:ext cx="2703595" cy="397469"/>
            <a:chOff x="435390" y="3029803"/>
            <a:chExt cx="2703595" cy="397469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435390" y="3029803"/>
              <a:ext cx="2703595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435390" y="3057940"/>
              <a:ext cx="1741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Project Manager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572944" y="8327419"/>
            <a:ext cx="2703595" cy="397469"/>
            <a:chOff x="435390" y="3029803"/>
            <a:chExt cx="2703595" cy="397469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435390" y="3029803"/>
              <a:ext cx="2703595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435390" y="3057940"/>
              <a:ext cx="16385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Project Sponsor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51310" y="9419247"/>
            <a:ext cx="2703595" cy="397469"/>
            <a:chOff x="435390" y="3029803"/>
            <a:chExt cx="2703595" cy="397469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435390" y="3029803"/>
              <a:ext cx="2703595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435390" y="3057940"/>
              <a:ext cx="631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Date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588864" y="9421519"/>
            <a:ext cx="2703595" cy="397469"/>
            <a:chOff x="435390" y="3029803"/>
            <a:chExt cx="2703595" cy="397469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435390" y="3029803"/>
              <a:ext cx="2703595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435390" y="3057940"/>
              <a:ext cx="631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Date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78862" y="7701797"/>
            <a:ext cx="2960037" cy="600501"/>
          </a:xfrm>
          <a:prstGeom prst="rect">
            <a:avLst/>
          </a:prstGeom>
        </p:spPr>
        <p:txBody>
          <a:bodyPr wrap="square" anchor="b" anchorCtr="1">
            <a:noAutofit/>
          </a:bodyPr>
          <a:lstStyle/>
          <a:p>
            <a:pPr algn="ctr"/>
            <a:r>
              <a:rPr lang="en-US" sz="2400" dirty="0">
                <a:latin typeface="Brush Script MT" charset="0"/>
                <a:ea typeface="Brush Script MT" charset="0"/>
                <a:cs typeface="Brush Script MT" charset="0"/>
              </a:rPr>
              <a:t>{Name</a:t>
            </a:r>
            <a:r>
              <a:rPr lang="en-US" sz="2400" dirty="0">
                <a:latin typeface="Brush Script MT" charset="0"/>
                <a:ea typeface="Brush Script MT" charset="0"/>
                <a:cs typeface="Brush Script MT" charset="0"/>
                <a:hlinkClick r:id="rId3" invalidUrl="http://clz/{&quot;entityType&quot;:&quot;Project&quot;,&quot;fieldName&quot;:&quot;ProjectManager.DisplayName&quot;,&quot;format&quot;:&quot;&quot;,&quot;presentationType&quot;:&quot;Text&quot;}"/>
              </a:rPr>
              <a:t>}</a:t>
            </a:r>
            <a:endParaRPr lang="en-US" sz="2400" dirty="0">
              <a:latin typeface="Brush Script MT" charset="0"/>
              <a:ea typeface="Brush Script MT" charset="0"/>
              <a:cs typeface="Brush Script MT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72955" y="1673751"/>
            <a:ext cx="7069541" cy="369332"/>
            <a:chOff x="345739" y="9003841"/>
            <a:chExt cx="7069541" cy="369332"/>
          </a:xfrm>
        </p:grpSpPr>
        <p:sp>
          <p:nvSpPr>
            <p:cNvPr id="31" name="TextBox 18"/>
            <p:cNvSpPr txBox="1"/>
            <p:nvPr/>
          </p:nvSpPr>
          <p:spPr>
            <a:xfrm>
              <a:off x="618694" y="9003841"/>
              <a:ext cx="16818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10.	Issues</a:t>
              </a: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345739" y="9345035"/>
              <a:ext cx="7069541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552889"/>
              </p:ext>
            </p:extLst>
          </p:nvPr>
        </p:nvGraphicFramePr>
        <p:xfrm>
          <a:off x="358062" y="2101757"/>
          <a:ext cx="7134558" cy="64922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160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4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39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Issue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079">
                <a:tc>
                  <a:txBody>
                    <a:bodyPr/>
                    <a:lstStyle/>
                    <a:p>
                      <a:pPr algn="just"/>
                      <a:r>
                        <a:rPr lang="en-US" sz="1530" kern="1200" dirty="0">
                          <a:effectLst/>
                        </a:rPr>
                        <a:t>{</a:t>
                      </a:r>
                      <a:r>
                        <a:rPr lang="en-US" sz="1530" kern="1200" dirty="0" err="1">
                          <a:effectLst/>
                        </a:rPr>
                        <a:t>Rel_State</a:t>
                      </a:r>
                      <a:r>
                        <a:rPr lang="en-US" sz="1530" u="none" strike="noStrike" kern="1200" dirty="0">
                          <a:effectLst/>
                          <a:hlinkClick r:id="rId4" invalidUrl="http://clz/{&quot;entityType&quot;:&quot;Issue&quot;,&quot;fieldName&quot;:&quot;State&quot;,&quot;format&quot;:&quot;Text&quot;,&quot;relation&quot;:{&quot;maxResults&quot;:8,&quot;relatedType&quot;:&quot;Issue&quot;,&quot;relationName&quot;:&quot;RelatedIssues&quot;,&quot;sourceType&quot;:&quot;Project&quot;},&quot;fieldType&quot;:&quot;CaseState&quot;,&quot;presentationType&quot;:&quot;PickList&quot;,&quot;sorting&quot;:&quot;ascending&quot;}"/>
                        </a:rPr>
                        <a:t>}</a:t>
                      </a:r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530" kern="1200" dirty="0">
                          <a:effectLst/>
                        </a:rPr>
                        <a:t>{</a:t>
                      </a:r>
                      <a:r>
                        <a:rPr lang="en-US" sz="1530" kern="1200" dirty="0" err="1">
                          <a:effectLst/>
                        </a:rPr>
                        <a:t>Rel_Title</a:t>
                      </a:r>
                      <a:r>
                        <a:rPr lang="en-US" sz="1530" u="none" strike="noStrike" kern="1200" dirty="0">
                          <a:effectLst/>
                          <a:hlinkClick r:id="rId5" invalidUrl="http://clz/{&quot;entityType&quot;:&quot;Issue&quot;,&quot;fieldName&quot;:&quot;Title&quot;,&quot;format&quot;:&quot;&quot;,&quot;relation&quot;:{&quot;maxResults&quot;:8,&quot;relatedType&quot;:&quot;Issue&quot;,&quot;relationName&quot;:&quot;RelatedIssues&quot;,&quot;sourceType&quot;:&quot;Project&quot;},&quot;presentationType&quot;:&quot;Text&quot;}"/>
                        </a:rPr>
                        <a:t>}</a:t>
                      </a:r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31057" y="7826391"/>
            <a:ext cx="23183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rush Script MT" charset="0"/>
                <a:ea typeface="Brush Script MT" charset="0"/>
                <a:cs typeface="Brush Script MT" charset="0"/>
              </a:rPr>
              <a:t>{Name</a:t>
            </a:r>
            <a:r>
              <a:rPr lang="en-US" sz="2400" dirty="0">
                <a:solidFill>
                  <a:srgbClr val="00A8E0"/>
                </a:solidFill>
                <a:latin typeface="Brush Script MT" charset="0"/>
                <a:ea typeface="Brush Script MT" charset="0"/>
                <a:cs typeface="Brush Script MT" charset="0"/>
                <a:hlinkClick r:id="rId6" invalidUrl="http://clz/{&quot;entityType&quot;:&quot;Project&quot;,&quot;fieldName&quot;:&quot;ProjectSponsor.DisplayName&quot;,&quot;format&quot;:&quot;&quot;,&quot;presentationType&quot;:&quot;Text&quot;}"/>
              </a:rPr>
              <a:t>}</a:t>
            </a:r>
            <a:endParaRPr lang="en-US" sz="2400" dirty="0">
              <a:latin typeface="Brush Script MT" charset="0"/>
              <a:ea typeface="Brush Script MT" charset="0"/>
              <a:cs typeface="Brush Script MT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5910" y="9012824"/>
            <a:ext cx="1335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Segoe WP" charset="0"/>
              </a:rPr>
              <a:t>{Start Date</a:t>
            </a:r>
            <a:r>
              <a:rPr lang="en-US">
                <a:solidFill>
                  <a:srgbClr val="00A8E0"/>
                </a:solidFill>
                <a:latin typeface="Segoe WP" charset="0"/>
                <a:hlinkClick r:id="rId7" invalidUrl="http://clz/{&quot;entityType&quot;:&quot;Project&quot;,&quot;fieldName&quot;:&quot;StartDate&quot;,&quot;format&quot;:&quot;MM/dd/yy&quot;,&quot;presentationType&quot;:&quot;Date&quot;}"/>
              </a:rPr>
              <a:t>}</a:t>
            </a: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572944" y="9072652"/>
            <a:ext cx="1335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Segoe WP" charset="0"/>
              </a:rPr>
              <a:t>{Start Date</a:t>
            </a:r>
            <a:r>
              <a:rPr lang="en-US">
                <a:solidFill>
                  <a:srgbClr val="00A8E0"/>
                </a:solidFill>
                <a:latin typeface="Segoe WP" charset="0"/>
                <a:hlinkClick r:id="rId7" invalidUrl="http://clz/{&quot;entityType&quot;:&quot;Project&quot;,&quot;fieldName&quot;:&quot;StartDate&quot;,&quot;format&quot;:&quot;MM/dd/yy&quot;,&quot;presentationType&quot;:&quot;Date&quot;}"/>
              </a:rPr>
              <a:t>}</a:t>
            </a:r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40830" y="726020"/>
            <a:ext cx="1649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Name: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35390" y="1160422"/>
            <a:ext cx="14695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Manager: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138899" y="1156109"/>
            <a:ext cx="13013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Status: </a:t>
            </a:r>
            <a:r>
              <a:rPr lang="en-US" sz="1400" dirty="0"/>
              <a:t>{Status</a:t>
            </a:r>
            <a:r>
              <a:rPr lang="en-US" sz="1400" dirty="0">
                <a:hlinkClick r:id="rId8" invalidUrl="http://clz/{&quot;entityType&quot;:&quot;Project&quot;,&quot;fieldName&quot;:&quot;TrackStatus&quot;,&quot;format&quot;:&quot;ColorsAndText&quot;,&quot;fieldType&quot;:&quot;TrackStatus&quot;,&quot;presentationType&quot;:&quot;PickList&quot;}"/>
              </a:rPr>
              <a:t>}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740488" y="1111499"/>
            <a:ext cx="2992916" cy="400110"/>
          </a:xfrm>
          <a:prstGeom prst="rect">
            <a:avLst/>
          </a:prstGeom>
        </p:spPr>
        <p:txBody>
          <a:bodyPr wrap="square" anchor="ctr" anchorCtr="0">
            <a:normAutofit/>
          </a:bodyPr>
          <a:lstStyle/>
          <a:p>
            <a:r>
              <a:rPr lang="en-US" sz="1400" dirty="0"/>
              <a:t>{Name</a:t>
            </a:r>
            <a:r>
              <a:rPr lang="en-US" sz="1400" dirty="0">
                <a:hlinkClick r:id="rId3" invalidUrl="http://clz/{&quot;entityType&quot;:&quot;Project&quot;,&quot;fieldName&quot;:&quot;ProjectManager.DisplayName&quot;,&quot;format&quot;:&quot;&quot;,&quot;presentationType&quot;:&quot;Text&quot;}"/>
              </a:rPr>
              <a:t>}</a:t>
            </a:r>
            <a:endParaRPr lang="en-US" sz="1400" dirty="0"/>
          </a:p>
        </p:txBody>
      </p:sp>
      <p:sp>
        <p:nvSpPr>
          <p:cNvPr id="54" name="Rectangle 53"/>
          <p:cNvSpPr/>
          <p:nvPr/>
        </p:nvSpPr>
        <p:spPr>
          <a:xfrm>
            <a:off x="1553781" y="685730"/>
            <a:ext cx="2992916" cy="397639"/>
          </a:xfrm>
          <a:prstGeom prst="rect">
            <a:avLst/>
          </a:prstGeom>
        </p:spPr>
        <p:txBody>
          <a:bodyPr wrap="square" anchor="ctr" anchorCtr="0">
            <a:normAutofit/>
          </a:bodyPr>
          <a:lstStyle/>
          <a:p>
            <a:r>
              <a:rPr lang="en-US" sz="1400" dirty="0"/>
              <a:t>{Name</a:t>
            </a:r>
            <a:r>
              <a:rPr lang="en-US" sz="1400" dirty="0">
                <a:hlinkClick r:id="rId9" invalidUrl="http://clz/{&quot;entityType&quot;:&quot;Project&quot;,&quot;fieldName&quot;:&quot;Name&quot;,&quot;format&quot;:&quot;&quot;,&quot;presentationType&quot;:&quot;Text&quot;}"/>
              </a:rPr>
              <a:t>}</a:t>
            </a:r>
            <a:endParaRPr lang="en-US" sz="1400" dirty="0"/>
          </a:p>
        </p:txBody>
      </p:sp>
      <p:sp>
        <p:nvSpPr>
          <p:cNvPr id="55" name="Rectangle 54"/>
          <p:cNvSpPr/>
          <p:nvPr/>
        </p:nvSpPr>
        <p:spPr>
          <a:xfrm>
            <a:off x="5022118" y="1155422"/>
            <a:ext cx="2429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chemeClr val="tx1">
                    <a:lumMod val="65000"/>
                    <a:lumOff val="35000"/>
                  </a:schemeClr>
                </a:solidFill>
              </a:rPr>
              <a:t>Budget Status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US" sz="1400" dirty="0"/>
              <a:t>{Budget Status</a:t>
            </a:r>
            <a:r>
              <a:rPr lang="en-US" sz="1400" dirty="0">
                <a:hlinkClick r:id="rId10" invalidUrl="http://clz/{&quot;entityType&quot;:&quot;Project&quot;,&quot;fieldName&quot;:&quot;BudgetStatus&quot;,&quot;format&quot;:&quot;ColorsAndText&quot;,&quot;fieldType&quot;:&quot;BudgetStatus&quot;,&quot;presentationType&quot;:&quot;PickList&quot;}"/>
              </a:rPr>
              <a:t>}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34199" y="97598"/>
            <a:ext cx="7491551" cy="9805527"/>
          </a:xfrm>
          <a:prstGeom prst="rect">
            <a:avLst/>
          </a:prstGeom>
          <a:noFill/>
          <a:ln>
            <a:gradFill>
              <a:gsLst>
                <a:gs pos="79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933816" y="251446"/>
            <a:ext cx="3517814" cy="356766"/>
          </a:xfrm>
        </p:spPr>
        <p:txBody>
          <a:bodyPr/>
          <a:lstStyle/>
          <a:p>
            <a:r>
              <a:rPr lang="en-US" sz="1800" b="1" dirty="0">
                <a:solidFill>
                  <a:schemeClr val="accent5"/>
                </a:solidFill>
              </a:rPr>
              <a:t>PROJECT CHARTER DOCUMENT</a:t>
            </a:r>
            <a:endParaRPr lang="en-US" sz="928" b="1" dirty="0">
              <a:solidFill>
                <a:schemeClr val="accent5"/>
              </a:solidFill>
            </a:endParaRPr>
          </a:p>
        </p:txBody>
      </p:sp>
      <p:sp>
        <p:nvSpPr>
          <p:cNvPr id="44" name="Date Placeholder 7"/>
          <p:cNvSpPr>
            <a:spLocks noGrp="1"/>
          </p:cNvSpPr>
          <p:nvPr>
            <p:ph type="dt" sz="half" idx="10"/>
          </p:nvPr>
        </p:nvSpPr>
        <p:spPr>
          <a:xfrm>
            <a:off x="880742" y="220231"/>
            <a:ext cx="1160212" cy="535517"/>
          </a:xfrm>
        </p:spPr>
        <p:txBody>
          <a:bodyPr/>
          <a:lstStyle/>
          <a:p>
            <a:r>
              <a:rPr lang="en-US" sz="1400" dirty="0"/>
              <a:t>{Start Date</a:t>
            </a:r>
            <a:r>
              <a:rPr lang="en-US" sz="1400" dirty="0">
                <a:hlinkClick r:id="rId7" invalidUrl="http://clz/{&quot;entityType&quot;:&quot;Project&quot;,&quot;fieldName&quot;:&quot;StartDate&quot;,&quot;format&quot;:&quot;MM/dd/yy&quot;,&quot;presentationType&quot;:&quot;Date&quot;}"/>
              </a:rPr>
              <a:t>}</a:t>
            </a:r>
            <a:endParaRPr lang="en-US" sz="1000" dirty="0"/>
          </a:p>
        </p:txBody>
      </p:sp>
      <p:sp>
        <p:nvSpPr>
          <p:cNvPr id="45" name="TextBox 44"/>
          <p:cNvSpPr txBox="1"/>
          <p:nvPr/>
        </p:nvSpPr>
        <p:spPr>
          <a:xfrm>
            <a:off x="435390" y="330681"/>
            <a:ext cx="832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Date:</a:t>
            </a:r>
          </a:p>
        </p:txBody>
      </p:sp>
    </p:spTree>
    <p:extLst>
      <p:ext uri="{BB962C8B-B14F-4D97-AF65-F5344CB8AC3E}">
        <p14:creationId xmlns:p14="http://schemas.microsoft.com/office/powerpoint/2010/main" val="2960728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ECA5D27D-ADB0-BF48-9FBC-826942D744F1}">
  <we:reference id="wa104380969" version="1.0.0.1" store="en-US" storeType="OMEX"/>
  <we:alternateReferences>
    <we:reference id="wa104380969" version="1.0.0.1" store="wa10438096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225</Words>
  <Application>Microsoft Office PowerPoint</Application>
  <PresentationFormat>Custom</PresentationFormat>
  <Paragraphs>61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&amp;quot</vt:lpstr>
      <vt:lpstr>Arial</vt:lpstr>
      <vt:lpstr>Brush Script MT</vt:lpstr>
      <vt:lpstr>Calibri</vt:lpstr>
      <vt:lpstr>Calibri Light</vt:lpstr>
      <vt:lpstr>Segoe WP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Genovich, Beth</dc:creator>
  <cp:lastModifiedBy>Roie Moran</cp:lastModifiedBy>
  <cp:revision>56</cp:revision>
  <dcterms:created xsi:type="dcterms:W3CDTF">2017-12-06T18:21:52Z</dcterms:created>
  <dcterms:modified xsi:type="dcterms:W3CDTF">2021-10-14T07:19:48Z</dcterms:modified>
</cp:coreProperties>
</file>