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65" r:id="rId2"/>
    <p:sldId id="466" r:id="rId3"/>
    <p:sldId id="467" r:id="rId4"/>
    <p:sldId id="468" r:id="rId5"/>
    <p:sldId id="415" r:id="rId6"/>
  </p:sldIdLst>
  <p:sldSz cx="9144000" cy="5143500" type="screen16x9"/>
  <p:notesSz cx="6858000" cy="9144000"/>
  <p:defaultTextStyle>
    <a:defPPr>
      <a:defRPr lang="en-US"/>
    </a:defPPr>
    <a:lvl1pPr marL="0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2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88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84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0ED"/>
    <a:srgbClr val="FFFFFF"/>
    <a:srgbClr val="F3F3F3"/>
    <a:srgbClr val="DBDBDB"/>
    <a:srgbClr val="7DB458"/>
    <a:srgbClr val="C8C5B4"/>
    <a:srgbClr val="EF6464"/>
    <a:srgbClr val="4B72AB"/>
    <a:srgbClr val="6DCDEC"/>
    <a:srgbClr val="466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29"/>
    <p:restoredTop sz="94712"/>
  </p:normalViewPr>
  <p:slideViewPr>
    <p:cSldViewPr snapToGrid="0">
      <p:cViewPr varScale="1">
        <p:scale>
          <a:sx n="122" d="100"/>
          <a:sy n="122" d="100"/>
        </p:scale>
        <p:origin x="120" y="444"/>
      </p:cViewPr>
      <p:guideLst>
        <p:guide orient="horz" pos="148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11BD6-DB27-A74C-9100-279B8E32419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F25C3-6711-BF46-882A-8250256E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B17E2-2755-9941-B853-5FE1C67C8A02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75EAB-D79A-F24A-8D61-5DE49DD34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2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88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84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13" name="Rectangle 12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67359" y="234950"/>
            <a:ext cx="6687503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7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948876"/>
            <a:ext cx="9144000" cy="25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71463" y="3678080"/>
            <a:ext cx="860261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879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ervic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3584575" y="3340756"/>
            <a:ext cx="12700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4967111" y="3340756"/>
            <a:ext cx="12700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6343529" y="3340756"/>
            <a:ext cx="201025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63732" y="1036480"/>
            <a:ext cx="860261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825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out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3315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8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35030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893728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631667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372913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135063" y="3332799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10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324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4596" y="1376727"/>
            <a:ext cx="2287573" cy="2287573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21" name="Rectangle 20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0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4465638" cy="51435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23851" y="886865"/>
            <a:ext cx="3933278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923851" y="1729826"/>
            <a:ext cx="3933278" cy="2903133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79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9" y="883187"/>
            <a:ext cx="4575175" cy="2128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16" name="Rectangle 15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61469" y="912616"/>
            <a:ext cx="38855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410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048269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630215" y="1030996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421188" y="1034818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048269" y="283478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839242" y="283478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30215" y="2827089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421188" y="2827089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9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048269" y="1027119"/>
            <a:ext cx="1738058" cy="352585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351844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410605" y="1034818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839242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19632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410605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5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627289" y="1034817"/>
            <a:ext cx="3521375" cy="351815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048269" y="2816506"/>
            <a:ext cx="1738058" cy="17364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832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8" name="Rectangle 7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558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0" r:id="rId3"/>
    <p:sldLayoutId id="2147483661" r:id="rId4"/>
    <p:sldLayoutId id="2147483651" r:id="rId5"/>
    <p:sldLayoutId id="2147483652" r:id="rId6"/>
    <p:sldLayoutId id="2147483654" r:id="rId7"/>
    <p:sldLayoutId id="2147483662" r:id="rId8"/>
    <p:sldLayoutId id="2147483663" r:id="rId9"/>
    <p:sldLayoutId id="2147483657" r:id="rId10"/>
    <p:sldLayoutId id="2147483658" r:id="rId11"/>
    <p:sldLayoutId id="2147483677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0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2" indent="-342822" algn="l" defTabSz="45709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1" indent="-285685" algn="l" defTabSz="45709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0" indent="-228548" algn="l" defTabSz="45709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36" indent="-228548" algn="l" defTabSz="45709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2" indent="-228548" algn="l" defTabSz="45709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28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24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20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16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6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2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8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4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0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6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72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8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lz/%7b%22entityType%22:%22Project%22,%22fieldName%22:%22Name%22,%22format%22:%22%22%7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lz/%7b%22entityType%22:%22Project%22,%22fieldName%22:%22PlannedBudget%22,%22format%22:%22#,0,.KC&quot;}" TargetMode="External"/><Relationship Id="rId13" Type="http://schemas.openxmlformats.org/officeDocument/2006/relationships/hyperlink" Target="http://clz/%7b%22entityType%22:%22Project%22,%22fieldName%22:%22ResourcesCount%22,%22format%22:%220%22%7d" TargetMode="External"/><Relationship Id="rId3" Type="http://schemas.openxmlformats.org/officeDocument/2006/relationships/hyperlink" Target="http://clz/%7b%22entityType%22:%22Project%22,%22fieldName%22:%22ProjectGoals%22%7d" TargetMode="External"/><Relationship Id="rId7" Type="http://schemas.openxmlformats.org/officeDocument/2006/relationships/hyperlink" Target="http://clz/%7B%22entityType%22:%22Project%22,%22fieldName%22:%22PlannedAmount%22,%22format%22:%22#,0.C&quot;}" TargetMode="External"/><Relationship Id="rId12" Type="http://schemas.openxmlformats.org/officeDocument/2006/relationships/hyperlink" Target="http://clz/%7b%22entityType%22:%22Project%22,%22fieldName%22:%22ProjectSize%22,%22format%22:%220%22%7d" TargetMode="External"/><Relationship Id="rId2" Type="http://schemas.openxmlformats.org/officeDocument/2006/relationships/hyperlink" Target="http://clz/%7b%22entityType%22:%22Project%22,%22fieldName%22:%22Description%22%7d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lz/%7b%22entityType%22:%22Project%22,%22fieldName%22:%22Justification%22%7d" TargetMode="External"/><Relationship Id="rId11" Type="http://schemas.openxmlformats.org/officeDocument/2006/relationships/hyperlink" Target="http://clz/%7b%22entityType%22:%22Project%22,%22fieldName%22:%22ProjectSponsor.DisplayName%22,%22format%22:%220%22%7d" TargetMode="External"/><Relationship Id="rId5" Type="http://schemas.openxmlformats.org/officeDocument/2006/relationships/hyperlink" Target="http://clz/%7b%22entityType%22:%22Project%22,%22fieldName%22:%22BusinessAlignment%22%7d" TargetMode="External"/><Relationship Id="rId10" Type="http://schemas.openxmlformats.org/officeDocument/2006/relationships/hyperlink" Target="http://clz/%7b%22entityType%22:%22Project%22,%22fieldName%22:%22Priority%22,%22format%22:%220%22%7d" TargetMode="External"/><Relationship Id="rId4" Type="http://schemas.openxmlformats.org/officeDocument/2006/relationships/hyperlink" Target="http://clz/%7b%22entityType%22:%22Project%22,%22fieldName%22:%22ExpectedBusinessValue%22%7d" TargetMode="External"/><Relationship Id="rId9" Type="http://schemas.openxmlformats.org/officeDocument/2006/relationships/hyperlink" Target="http://clz/%7b%22entityType%22:%22Project%22,%22fieldName%22:%22Benefit%22,%22format%22:%22#,0,.KC&quot;}" TargetMode="External"/><Relationship Id="rId14" Type="http://schemas.openxmlformats.org/officeDocument/2006/relationships/hyperlink" Target="http://clz/%7b%22entityType%22:%22Project%22,%22fieldName%22:%22Work%22,%22format%22:%22ShowUnits%22%7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lz/%7B%22entityType%22%3A%22Project%22%2C%22roadmap%22%3A%7B%22dateRange%22%3A%7B%22id%22%3A%22DateTime%22%2C%22operator%22%3A%22ThisYear%22%7D%2C%22groupById%22%3A%22State%22%2C%22groupByEntity%22%3A%22Project%22%2C%22barColorId%22%3A%22State%22%2C%22barFillId%22%3A%22PercentCompleted%22%2C%22dotColorId%22%3A%22State%22%2C%22additionalInfoId%22%3A%22PercentCompleted%22%2C%22milestoneColorId%22%3A%22State%22%2C%22roadmapMode%22%3A%22PlannedVsActual%22%7D%7D" TargetMode="External"/><Relationship Id="rId3" Type="http://schemas.openxmlformats.org/officeDocument/2006/relationships/hyperlink" Target="http://clz/%7b%22entityType%22:%22Milestone%22,%22fieldName%22:%22Name%22,%22relation%22:%7b%22maxResults%22:6,%22relatedType%22:%22Milestone%22,%22relationField%22:%22project%22,%22sourceType%22:%22Project%22%7d%7d" TargetMode="External"/><Relationship Id="rId7" Type="http://schemas.openxmlformats.org/officeDocument/2006/relationships/hyperlink" Target="http://clz/%7b%22entityType%22:%22Project%22,%22fieldName%22:%22StartDate%22,%22format%22:%22MM/dd/yy%22%7d" TargetMode="External"/><Relationship Id="rId2" Type="http://schemas.openxmlformats.org/officeDocument/2006/relationships/hyperlink" Target="http://clz/%7b%22entityType%22:%22Project%22,%22fieldName%22:%22DueDate%22,%22format%22:%22MM/dd/yy%22%7d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lz/%7b%22entityType%22:%22Milestone%22,%22fieldName%22:%22Work%22,%22format%22:%22ShowUnits%22,%22relation%22:%7b%22maxResults%22:6,%22relatedType%22:%22Milestone%22,%22relationField%22:%22project%22,%22sourceType%22:%22Project%22%7d%7d" TargetMode="External"/><Relationship Id="rId5" Type="http://schemas.openxmlformats.org/officeDocument/2006/relationships/hyperlink" Target="http://clz/%7b%22entityType%22:%22Milestone%22,%22fieldName%22:%22Manager.DisplayName%22,%22format%22:%22MM/dd/yy%22,%22relation%22:%7b%22maxResults%22:6,%22relatedType%22:%22Milestone%22,%22relationField%22:%22project%22,%22sourceType%22:%22Project%22%7d%7d" TargetMode="External"/><Relationship Id="rId4" Type="http://schemas.openxmlformats.org/officeDocument/2006/relationships/hyperlink" Target="http://clz/%7b%22entityType%22:%22Milestone%22,%22fieldName%22:%22DueDate%22,%22format%22:%22MM/dd/yy%22,%22relation%22:%7b%22maxResults%22:6,%22relatedType%22:%22Milestone%22,%22relationField%22:%22project%22,%22sourceType%22:%22Project%22%7d%7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lz/%7b%22entityType%22:%22Project%22,%22fieldName%22:%22RisksTotalScore%22,%22format%22:%220%22%7d" TargetMode="External"/><Relationship Id="rId2" Type="http://schemas.openxmlformats.org/officeDocument/2006/relationships/hyperlink" Target="http://clz/%7b%22entityType%22:%22Project%22,%22fieldName%22:%22Risks%22,%22format%22:%220%22%7d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lz/%7b%22entityType%22:%22Risk%22,%22fieldName%22:%22Score%22,%22format%22:%220%22,%22relation%22:%7b%22maxResults%22:8,%22relatedType%22:%22Risk%22,%22relationField%22:%22PlannedFor%22,%22sourceType%22:%22Project%22%7d%7d" TargetMode="External"/><Relationship Id="rId5" Type="http://schemas.openxmlformats.org/officeDocument/2006/relationships/hyperlink" Target="http://clz/%7b%22entityType%22:%22Risk%22,%22fieldName%22:%22MitigationPlan%22,%22relation%22:%7b%22maxResults%22:8,%22relatedType%22:%22Risk%22,%22relationField%22:%22PlannedFor%22,%22sourceType%22:%22Project%22%7d%7d" TargetMode="External"/><Relationship Id="rId4" Type="http://schemas.openxmlformats.org/officeDocument/2006/relationships/hyperlink" Target="http://clz/%7b%22entityType%22:%22Risk%22,%22fieldName%22:%22Title%22,%22relation%22:%7b%22maxResults%22:8,%22relatedType%22:%22Risk%22,%22relationField%22:%22PlannedFor%22,%22sourceType%22:%22Project%22%7d%7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48803" y="-118401"/>
            <a:ext cx="9626272" cy="5414778"/>
          </a:xfrm>
          <a:prstGeom prst="rect">
            <a:avLst/>
          </a:prstGeom>
          <a:solidFill>
            <a:schemeClr val="accent2">
              <a:alpha val="7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07252" y="1676703"/>
            <a:ext cx="5547360" cy="307754"/>
          </a:xfrm>
          <a:prstGeom prst="rect">
            <a:avLst/>
          </a:prstGeom>
          <a:noFill/>
        </p:spPr>
        <p:txBody>
          <a:bodyPr wrap="square" lIns="91420" tIns="45709" rIns="91420" bIns="45709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  <a:latin typeface="Arial"/>
                <a:cs typeface="Arial"/>
              </a:rPr>
              <a:t>NEW PROJECT REQUEST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77246" y="3181985"/>
            <a:ext cx="1034992" cy="6096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Freeform 204"/>
          <p:cNvSpPr>
            <a:spLocks noChangeArrowheads="1"/>
          </p:cNvSpPr>
          <p:nvPr/>
        </p:nvSpPr>
        <p:spPr bwMode="auto">
          <a:xfrm>
            <a:off x="4047136" y="431010"/>
            <a:ext cx="1036932" cy="1036932"/>
          </a:xfrm>
          <a:custGeom>
            <a:avLst/>
            <a:gdLst>
              <a:gd name="T0" fmla="*/ 309 w 634"/>
              <a:gd name="T1" fmla="*/ 398 h 634"/>
              <a:gd name="T2" fmla="*/ 309 w 634"/>
              <a:gd name="T3" fmla="*/ 398 h 634"/>
              <a:gd name="T4" fmla="*/ 338 w 634"/>
              <a:gd name="T5" fmla="*/ 368 h 634"/>
              <a:gd name="T6" fmla="*/ 338 w 634"/>
              <a:gd name="T7" fmla="*/ 132 h 634"/>
              <a:gd name="T8" fmla="*/ 309 w 634"/>
              <a:gd name="T9" fmla="*/ 118 h 634"/>
              <a:gd name="T10" fmla="*/ 294 w 634"/>
              <a:gd name="T11" fmla="*/ 132 h 634"/>
              <a:gd name="T12" fmla="*/ 294 w 634"/>
              <a:gd name="T13" fmla="*/ 368 h 634"/>
              <a:gd name="T14" fmla="*/ 309 w 634"/>
              <a:gd name="T15" fmla="*/ 398 h 634"/>
              <a:gd name="T16" fmla="*/ 426 w 634"/>
              <a:gd name="T17" fmla="*/ 398 h 634"/>
              <a:gd name="T18" fmla="*/ 426 w 634"/>
              <a:gd name="T19" fmla="*/ 398 h 634"/>
              <a:gd name="T20" fmla="*/ 456 w 634"/>
              <a:gd name="T21" fmla="*/ 368 h 634"/>
              <a:gd name="T22" fmla="*/ 456 w 634"/>
              <a:gd name="T23" fmla="*/ 191 h 634"/>
              <a:gd name="T24" fmla="*/ 426 w 634"/>
              <a:gd name="T25" fmla="*/ 177 h 634"/>
              <a:gd name="T26" fmla="*/ 412 w 634"/>
              <a:gd name="T27" fmla="*/ 191 h 634"/>
              <a:gd name="T28" fmla="*/ 412 w 634"/>
              <a:gd name="T29" fmla="*/ 368 h 634"/>
              <a:gd name="T30" fmla="*/ 426 w 634"/>
              <a:gd name="T31" fmla="*/ 398 h 634"/>
              <a:gd name="T32" fmla="*/ 191 w 634"/>
              <a:gd name="T33" fmla="*/ 398 h 634"/>
              <a:gd name="T34" fmla="*/ 191 w 634"/>
              <a:gd name="T35" fmla="*/ 398 h 634"/>
              <a:gd name="T36" fmla="*/ 221 w 634"/>
              <a:gd name="T37" fmla="*/ 368 h 634"/>
              <a:gd name="T38" fmla="*/ 221 w 634"/>
              <a:gd name="T39" fmla="*/ 294 h 634"/>
              <a:gd name="T40" fmla="*/ 191 w 634"/>
              <a:gd name="T41" fmla="*/ 280 h 634"/>
              <a:gd name="T42" fmla="*/ 176 w 634"/>
              <a:gd name="T43" fmla="*/ 294 h 634"/>
              <a:gd name="T44" fmla="*/ 176 w 634"/>
              <a:gd name="T45" fmla="*/ 368 h 634"/>
              <a:gd name="T46" fmla="*/ 191 w 634"/>
              <a:gd name="T47" fmla="*/ 398 h 634"/>
              <a:gd name="T48" fmla="*/ 0 w 634"/>
              <a:gd name="T49" fmla="*/ 0 h 634"/>
              <a:gd name="T50" fmla="*/ 0 w 634"/>
              <a:gd name="T51" fmla="*/ 0 h 634"/>
              <a:gd name="T52" fmla="*/ 0 w 634"/>
              <a:gd name="T53" fmla="*/ 44 h 634"/>
              <a:gd name="T54" fmla="*/ 44 w 634"/>
              <a:gd name="T55" fmla="*/ 44 h 634"/>
              <a:gd name="T56" fmla="*/ 44 w 634"/>
              <a:gd name="T57" fmla="*/ 412 h 634"/>
              <a:gd name="T58" fmla="*/ 117 w 634"/>
              <a:gd name="T59" fmla="*/ 486 h 634"/>
              <a:gd name="T60" fmla="*/ 235 w 634"/>
              <a:gd name="T61" fmla="*/ 486 h 634"/>
              <a:gd name="T62" fmla="*/ 162 w 634"/>
              <a:gd name="T63" fmla="*/ 633 h 634"/>
              <a:gd name="T64" fmla="*/ 221 w 634"/>
              <a:gd name="T65" fmla="*/ 633 h 634"/>
              <a:gd name="T66" fmla="*/ 294 w 634"/>
              <a:gd name="T67" fmla="*/ 486 h 634"/>
              <a:gd name="T68" fmla="*/ 338 w 634"/>
              <a:gd name="T69" fmla="*/ 486 h 634"/>
              <a:gd name="T70" fmla="*/ 412 w 634"/>
              <a:gd name="T71" fmla="*/ 633 h 634"/>
              <a:gd name="T72" fmla="*/ 471 w 634"/>
              <a:gd name="T73" fmla="*/ 633 h 634"/>
              <a:gd name="T74" fmla="*/ 397 w 634"/>
              <a:gd name="T75" fmla="*/ 486 h 634"/>
              <a:gd name="T76" fmla="*/ 515 w 634"/>
              <a:gd name="T77" fmla="*/ 486 h 634"/>
              <a:gd name="T78" fmla="*/ 588 w 634"/>
              <a:gd name="T79" fmla="*/ 412 h 634"/>
              <a:gd name="T80" fmla="*/ 588 w 634"/>
              <a:gd name="T81" fmla="*/ 44 h 634"/>
              <a:gd name="T82" fmla="*/ 633 w 634"/>
              <a:gd name="T83" fmla="*/ 44 h 634"/>
              <a:gd name="T84" fmla="*/ 633 w 634"/>
              <a:gd name="T85" fmla="*/ 0 h 634"/>
              <a:gd name="T86" fmla="*/ 0 w 634"/>
              <a:gd name="T87" fmla="*/ 0 h 634"/>
              <a:gd name="T88" fmla="*/ 544 w 634"/>
              <a:gd name="T89" fmla="*/ 412 h 634"/>
              <a:gd name="T90" fmla="*/ 544 w 634"/>
              <a:gd name="T91" fmla="*/ 412 h 634"/>
              <a:gd name="T92" fmla="*/ 515 w 634"/>
              <a:gd name="T93" fmla="*/ 456 h 634"/>
              <a:gd name="T94" fmla="*/ 117 w 634"/>
              <a:gd name="T95" fmla="*/ 456 h 634"/>
              <a:gd name="T96" fmla="*/ 73 w 634"/>
              <a:gd name="T97" fmla="*/ 412 h 634"/>
              <a:gd name="T98" fmla="*/ 73 w 634"/>
              <a:gd name="T99" fmla="*/ 44 h 634"/>
              <a:gd name="T100" fmla="*/ 544 w 634"/>
              <a:gd name="T101" fmla="*/ 44 h 634"/>
              <a:gd name="T102" fmla="*/ 544 w 634"/>
              <a:gd name="T103" fmla="*/ 412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34" h="634">
                <a:moveTo>
                  <a:pt x="309" y="398"/>
                </a:moveTo>
                <a:lnTo>
                  <a:pt x="309" y="398"/>
                </a:lnTo>
                <a:cubicBezTo>
                  <a:pt x="324" y="398"/>
                  <a:pt x="338" y="383"/>
                  <a:pt x="338" y="368"/>
                </a:cubicBezTo>
                <a:cubicBezTo>
                  <a:pt x="338" y="132"/>
                  <a:pt x="338" y="132"/>
                  <a:pt x="338" y="132"/>
                </a:cubicBezTo>
                <a:cubicBezTo>
                  <a:pt x="338" y="132"/>
                  <a:pt x="324" y="118"/>
                  <a:pt x="309" y="118"/>
                </a:cubicBezTo>
                <a:lnTo>
                  <a:pt x="294" y="132"/>
                </a:lnTo>
                <a:cubicBezTo>
                  <a:pt x="294" y="368"/>
                  <a:pt x="294" y="368"/>
                  <a:pt x="294" y="368"/>
                </a:cubicBezTo>
                <a:cubicBezTo>
                  <a:pt x="294" y="383"/>
                  <a:pt x="309" y="398"/>
                  <a:pt x="309" y="398"/>
                </a:cubicBezTo>
                <a:close/>
                <a:moveTo>
                  <a:pt x="426" y="398"/>
                </a:moveTo>
                <a:lnTo>
                  <a:pt x="426" y="398"/>
                </a:lnTo>
                <a:cubicBezTo>
                  <a:pt x="442" y="398"/>
                  <a:pt x="456" y="383"/>
                  <a:pt x="456" y="368"/>
                </a:cubicBezTo>
                <a:cubicBezTo>
                  <a:pt x="456" y="191"/>
                  <a:pt x="456" y="191"/>
                  <a:pt x="456" y="191"/>
                </a:cubicBezTo>
                <a:cubicBezTo>
                  <a:pt x="456" y="191"/>
                  <a:pt x="442" y="177"/>
                  <a:pt x="426" y="177"/>
                </a:cubicBezTo>
                <a:lnTo>
                  <a:pt x="412" y="191"/>
                </a:lnTo>
                <a:cubicBezTo>
                  <a:pt x="412" y="368"/>
                  <a:pt x="412" y="368"/>
                  <a:pt x="412" y="368"/>
                </a:cubicBezTo>
                <a:cubicBezTo>
                  <a:pt x="412" y="383"/>
                  <a:pt x="426" y="398"/>
                  <a:pt x="426" y="398"/>
                </a:cubicBezTo>
                <a:close/>
                <a:moveTo>
                  <a:pt x="191" y="398"/>
                </a:moveTo>
                <a:lnTo>
                  <a:pt x="191" y="398"/>
                </a:lnTo>
                <a:cubicBezTo>
                  <a:pt x="206" y="398"/>
                  <a:pt x="221" y="383"/>
                  <a:pt x="221" y="368"/>
                </a:cubicBezTo>
                <a:cubicBezTo>
                  <a:pt x="221" y="294"/>
                  <a:pt x="221" y="294"/>
                  <a:pt x="221" y="294"/>
                </a:cubicBezTo>
                <a:cubicBezTo>
                  <a:pt x="221" y="280"/>
                  <a:pt x="206" y="280"/>
                  <a:pt x="191" y="280"/>
                </a:cubicBezTo>
                <a:cubicBezTo>
                  <a:pt x="191" y="280"/>
                  <a:pt x="176" y="280"/>
                  <a:pt x="176" y="294"/>
                </a:cubicBezTo>
                <a:cubicBezTo>
                  <a:pt x="176" y="368"/>
                  <a:pt x="176" y="368"/>
                  <a:pt x="176" y="368"/>
                </a:cubicBezTo>
                <a:cubicBezTo>
                  <a:pt x="176" y="383"/>
                  <a:pt x="191" y="398"/>
                  <a:pt x="191" y="398"/>
                </a:cubicBezTo>
                <a:close/>
                <a:moveTo>
                  <a:pt x="0" y="0"/>
                </a:moveTo>
                <a:lnTo>
                  <a:pt x="0" y="0"/>
                </a:ln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73"/>
                  <a:pt x="44" y="412"/>
                  <a:pt x="44" y="412"/>
                </a:cubicBezTo>
                <a:cubicBezTo>
                  <a:pt x="44" y="456"/>
                  <a:pt x="73" y="486"/>
                  <a:pt x="117" y="486"/>
                </a:cubicBezTo>
                <a:cubicBezTo>
                  <a:pt x="235" y="486"/>
                  <a:pt x="235" y="486"/>
                  <a:pt x="235" y="486"/>
                </a:cubicBezTo>
                <a:cubicBezTo>
                  <a:pt x="162" y="633"/>
                  <a:pt x="162" y="633"/>
                  <a:pt x="162" y="633"/>
                </a:cubicBezTo>
                <a:cubicBezTo>
                  <a:pt x="221" y="633"/>
                  <a:pt x="221" y="633"/>
                  <a:pt x="221" y="633"/>
                </a:cubicBezTo>
                <a:cubicBezTo>
                  <a:pt x="294" y="486"/>
                  <a:pt x="294" y="486"/>
                  <a:pt x="294" y="486"/>
                </a:cubicBezTo>
                <a:cubicBezTo>
                  <a:pt x="338" y="486"/>
                  <a:pt x="338" y="486"/>
                  <a:pt x="338" y="486"/>
                </a:cubicBezTo>
                <a:cubicBezTo>
                  <a:pt x="412" y="633"/>
                  <a:pt x="412" y="633"/>
                  <a:pt x="412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397" y="486"/>
                  <a:pt x="397" y="486"/>
                  <a:pt x="397" y="486"/>
                </a:cubicBezTo>
                <a:cubicBezTo>
                  <a:pt x="515" y="486"/>
                  <a:pt x="515" y="486"/>
                  <a:pt x="515" y="486"/>
                </a:cubicBezTo>
                <a:cubicBezTo>
                  <a:pt x="559" y="486"/>
                  <a:pt x="588" y="456"/>
                  <a:pt x="588" y="412"/>
                </a:cubicBezTo>
                <a:cubicBezTo>
                  <a:pt x="588" y="412"/>
                  <a:pt x="588" y="73"/>
                  <a:pt x="588" y="44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0"/>
                  <a:pt x="633" y="0"/>
                  <a:pt x="633" y="0"/>
                </a:cubicBezTo>
                <a:lnTo>
                  <a:pt x="0" y="0"/>
                </a:lnTo>
                <a:close/>
                <a:moveTo>
                  <a:pt x="544" y="412"/>
                </a:moveTo>
                <a:lnTo>
                  <a:pt x="544" y="412"/>
                </a:lnTo>
                <a:cubicBezTo>
                  <a:pt x="544" y="442"/>
                  <a:pt x="530" y="456"/>
                  <a:pt x="515" y="456"/>
                </a:cubicBezTo>
                <a:cubicBezTo>
                  <a:pt x="117" y="456"/>
                  <a:pt x="117" y="456"/>
                  <a:pt x="117" y="456"/>
                </a:cubicBezTo>
                <a:cubicBezTo>
                  <a:pt x="88" y="456"/>
                  <a:pt x="73" y="442"/>
                  <a:pt x="73" y="412"/>
                </a:cubicBezTo>
                <a:cubicBezTo>
                  <a:pt x="73" y="412"/>
                  <a:pt x="73" y="59"/>
                  <a:pt x="73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44" y="73"/>
                  <a:pt x="544" y="412"/>
                  <a:pt x="544" y="4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2065" y="2080970"/>
            <a:ext cx="8229600" cy="923308"/>
          </a:xfrm>
          <a:prstGeom prst="rect">
            <a:avLst/>
          </a:prstGeom>
          <a:noFill/>
        </p:spPr>
        <p:txBody>
          <a:bodyPr wrap="square" lIns="91420" tIns="45709" rIns="91420" bIns="45709" rtlCol="0">
            <a:sp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  <a:latin typeface="Arial"/>
                <a:cs typeface="Arial"/>
              </a:rPr>
              <a:t>Project: {Name</a:t>
            </a:r>
            <a:r>
              <a:rPr lang="en-US" sz="5400">
                <a:solidFill>
                  <a:srgbClr val="FFFFFF"/>
                </a:solidFill>
                <a:latin typeface="Arial"/>
                <a:cs typeface="Arial"/>
                <a:hlinkClick r:id="rId2" invalidUrl="http://clz/{&quot;entityType&quot;:&quot;Project&quot;,&quot;fieldName&quot;:&quot;Name&quot;,&quot;format&quot;:&quot;&quot;}"/>
              </a:rPr>
              <a:t>}</a:t>
            </a:r>
            <a:endParaRPr lang="en-US" sz="540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79667" y="238708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627" y="3454400"/>
            <a:ext cx="418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Arial"/>
                <a:cs typeface="Arial"/>
              </a:rPr>
              <a:t>27 March 2017</a:t>
            </a:r>
          </a:p>
        </p:txBody>
      </p:sp>
    </p:spTree>
    <p:extLst>
      <p:ext uri="{BB962C8B-B14F-4D97-AF65-F5344CB8AC3E}">
        <p14:creationId xmlns:p14="http://schemas.microsoft.com/office/powerpoint/2010/main" val="421288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/>
                <a:cs typeface="Arial"/>
              </a:rPr>
              <a:t>| Business case</a:t>
            </a: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018200"/>
              </p:ext>
            </p:extLst>
          </p:nvPr>
        </p:nvGraphicFramePr>
        <p:xfrm>
          <a:off x="202093" y="710665"/>
          <a:ext cx="5761827" cy="4105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4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7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2252"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Description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{Description </a:t>
                      </a:r>
                      <a:r>
                        <a:rPr lang="en-US" sz="9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2" invalidUrl="http://clz/{&quot;entityType&quot;:&quot;Project&quot;,&quot;fieldName&quot;:&quot;Description&quot;}"/>
                        </a:rPr>
                        <a:t>}</a:t>
                      </a:r>
                    </a:p>
                  </a:txBody>
                  <a:tcPr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587">
                <a:tc>
                  <a:txBody>
                    <a:bodyPr/>
                    <a:lstStyle/>
                    <a:p>
                      <a:r>
                        <a:rPr lang="en-US" sz="1000" b="1" kern="120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Project Goals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{Project Goals </a:t>
                      </a:r>
                      <a:r>
                        <a:rPr lang="en-US" sz="9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3" invalidUrl="http://clz/{&quot;entityType&quot;:&quot;Project&quot;,&quot;fieldName&quot;:&quot;ProjectGoals&quot;}"/>
                        </a:rPr>
                        <a:t>}</a:t>
                      </a:r>
                    </a:p>
                  </a:txBody>
                  <a:tcPr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7162">
                <a:tc>
                  <a:txBody>
                    <a:bodyPr/>
                    <a:lstStyle/>
                    <a:p>
                      <a:r>
                        <a:rPr lang="en-US" sz="1000" b="1" kern="120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Expected Business Value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{Expected Business Value </a:t>
                      </a:r>
                      <a:r>
                        <a:rPr lang="en-US" sz="9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4" invalidUrl="http://clz/{&quot;entityType&quot;:&quot;Project&quot;,&quot;fieldName&quot;:&quot;ExpectedBusinessValue&quot;}"/>
                        </a:rPr>
                        <a:t>}</a:t>
                      </a:r>
                    </a:p>
                  </a:txBody>
                  <a:tcPr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587">
                <a:tc>
                  <a:txBody>
                    <a:bodyPr/>
                    <a:lstStyle/>
                    <a:p>
                      <a:r>
                        <a:rPr lang="en-US" sz="1000" b="1" kern="120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Business Alignment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{Business Alignment </a:t>
                      </a:r>
                      <a:r>
                        <a:rPr lang="en-US" sz="9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5" invalidUrl="http://clz/{&quot;entityType&quot;:&quot;Project&quot;,&quot;fieldName&quot;:&quot;BusinessAlignment&quot;}"/>
                        </a:rPr>
                        <a:t>}</a:t>
                      </a:r>
                    </a:p>
                  </a:txBody>
                  <a:tcPr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587">
                <a:tc>
                  <a:txBody>
                    <a:bodyPr/>
                    <a:lstStyle/>
                    <a:p>
                      <a:r>
                        <a:rPr lang="en-US" sz="1000" b="1" i="0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Justification</a:t>
                      </a:r>
                      <a:endParaRPr lang="en-US" sz="100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{Justification </a:t>
                      </a:r>
                      <a:r>
                        <a:rPr lang="en-US" sz="900" dirty="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6" invalidUrl="http://clz/{&quot;entityType&quot;:&quot;Project&quot;,&quot;fieldName&quot;:&quot;Justification&quot;}"/>
                        </a:rPr>
                        <a:t>}</a:t>
                      </a:r>
                    </a:p>
                  </a:txBody>
                  <a:tcPr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904293"/>
              </p:ext>
            </p:extLst>
          </p:nvPr>
        </p:nvGraphicFramePr>
        <p:xfrm>
          <a:off x="6203171" y="710665"/>
          <a:ext cx="2756310" cy="2985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595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Arial"/>
                          <a:cs typeface="Arial"/>
                        </a:rPr>
                        <a:t>Key</a:t>
                      </a:r>
                      <a:r>
                        <a:rPr lang="en-US" sz="1200" baseline="0">
                          <a:latin typeface="Arial"/>
                          <a:cs typeface="Arial"/>
                        </a:rPr>
                        <a:t> Data Points</a:t>
                      </a:r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>
                          <a:latin typeface="Arial"/>
                          <a:cs typeface="Arial"/>
                        </a:rPr>
                        <a:t>Budgeted</a:t>
                      </a:r>
                      <a:r>
                        <a:rPr lang="en-US" sz="1000" b="1" baseline="0">
                          <a:latin typeface="Arial"/>
                          <a:cs typeface="Arial"/>
                        </a:rPr>
                        <a:t> Amount</a:t>
                      </a:r>
                      <a:endParaRPr lang="en-US" sz="1000" b="1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{Budgeted Amount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}</a:t>
                      </a:r>
                      <a:endParaRPr lang="en-US" sz="1000" dirty="0">
                        <a:solidFill>
                          <a:srgbClr val="336699"/>
                        </a:solidFill>
                        <a:latin typeface="Arial"/>
                        <a:cs typeface="Arial"/>
                        <a:hlinkClick r:id="rId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858">
                <a:tc>
                  <a:txBody>
                    <a:bodyPr/>
                    <a:lstStyle/>
                    <a:p>
                      <a:r>
                        <a:rPr lang="en-US" sz="1000" b="1">
                          <a:latin typeface="Arial"/>
                          <a:cs typeface="Arial"/>
                        </a:rPr>
                        <a:t>Benefit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{Benefit </a:t>
                      </a:r>
                      <a:r>
                        <a:rPr lang="en-US" sz="1000" dirty="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9"/>
                        </a:rPr>
                        <a:t>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>
                          <a:latin typeface="Arial"/>
                          <a:cs typeface="Arial"/>
                        </a:rPr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{Priority </a:t>
                      </a:r>
                      <a:r>
                        <a:rPr lang="en-US" sz="10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10" invalidUrl="http://clz/{&quot;entityType&quot;:&quot;Project&quot;,&quot;fieldName&quot;:&quot;Priority&quot;,&quot;format&quot;:&quot;0&quot;}"/>
                        </a:rPr>
                        <a:t>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>
                          <a:latin typeface="Arial"/>
                          <a:cs typeface="Arial"/>
                        </a:rPr>
                        <a:t>Sponsor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{Name </a:t>
                      </a:r>
                      <a:r>
                        <a:rPr lang="en-US" sz="10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11" invalidUrl="http://clz/{&quot;entityType&quot;:&quot;Project&quot;,&quot;fieldName&quot;:&quot;ProjectSponsor.DisplayName&quot;,&quot;format&quot;:&quot;0&quot;}"/>
                        </a:rPr>
                        <a:t>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>
                          <a:latin typeface="Arial"/>
                          <a:cs typeface="Arial"/>
                        </a:rPr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{Project Size </a:t>
                      </a:r>
                      <a:r>
                        <a:rPr lang="en-US" sz="10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12" invalidUrl="http://clz/{&quot;entityType&quot;:&quot;Project&quot;,&quot;fieldName&quot;:&quot;ProjectSize&quot;,&quot;format&quot;:&quot;0&quot;}"/>
                        </a:rPr>
                        <a:t>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>
                          <a:latin typeface="Arial"/>
                          <a:cs typeface="Arial"/>
                        </a:rPr>
                        <a:t>#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{# of Resources </a:t>
                      </a:r>
                      <a:r>
                        <a:rPr lang="en-US" sz="10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13" invalidUrl="http://clz/{&quot;entityType&quot;:&quot;Project&quot;,&quot;fieldName&quot;:&quot;ResourcesCount&quot;,&quot;format&quot;:&quot;0&quot;}"/>
                        </a:rPr>
                        <a:t>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>
                          <a:latin typeface="Arial"/>
                          <a:cs typeface="Arial"/>
                        </a:rPr>
                        <a:t>Work</a:t>
                      </a:r>
                      <a:r>
                        <a:rPr lang="en-US" sz="1000" b="1" baseline="0">
                          <a:latin typeface="Arial"/>
                          <a:cs typeface="Arial"/>
                        </a:rPr>
                        <a:t> Effort</a:t>
                      </a:r>
                      <a:endParaRPr lang="en-US" sz="1000" b="1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{Work </a:t>
                      </a:r>
                      <a:r>
                        <a:rPr lang="en-US" sz="1000" dirty="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14" invalidUrl="http://clz/{&quot;entityType&quot;:&quot;Project&quot;,&quot;fieldName&quot;:&quot;Work&quot;,&quot;format&quot;:&quot;ShowUnits&quot;}"/>
                        </a:rPr>
                        <a:t>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71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/>
                <a:cs typeface="Arial"/>
              </a:rPr>
              <a:t>| Plan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1" y="1935017"/>
            <a:ext cx="2250826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Key Milestones</a:t>
            </a: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932563"/>
              </p:ext>
            </p:extLst>
          </p:nvPr>
        </p:nvGraphicFramePr>
        <p:xfrm>
          <a:off x="5872480" y="275590"/>
          <a:ext cx="251968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530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Due Date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{Due Date </a:t>
                      </a:r>
                      <a:r>
                        <a:rPr lang="en-US" sz="1200" b="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2" invalidUrl="http://clz/{&quot;entityType&quot;:&quot;Project&quot;,&quot;fieldName&quot;:&quot;DueDate&quot;,&quot;format&quot;:&quot;MM/dd/yy&quot;}"/>
                        </a:rPr>
                        <a:t>}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298989"/>
              </p:ext>
            </p:extLst>
          </p:nvPr>
        </p:nvGraphicFramePr>
        <p:xfrm>
          <a:off x="276272" y="2228850"/>
          <a:ext cx="8513928" cy="755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7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0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Due Date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Owner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Planned Work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333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{Name </a:t>
                      </a:r>
                      <a:r>
                        <a:rPr lang="en-US" sz="12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3" invalidUrl="http://clz/{&quot;entityType&quot;:&quot;Milestone&quot;,&quot;fieldName&quot;:&quot;Name&quot;,&quot;relation&quot;:{&quot;maxResults&quot;:6,&quot;relatedType&quot;:&quot;Milestone&quot;,&quot;relationField&quot;:&quot;project&quot;,&quot;sourceType&quot;:&quot;Project&quot;}}"/>
                        </a:rPr>
                        <a:t>}</a:t>
                      </a:r>
                    </a:p>
                  </a:txBody>
                  <a:tcPr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{Due Date </a:t>
                      </a:r>
                      <a:r>
                        <a:rPr lang="en-US" sz="12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4" invalidUrl="http://clz/{&quot;entityType&quot;:&quot;Milestone&quot;,&quot;fieldName&quot;:&quot;DueDate&quot;,&quot;format&quot;:&quot;MM/dd/yy&quot;,&quot;relation&quot;:{&quot;maxResults&quot;:6,&quot;relatedType&quot;:&quot;Milestone&quot;,&quot;relationField&quot;:&quot;project&quot;,&quot;sourceType&quot;:&quot;Project&quot;}}"/>
                        </a:rPr>
                        <a:t>}</a:t>
                      </a:r>
                    </a:p>
                  </a:txBody>
                  <a:tcPr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{Name </a:t>
                      </a:r>
                      <a:r>
                        <a:rPr lang="en-US" sz="12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5" invalidUrl="http://clz/{&quot;entityType&quot;:&quot;Milestone&quot;,&quot;fieldName&quot;:&quot;Manager.DisplayName&quot;,&quot;format&quot;:&quot;MM/dd/yy&quot;,&quot;relation&quot;:{&quot;maxResults&quot;:6,&quot;relatedType&quot;:&quot;Milestone&quot;,&quot;relationField&quot;:&quot;project&quot;,&quot;sourceType&quot;:&quot;Project&quot;}}"/>
                        </a:rPr>
                        <a:t>}</a:t>
                      </a:r>
                    </a:p>
                  </a:txBody>
                  <a:tcPr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{Work </a:t>
                      </a:r>
                      <a:r>
                        <a:rPr lang="en-US" sz="12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6" invalidUrl="http://clz/{&quot;entityType&quot;:&quot;Milestone&quot;,&quot;fieldName&quot;:&quot;Work&quot;,&quot;format&quot;:&quot;ShowUnits&quot;,&quot;relation&quot;:{&quot;maxResults&quot;:6,&quot;relatedType&quot;:&quot;Milestone&quot;,&quot;relationField&quot;:&quot;project&quot;,&quot;sourceType&quot;:&quot;Project&quot;}}"/>
                        </a:rPr>
                        <a:t>}</a:t>
                      </a:r>
                    </a:p>
                  </a:txBody>
                  <a:tcPr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699846"/>
              </p:ext>
            </p:extLst>
          </p:nvPr>
        </p:nvGraphicFramePr>
        <p:xfrm>
          <a:off x="3261282" y="275590"/>
          <a:ext cx="251968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530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Start Date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{Start Date</a:t>
                      </a:r>
                      <a:r>
                        <a:rPr lang="en-US" sz="1200" b="0" i="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invalidUrl="http://clz/{&quot;entityType&quot;:&quot;Project&quot;,&quot;fieldName&quot;:&quot;StartDate&quot;,&quot;format&quot;:&quot;MM/dd/yy&quot;}"/>
                        </a:rPr>
                        <a:t>}</a:t>
                      </a:r>
                      <a:endParaRPr lang="en-US" sz="1200" b="0">
                        <a:solidFill>
                          <a:srgbClr val="336699"/>
                        </a:solidFill>
                        <a:latin typeface="Arial"/>
                        <a:cs typeface="Arial"/>
                        <a:hlinkClick r:id="rId2" invalidUrl="http://clz/{&quot;entityType&quot;:&quot;Project&quot;,&quot;fieldName&quot;:&quot;DueDate&quot;,&quot;format&quot;:&quot;MM/dd/yy&quot;}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C3AB786-C826-4BC3-BDC8-A953BDDE1D13}"/>
              </a:ext>
            </a:extLst>
          </p:cNvPr>
          <p:cNvSpPr/>
          <p:nvPr/>
        </p:nvSpPr>
        <p:spPr>
          <a:xfrm>
            <a:off x="276272" y="833718"/>
            <a:ext cx="8513928" cy="8673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u="none" strike="noStrike" dirty="0">
                <a:solidFill>
                  <a:srgbClr val="000000"/>
                </a:solidFill>
                <a:effectLst/>
                <a:latin typeface="Segoe WP"/>
              </a:rPr>
              <a:t>{Roadmap</a:t>
            </a:r>
            <a:r>
              <a:rPr lang="en-US" b="0" i="0" u="none" strike="noStrike" dirty="0">
                <a:solidFill>
                  <a:srgbClr val="00A8E0"/>
                </a:solidFill>
                <a:effectLst/>
                <a:latin typeface="&amp;quot"/>
                <a:hlinkClick r:id="rId8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47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/>
                <a:cs typeface="Arial"/>
              </a:rPr>
              <a:t>| Risk Profile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1" y="2303202"/>
            <a:ext cx="2250826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Risk Register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272991"/>
              </p:ext>
            </p:extLst>
          </p:nvPr>
        </p:nvGraphicFramePr>
        <p:xfrm>
          <a:off x="295668" y="1082472"/>
          <a:ext cx="8513929" cy="755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6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7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Potential Risks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Risk Score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333">
                <a:tc>
                  <a:txBody>
                    <a:bodyPr/>
                    <a:lstStyle/>
                    <a:p>
                      <a:r>
                        <a:rPr lang="en-US" sz="1200">
                          <a:latin typeface="+mn-lt"/>
                        </a:rPr>
                        <a:t>{Potential Risks </a:t>
                      </a:r>
                      <a:r>
                        <a:rPr lang="en-US" sz="1200">
                          <a:solidFill>
                            <a:srgbClr val="336699"/>
                          </a:solidFill>
                          <a:latin typeface="+mn-lt"/>
                          <a:hlinkClick r:id="rId2" invalidUrl="http://clz/{&quot;entityType&quot;:&quot;Project&quot;,&quot;fieldName&quot;:&quot;Risks&quot;,&quot;format&quot;:&quot;0&quot;}"/>
                        </a:rPr>
                        <a:t>}</a:t>
                      </a:r>
                    </a:p>
                  </a:txBody>
                  <a:tcPr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+mn-lt"/>
                        </a:rPr>
                        <a:t>{Risks Total Score </a:t>
                      </a:r>
                      <a:r>
                        <a:rPr lang="en-US" sz="1200">
                          <a:solidFill>
                            <a:srgbClr val="336699"/>
                          </a:solidFill>
                          <a:latin typeface="+mn-lt"/>
                          <a:hlinkClick r:id="rId3" invalidUrl="http://clz/{&quot;entityType&quot;:&quot;Project&quot;,&quot;fieldName&quot;:&quot;RisksTotalScore&quot;,&quot;format&quot;:&quot;0&quot;}"/>
                        </a:rPr>
                        <a:t>}</a:t>
                      </a:r>
                    </a:p>
                  </a:txBody>
                  <a:tcPr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279953"/>
              </p:ext>
            </p:extLst>
          </p:nvPr>
        </p:nvGraphicFramePr>
        <p:xfrm>
          <a:off x="295670" y="2717100"/>
          <a:ext cx="851392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4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>
                          <a:latin typeface="Arial"/>
                          <a:cs typeface="Arial"/>
                        </a:rPr>
                        <a:t>Risk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Response Plan Description</a:t>
                      </a:r>
                    </a:p>
                  </a:txBody>
                  <a:tcPr marL="63500" marR="63500" marT="63500" marB="635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latin typeface="Arial"/>
                          <a:cs typeface="Arial"/>
                        </a:rPr>
                        <a:t>Score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{Title </a:t>
                      </a:r>
                      <a:r>
                        <a:rPr lang="en-US" sz="9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4" invalidUrl="http://clz/{&quot;entityType&quot;:&quot;Risk&quot;,&quot;fieldName&quot;:&quot;Title&quot;,&quot;relation&quot;:{&quot;maxResults&quot;:8,&quot;relatedType&quot;:&quot;Risk&quot;,&quot;relationField&quot;:&quot;PlannedFor&quot;,&quot;sourceType&quot;:&quot;Project&quot;}}"/>
                        </a:rPr>
                        <a:t>}</a:t>
                      </a:r>
                    </a:p>
                  </a:txBody>
                  <a:tcPr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{Response Plan Description </a:t>
                      </a:r>
                      <a:r>
                        <a:rPr lang="en-US" sz="900" kern="1200">
                          <a:solidFill>
                            <a:srgbClr val="336699"/>
                          </a:solidFill>
                          <a:latin typeface="Arial"/>
                          <a:ea typeface="+mn-ea"/>
                          <a:cs typeface="Arial"/>
                          <a:hlinkClick r:id="rId5" invalidUrl="http://clz/{&quot;entityType&quot;:&quot;Risk&quot;,&quot;fieldName&quot;:&quot;MitigationPlan&quot;,&quot;relation&quot;:{&quot;maxResults&quot;:8,&quot;relatedType&quot;:&quot;Risk&quot;,&quot;relationField&quot;:&quot;PlannedFor&quot;,&quot;sourceType&quot;:&quot;Project&quot;}}"/>
                        </a:rPr>
                        <a:t>}</a:t>
                      </a:r>
                    </a:p>
                  </a:txBody>
                  <a:tcPr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{Total Score </a:t>
                      </a:r>
                      <a:r>
                        <a:rPr lang="en-US" sz="9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6" invalidUrl="http://clz/{&quot;entityType&quot;:&quot;Risk&quot;,&quot;fieldName&quot;:&quot;Score&quot;,&quot;format&quot;:&quot;0&quot;,&quot;relation&quot;:{&quot;maxResults&quot;:8,&quot;relatedType&quot;:&quot;Risk&quot;,&quot;relationField&quot;:&quot;PlannedFor&quot;,&quot;sourceType&quot;:&quot;Project&quot;}}"/>
                        </a:rPr>
                        <a:t>}</a:t>
                      </a:r>
                    </a:p>
                  </a:txBody>
                  <a:tcPr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57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iStock-517703860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-34464" y="-80700"/>
            <a:ext cx="9240763" cy="5273525"/>
          </a:xfrm>
          <a:prstGeom prst="rect">
            <a:avLst/>
          </a:prstGeom>
          <a:solidFill>
            <a:schemeClr val="accent1"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0084" y="2351270"/>
            <a:ext cx="83267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6000" b="1">
                <a:solidFill>
                  <a:schemeClr val="bg1"/>
                </a:solidFill>
                <a:latin typeface="Arial"/>
                <a:cs typeface="Arial"/>
              </a:rPr>
              <a:t>Questions?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8939" y="3430270"/>
            <a:ext cx="2286000" cy="71120"/>
            <a:chOff x="0" y="3474720"/>
            <a:chExt cx="10261600" cy="71120"/>
          </a:xfrm>
        </p:grpSpPr>
        <p:sp>
          <p:nvSpPr>
            <p:cNvPr id="7" name="Rectangle 6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Clarizen_logo-white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225" y="3773141"/>
            <a:ext cx="1256314" cy="27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0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959596"/>
      </a:dk2>
      <a:lt2>
        <a:srgbClr val="D9D9D9"/>
      </a:lt2>
      <a:accent1>
        <a:srgbClr val="1D4A53"/>
      </a:accent1>
      <a:accent2>
        <a:srgbClr val="1C9494"/>
      </a:accent2>
      <a:accent3>
        <a:srgbClr val="7CB554"/>
      </a:accent3>
      <a:accent4>
        <a:srgbClr val="FAC14D"/>
      </a:accent4>
      <a:accent5>
        <a:srgbClr val="F95647"/>
      </a:accent5>
      <a:accent6>
        <a:srgbClr val="202F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4C42BE7-A87D-4A86-A2C9-B4C1E3251432}">
  <we:reference id="428ed577-d8a5-436b-abd3-73814ff59257" version="1.0.0.0" store="developer" storeType="uploadfiledevcatalog"/>
  <we:alternateReferences>
    <we:reference id="428ed577-d8a5-436b-abd3-73814ff59257" version="1.0.0.0" store="uploadfiledevcatalog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155</Words>
  <Application>Microsoft Office PowerPoint</Application>
  <PresentationFormat>On-screen Show (16:9)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&amp;quot</vt:lpstr>
      <vt:lpstr>Arial</vt:lpstr>
      <vt:lpstr>Calibri</vt:lpstr>
      <vt:lpstr>Segoe WP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Roie Moran</cp:lastModifiedBy>
  <cp:revision>5</cp:revision>
  <dcterms:modified xsi:type="dcterms:W3CDTF">2021-10-14T07:02:54Z</dcterms:modified>
</cp:coreProperties>
</file>