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2" r:id="rId4"/>
  </p:sldMasterIdLst>
  <p:notesMasterIdLst>
    <p:notesMasterId r:id="rId15"/>
  </p:notesMasterIdLst>
  <p:handoutMasterIdLst>
    <p:handoutMasterId r:id="rId16"/>
  </p:handoutMasterIdLst>
  <p:sldIdLst>
    <p:sldId id="141168545" r:id="rId5"/>
    <p:sldId id="141168558" r:id="rId6"/>
    <p:sldId id="141168550" r:id="rId7"/>
    <p:sldId id="141168551" r:id="rId8"/>
    <p:sldId id="141168552" r:id="rId9"/>
    <p:sldId id="141168554" r:id="rId10"/>
    <p:sldId id="141168553" r:id="rId11"/>
    <p:sldId id="141168556" r:id="rId12"/>
    <p:sldId id="141168555" r:id="rId13"/>
    <p:sldId id="141168454" r:id="rId14"/>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lanview Corporate Overview" id="{E10F9FAC-50E1-5F4E-8405-D4593DCC3EEF}">
          <p14:sldIdLst>
            <p14:sldId id="141168545"/>
            <p14:sldId id="141168558"/>
            <p14:sldId id="141168550"/>
            <p14:sldId id="141168551"/>
            <p14:sldId id="141168552"/>
            <p14:sldId id="141168554"/>
            <p14:sldId id="141168553"/>
            <p14:sldId id="141168556"/>
            <p14:sldId id="141168555"/>
            <p14:sldId id="141168454"/>
          </p14:sldIdLst>
        </p14:section>
        <p14:section name="PPM Solution Section" id="{D1C56402-07AA-B546-AD4C-E1BF3B1993B0}">
          <p14:sldIdLst/>
        </p14:section>
        <p14:section name="Product Portfolio Management" id="{356F351E-9DC2-2745-801D-8F1CAAEECDF2}">
          <p14:sldIdLst/>
        </p14:section>
        <p14:section name="Agile Solution Section" id="{793233D5-BEC5-414B-8D86-CA118F17A7B7}">
          <p14:sldIdLst/>
        </p14:section>
        <p14:section name="PSA Solution Section" id="{51217AE2-D57D-484C-869C-2CEA4D68A2E7}">
          <p14:sldIdLst/>
        </p14:section>
        <p14:section name="Value Stream Management" id="{33BC0807-5241-C244-B86D-8C811EBB8FF2}">
          <p14:sldIdLst/>
        </p14:section>
        <p14:section name="Customer Expansion" id="{8B797127-C729-E54C-BE0D-6AE5D20D4B74}">
          <p14:sldIdLst/>
        </p14:section>
        <p14:section name="Planview Validation Slides" id="{9E8D4CE8-E848-C24C-9B3B-8FC67A88618C}">
          <p14:sldIdLst/>
        </p14:section>
        <p14:section name="For Reference - Additional Product and Solution Marketectures" id="{B64A3146-35CE-154C-8D55-761DEECF935E}">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77"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gie Sarmiento" initials="AS" lastIdx="14" clrIdx="6">
    <p:extLst>
      <p:ext uri="{19B8F6BF-5375-455C-9EA6-DF929625EA0E}">
        <p15:presenceInfo xmlns:p15="http://schemas.microsoft.com/office/powerpoint/2012/main" userId="Angie Sarmiento" providerId="None"/>
      </p:ext>
    </p:extLst>
  </p:cmAuthor>
  <p:cmAuthor id="1" name="Cameron van Orman" initials="CvO" lastIdx="1" clrIdx="0">
    <p:extLst>
      <p:ext uri="{19B8F6BF-5375-455C-9EA6-DF929625EA0E}">
        <p15:presenceInfo xmlns:p15="http://schemas.microsoft.com/office/powerpoint/2012/main" userId="S::cvanorman@planview.com::0f56d941-1e8a-494f-900d-c778c31a86c0" providerId="AD"/>
      </p:ext>
    </p:extLst>
  </p:cmAuthor>
  <p:cmAuthor id="2" name="Leslie Marcotte" initials="LM" lastIdx="10" clrIdx="1">
    <p:extLst>
      <p:ext uri="{19B8F6BF-5375-455C-9EA6-DF929625EA0E}">
        <p15:presenceInfo xmlns:p15="http://schemas.microsoft.com/office/powerpoint/2012/main" userId="S::lmarcotte@planview.com::8bed8c30-2d31-4c58-8c26-28bdb06ea10c" providerId="AD"/>
      </p:ext>
    </p:extLst>
  </p:cmAuthor>
  <p:cmAuthor id="3" name="Marcus Klein" initials="MK" lastIdx="10" clrIdx="2">
    <p:extLst>
      <p:ext uri="{19B8F6BF-5375-455C-9EA6-DF929625EA0E}">
        <p15:presenceInfo xmlns:p15="http://schemas.microsoft.com/office/powerpoint/2012/main" userId="S::mklein@planview.com::16a701e0-de35-4259-9b08-c6b399c9bc19" providerId="AD"/>
      </p:ext>
    </p:extLst>
  </p:cmAuthor>
  <p:cmAuthor id="4" name="Todd Rohs" initials="TR" lastIdx="1" clrIdx="3">
    <p:extLst>
      <p:ext uri="{19B8F6BF-5375-455C-9EA6-DF929625EA0E}">
        <p15:presenceInfo xmlns:p15="http://schemas.microsoft.com/office/powerpoint/2012/main" userId="Todd Rohs" providerId="None"/>
      </p:ext>
    </p:extLst>
  </p:cmAuthor>
  <p:cmAuthor id="5" name="Linda Roach" initials="LR" lastIdx="4" clrIdx="4">
    <p:extLst>
      <p:ext uri="{19B8F6BF-5375-455C-9EA6-DF929625EA0E}">
        <p15:presenceInfo xmlns:p15="http://schemas.microsoft.com/office/powerpoint/2012/main" userId="S::lroach@planview.com::22d31dcd-5e5d-4ef2-8d71-d70d9b72b3b1" providerId="AD"/>
      </p:ext>
    </p:extLst>
  </p:cmAuthor>
  <p:cmAuthor id="6" name="Brook Appelbaum" initials="BA" lastIdx="10" clrIdx="5">
    <p:extLst>
      <p:ext uri="{19B8F6BF-5375-455C-9EA6-DF929625EA0E}">
        <p15:presenceInfo xmlns:p15="http://schemas.microsoft.com/office/powerpoint/2012/main" userId="S::bappelbaum@planview.com::922647b5-93ef-444d-a161-ea6216186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51B"/>
    <a:srgbClr val="000000"/>
    <a:srgbClr val="D81E39"/>
    <a:srgbClr val="C31B33"/>
    <a:srgbClr val="D9D9D9"/>
    <a:srgbClr val="F2F2F2"/>
    <a:srgbClr val="BFBFBF"/>
    <a:srgbClr val="AA182C"/>
    <a:srgbClr val="1A1B2F"/>
    <a:srgbClr val="AFB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1"/>
    <p:restoredTop sz="74762" autoAdjust="0"/>
  </p:normalViewPr>
  <p:slideViewPr>
    <p:cSldViewPr snapToGrid="0">
      <p:cViewPr varScale="1">
        <p:scale>
          <a:sx n="203" d="100"/>
          <a:sy n="203" d="100"/>
        </p:scale>
        <p:origin x="3480" y="17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7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72567"/>
          </a:xfrm>
          <a:prstGeom prst="rect">
            <a:avLst/>
          </a:prstGeom>
        </p:spPr>
        <p:txBody>
          <a:bodyPr vert="horz" lIns="94947" tIns="47474" rIns="94947" bIns="47474" rtlCol="0"/>
          <a:lstStyle>
            <a:lvl1pPr algn="l">
              <a:defRPr sz="1200"/>
            </a:lvl1pPr>
          </a:lstStyle>
          <a:p>
            <a:endParaRPr lang="en-US">
              <a:latin typeface="Avenir LT Std 35 Light" panose="020B0402020203020204" pitchFamily="34" charset="0"/>
            </a:endParaRPr>
          </a:p>
        </p:txBody>
      </p:sp>
      <p:sp>
        <p:nvSpPr>
          <p:cNvPr id="3" name="Date Placeholder 2"/>
          <p:cNvSpPr>
            <a:spLocks noGrp="1"/>
          </p:cNvSpPr>
          <p:nvPr>
            <p:ph type="dt" sz="quarter" idx="1"/>
          </p:nvPr>
        </p:nvSpPr>
        <p:spPr>
          <a:xfrm>
            <a:off x="3970938" y="1"/>
            <a:ext cx="3037840" cy="472567"/>
          </a:xfrm>
          <a:prstGeom prst="rect">
            <a:avLst/>
          </a:prstGeom>
        </p:spPr>
        <p:txBody>
          <a:bodyPr vert="horz" lIns="94947" tIns="47474" rIns="94947" bIns="47474" rtlCol="0"/>
          <a:lstStyle>
            <a:lvl1pPr algn="r">
              <a:defRPr sz="1200"/>
            </a:lvl1pPr>
          </a:lstStyle>
          <a:p>
            <a:fld id="{DFBCF8BF-5D3D-4397-A572-61DA6417770B}" type="datetimeFigureOut">
              <a:rPr lang="en-US" smtClean="0">
                <a:latin typeface="Avenir LT Std 35 Light" panose="020B0402020203020204" pitchFamily="34" charset="0"/>
              </a:rPr>
              <a:t>4/17/23</a:t>
            </a:fld>
            <a:endParaRPr lang="en-US">
              <a:latin typeface="Avenir LT Std 35 Light" panose="020B0402020203020204" pitchFamily="34" charset="0"/>
            </a:endParaRPr>
          </a:p>
        </p:txBody>
      </p:sp>
      <p:sp>
        <p:nvSpPr>
          <p:cNvPr id="4" name="Footer Placeholder 3"/>
          <p:cNvSpPr>
            <a:spLocks noGrp="1"/>
          </p:cNvSpPr>
          <p:nvPr>
            <p:ph type="ftr" sz="quarter" idx="2"/>
          </p:nvPr>
        </p:nvSpPr>
        <p:spPr>
          <a:xfrm>
            <a:off x="0" y="8977134"/>
            <a:ext cx="3037840" cy="472567"/>
          </a:xfrm>
          <a:prstGeom prst="rect">
            <a:avLst/>
          </a:prstGeom>
        </p:spPr>
        <p:txBody>
          <a:bodyPr vert="horz" lIns="94947" tIns="47474" rIns="94947" bIns="47474" rtlCol="0" anchor="b"/>
          <a:lstStyle>
            <a:lvl1pPr algn="l">
              <a:defRPr sz="1200"/>
            </a:lvl1pPr>
          </a:lstStyle>
          <a:p>
            <a:endParaRPr lang="en-US">
              <a:latin typeface="Avenir LT Std 35 Light" panose="020B0402020203020204" pitchFamily="34" charset="0"/>
            </a:endParaRPr>
          </a:p>
        </p:txBody>
      </p:sp>
      <p:sp>
        <p:nvSpPr>
          <p:cNvPr id="5" name="Slide Number Placeholder 4"/>
          <p:cNvSpPr>
            <a:spLocks noGrp="1"/>
          </p:cNvSpPr>
          <p:nvPr>
            <p:ph type="sldNum" sz="quarter" idx="3"/>
          </p:nvPr>
        </p:nvSpPr>
        <p:spPr>
          <a:xfrm>
            <a:off x="3970938" y="8977134"/>
            <a:ext cx="3037840" cy="472567"/>
          </a:xfrm>
          <a:prstGeom prst="rect">
            <a:avLst/>
          </a:prstGeom>
        </p:spPr>
        <p:txBody>
          <a:bodyPr vert="horz" lIns="94947" tIns="47474" rIns="94947" bIns="47474" rtlCol="0" anchor="b"/>
          <a:lstStyle>
            <a:lvl1pPr algn="r">
              <a:defRPr sz="1200"/>
            </a:lvl1pPr>
          </a:lstStyle>
          <a:p>
            <a:fld id="{501B7F2A-8D28-41CD-94E5-ABA070EEC44B}" type="slidenum">
              <a:rPr lang="en-US" smtClean="0">
                <a:latin typeface="Avenir LT Std 35 Light" panose="020B0402020203020204" pitchFamily="34" charset="0"/>
              </a:rPr>
              <a:t>‹#›</a:t>
            </a:fld>
            <a:endParaRPr lang="en-US">
              <a:latin typeface="Avenir LT Std 35 Light" panose="020B0402020203020204" pitchFamily="34" charset="0"/>
            </a:endParaRPr>
          </a:p>
        </p:txBody>
      </p:sp>
    </p:spTree>
    <p:extLst>
      <p:ext uri="{BB962C8B-B14F-4D97-AF65-F5344CB8AC3E}">
        <p14:creationId xmlns:p14="http://schemas.microsoft.com/office/powerpoint/2010/main" val="267646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72567"/>
          </a:xfrm>
          <a:prstGeom prst="rect">
            <a:avLst/>
          </a:prstGeom>
        </p:spPr>
        <p:txBody>
          <a:bodyPr vert="horz" lIns="94947" tIns="47474" rIns="94947" bIns="47474" rtlCol="0"/>
          <a:lstStyle>
            <a:lvl1pPr algn="l">
              <a:defRPr sz="1200">
                <a:latin typeface="Avenir LT Std 35 Light" panose="020B0402020203020204" pitchFamily="34" charset="0"/>
              </a:defRPr>
            </a:lvl1pPr>
          </a:lstStyle>
          <a:p>
            <a:endParaRPr lang="en-US"/>
          </a:p>
        </p:txBody>
      </p:sp>
      <p:sp>
        <p:nvSpPr>
          <p:cNvPr id="3" name="Date Placeholder 2"/>
          <p:cNvSpPr>
            <a:spLocks noGrp="1"/>
          </p:cNvSpPr>
          <p:nvPr>
            <p:ph type="dt" idx="1"/>
          </p:nvPr>
        </p:nvSpPr>
        <p:spPr>
          <a:xfrm>
            <a:off x="3970938" y="1"/>
            <a:ext cx="3037840" cy="472567"/>
          </a:xfrm>
          <a:prstGeom prst="rect">
            <a:avLst/>
          </a:prstGeom>
        </p:spPr>
        <p:txBody>
          <a:bodyPr vert="horz" lIns="94947" tIns="47474" rIns="94947" bIns="47474" rtlCol="0"/>
          <a:lstStyle>
            <a:lvl1pPr algn="r">
              <a:defRPr sz="1200">
                <a:latin typeface="Avenir LT Std 35 Light" panose="020B0402020203020204" pitchFamily="34" charset="0"/>
              </a:defRPr>
            </a:lvl1pPr>
          </a:lstStyle>
          <a:p>
            <a:fld id="{D5D8F432-C364-4722-ABAC-92AED4F5101F}" type="datetimeFigureOut">
              <a:rPr lang="en-US" smtClean="0"/>
              <a:pPr/>
              <a:t>4/17/23</a:t>
            </a:fld>
            <a:endParaRPr lang="en-US"/>
          </a:p>
        </p:txBody>
      </p:sp>
      <p:sp>
        <p:nvSpPr>
          <p:cNvPr id="4" name="Slide Image Placeholder 3"/>
          <p:cNvSpPr>
            <a:spLocks noGrp="1" noRot="1" noChangeAspect="1"/>
          </p:cNvSpPr>
          <p:nvPr>
            <p:ph type="sldImg" idx="2"/>
          </p:nvPr>
        </p:nvSpPr>
        <p:spPr>
          <a:xfrm>
            <a:off x="355600" y="708025"/>
            <a:ext cx="6299200" cy="3544888"/>
          </a:xfrm>
          <a:prstGeom prst="rect">
            <a:avLst/>
          </a:prstGeom>
          <a:noFill/>
          <a:ln w="12700">
            <a:solidFill>
              <a:prstClr val="black"/>
            </a:solidFill>
          </a:ln>
        </p:spPr>
        <p:txBody>
          <a:bodyPr vert="horz" lIns="94947" tIns="47474" rIns="94947" bIns="47474" rtlCol="0" anchor="ctr"/>
          <a:lstStyle/>
          <a:p>
            <a:endParaRPr lang="en-US"/>
          </a:p>
        </p:txBody>
      </p:sp>
      <p:sp>
        <p:nvSpPr>
          <p:cNvPr id="5" name="Notes Placeholder 4"/>
          <p:cNvSpPr>
            <a:spLocks noGrp="1"/>
          </p:cNvSpPr>
          <p:nvPr>
            <p:ph type="body" sz="quarter" idx="3"/>
          </p:nvPr>
        </p:nvSpPr>
        <p:spPr>
          <a:xfrm>
            <a:off x="701041" y="4489387"/>
            <a:ext cx="5608320" cy="4253103"/>
          </a:xfrm>
          <a:prstGeom prst="rect">
            <a:avLst/>
          </a:prstGeom>
        </p:spPr>
        <p:txBody>
          <a:bodyPr vert="horz" lIns="94947" tIns="47474" rIns="94947" bIns="474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77134"/>
            <a:ext cx="3037840" cy="472567"/>
          </a:xfrm>
          <a:prstGeom prst="rect">
            <a:avLst/>
          </a:prstGeom>
        </p:spPr>
        <p:txBody>
          <a:bodyPr vert="horz" lIns="94947" tIns="47474" rIns="94947" bIns="47474" rtlCol="0" anchor="b"/>
          <a:lstStyle>
            <a:lvl1pPr algn="l">
              <a:defRPr sz="1200">
                <a:latin typeface="Avenir LT Std 35 Light" panose="020B0402020203020204" pitchFamily="34" charset="0"/>
              </a:defRPr>
            </a:lvl1pPr>
          </a:lstStyle>
          <a:p>
            <a:endParaRPr lang="en-US"/>
          </a:p>
        </p:txBody>
      </p:sp>
      <p:sp>
        <p:nvSpPr>
          <p:cNvPr id="7" name="Slide Number Placeholder 6"/>
          <p:cNvSpPr>
            <a:spLocks noGrp="1"/>
          </p:cNvSpPr>
          <p:nvPr>
            <p:ph type="sldNum" sz="quarter" idx="5"/>
          </p:nvPr>
        </p:nvSpPr>
        <p:spPr>
          <a:xfrm>
            <a:off x="3970938" y="8977134"/>
            <a:ext cx="3037840" cy="472567"/>
          </a:xfrm>
          <a:prstGeom prst="rect">
            <a:avLst/>
          </a:prstGeom>
        </p:spPr>
        <p:txBody>
          <a:bodyPr vert="horz" lIns="94947" tIns="47474" rIns="94947" bIns="47474" rtlCol="0" anchor="b"/>
          <a:lstStyle>
            <a:lvl1pPr algn="r">
              <a:defRPr sz="1200">
                <a:latin typeface="Avenir LT Std 35 Light" panose="020B0402020203020204" pitchFamily="34" charset="0"/>
              </a:defRPr>
            </a:lvl1pPr>
          </a:lstStyle>
          <a:p>
            <a:fld id="{986886CF-0318-48BF-9C01-65C452E6E03B}" type="slidenum">
              <a:rPr lang="en-US" smtClean="0"/>
              <a:pPr/>
              <a:t>‹#›</a:t>
            </a:fld>
            <a:endParaRPr lang="en-US"/>
          </a:p>
        </p:txBody>
      </p:sp>
    </p:spTree>
    <p:extLst>
      <p:ext uri="{BB962C8B-B14F-4D97-AF65-F5344CB8AC3E}">
        <p14:creationId xmlns:p14="http://schemas.microsoft.com/office/powerpoint/2010/main" val="1922986020"/>
      </p:ext>
    </p:extLst>
  </p:cSld>
  <p:clrMap bg1="lt1" tx1="dk1" bg2="lt2" tx2="dk2" accent1="accent1" accent2="accent2" accent3="accent3" accent4="accent4" accent5="accent5" accent6="accent6" hlink="hlink" folHlink="folHlink"/>
  <p:notesStyle>
    <a:lvl1pPr marL="0" algn="l" defTabSz="914333" rtl="0" eaLnBrk="1" latinLnBrk="0" hangingPunct="1">
      <a:defRPr sz="1200" kern="1200">
        <a:solidFill>
          <a:schemeClr val="tx1"/>
        </a:solidFill>
        <a:latin typeface="Avenir LT Std 35 Light" panose="020B0402020203020204" pitchFamily="34" charset="0"/>
        <a:ea typeface="+mn-ea"/>
        <a:cs typeface="+mn-cs"/>
      </a:defRPr>
    </a:lvl1pPr>
    <a:lvl2pPr marL="457166" algn="l" defTabSz="914333" rtl="0" eaLnBrk="1" latinLnBrk="0" hangingPunct="1">
      <a:defRPr sz="1200" kern="1200">
        <a:solidFill>
          <a:schemeClr val="tx1"/>
        </a:solidFill>
        <a:latin typeface="Avenir LT Std 35 Light" panose="020B0402020203020204" pitchFamily="34" charset="0"/>
        <a:ea typeface="+mn-ea"/>
        <a:cs typeface="+mn-cs"/>
      </a:defRPr>
    </a:lvl2pPr>
    <a:lvl3pPr marL="914333" algn="l" defTabSz="914333" rtl="0" eaLnBrk="1" latinLnBrk="0" hangingPunct="1">
      <a:defRPr sz="1200" kern="1200">
        <a:solidFill>
          <a:schemeClr val="tx1"/>
        </a:solidFill>
        <a:latin typeface="Avenir LT Std 35 Light" panose="020B0402020203020204" pitchFamily="34" charset="0"/>
        <a:ea typeface="+mn-ea"/>
        <a:cs typeface="+mn-cs"/>
      </a:defRPr>
    </a:lvl3pPr>
    <a:lvl4pPr marL="1371498" algn="l" defTabSz="914333" rtl="0" eaLnBrk="1" latinLnBrk="0" hangingPunct="1">
      <a:defRPr sz="1200" kern="1200">
        <a:solidFill>
          <a:schemeClr val="tx1"/>
        </a:solidFill>
        <a:latin typeface="Avenir LT Std 35 Light" panose="020B0402020203020204" pitchFamily="34" charset="0"/>
        <a:ea typeface="+mn-ea"/>
        <a:cs typeface="+mn-cs"/>
      </a:defRPr>
    </a:lvl4pPr>
    <a:lvl5pPr marL="1828664" algn="l" defTabSz="914333" rtl="0" eaLnBrk="1" latinLnBrk="0" hangingPunct="1">
      <a:defRPr sz="1200" kern="1200">
        <a:solidFill>
          <a:schemeClr val="tx1"/>
        </a:solidFill>
        <a:latin typeface="Avenir LT Std 35 Light" panose="020B0402020203020204" pitchFamily="34" charset="0"/>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any non-PSA opportunities --- Use This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1</a:t>
            </a:fld>
            <a:endParaRPr lang="en-US"/>
          </a:p>
        </p:txBody>
      </p:sp>
    </p:spTree>
    <p:extLst>
      <p:ext uri="{BB962C8B-B14F-4D97-AF65-F5344CB8AC3E}">
        <p14:creationId xmlns:p14="http://schemas.microsoft.com/office/powerpoint/2010/main" val="151265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6886CF-0318-48BF-9C01-65C452E6E03B}" type="slidenum">
              <a:rPr lang="en-US" smtClean="0"/>
              <a:t>10</a:t>
            </a:fld>
            <a:endParaRPr lang="en-US"/>
          </a:p>
        </p:txBody>
      </p:sp>
    </p:spTree>
    <p:extLst>
      <p:ext uri="{BB962C8B-B14F-4D97-AF65-F5344CB8AC3E}">
        <p14:creationId xmlns:p14="http://schemas.microsoft.com/office/powerpoint/2010/main" val="401166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2</a:t>
            </a:fld>
            <a:endParaRPr lang="en-US"/>
          </a:p>
        </p:txBody>
      </p:sp>
    </p:spTree>
    <p:extLst>
      <p:ext uri="{BB962C8B-B14F-4D97-AF65-F5344CB8AC3E}">
        <p14:creationId xmlns:p14="http://schemas.microsoft.com/office/powerpoint/2010/main" val="91172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3</a:t>
            </a:fld>
            <a:endParaRPr lang="en-US"/>
          </a:p>
        </p:txBody>
      </p:sp>
    </p:spTree>
    <p:extLst>
      <p:ext uri="{BB962C8B-B14F-4D97-AF65-F5344CB8AC3E}">
        <p14:creationId xmlns:p14="http://schemas.microsoft.com/office/powerpoint/2010/main" val="309027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4</a:t>
            </a:fld>
            <a:endParaRPr lang="en-US"/>
          </a:p>
        </p:txBody>
      </p:sp>
    </p:spTree>
    <p:extLst>
      <p:ext uri="{BB962C8B-B14F-4D97-AF65-F5344CB8AC3E}">
        <p14:creationId xmlns:p14="http://schemas.microsoft.com/office/powerpoint/2010/main" val="361152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5</a:t>
            </a:fld>
            <a:endParaRPr lang="en-US"/>
          </a:p>
        </p:txBody>
      </p:sp>
    </p:spTree>
    <p:extLst>
      <p:ext uri="{BB962C8B-B14F-4D97-AF65-F5344CB8AC3E}">
        <p14:creationId xmlns:p14="http://schemas.microsoft.com/office/powerpoint/2010/main" val="343530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6</a:t>
            </a:fld>
            <a:endParaRPr lang="en-US"/>
          </a:p>
        </p:txBody>
      </p:sp>
    </p:spTree>
    <p:extLst>
      <p:ext uri="{BB962C8B-B14F-4D97-AF65-F5344CB8AC3E}">
        <p14:creationId xmlns:p14="http://schemas.microsoft.com/office/powerpoint/2010/main" val="186148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7</a:t>
            </a:fld>
            <a:endParaRPr lang="en-US"/>
          </a:p>
        </p:txBody>
      </p:sp>
    </p:spTree>
    <p:extLst>
      <p:ext uri="{BB962C8B-B14F-4D97-AF65-F5344CB8AC3E}">
        <p14:creationId xmlns:p14="http://schemas.microsoft.com/office/powerpoint/2010/main" val="279842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8</a:t>
            </a:fld>
            <a:endParaRPr lang="en-US"/>
          </a:p>
        </p:txBody>
      </p:sp>
    </p:spTree>
    <p:extLst>
      <p:ext uri="{BB962C8B-B14F-4D97-AF65-F5344CB8AC3E}">
        <p14:creationId xmlns:p14="http://schemas.microsoft.com/office/powerpoint/2010/main" val="1857611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9</a:t>
            </a:fld>
            <a:endParaRPr lang="en-US"/>
          </a:p>
        </p:txBody>
      </p:sp>
    </p:spTree>
    <p:extLst>
      <p:ext uri="{BB962C8B-B14F-4D97-AF65-F5344CB8AC3E}">
        <p14:creationId xmlns:p14="http://schemas.microsoft.com/office/powerpoint/2010/main" val="3181759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FC4362-09E7-4044-A29B-44EA2F039D8F}"/>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p:cNvSpPr>
            <a:spLocks noGrp="1"/>
          </p:cNvSpPr>
          <p:nvPr>
            <p:ph type="ctrTitle"/>
          </p:nvPr>
        </p:nvSpPr>
        <p:spPr>
          <a:xfrm>
            <a:off x="457906" y="2085937"/>
            <a:ext cx="6173481" cy="553998"/>
          </a:xfrm>
        </p:spPr>
        <p:txBody>
          <a:bodyPr wrap="square" anchor="b">
            <a:spAutoFit/>
          </a:bodyPr>
          <a:lstStyle>
            <a:lvl1pPr algn="l">
              <a:lnSpc>
                <a:spcPct val="100000"/>
              </a:lnSpc>
              <a:defRPr sz="2400" b="1" cap="all" spc="0" baseline="0">
                <a:solidFill>
                  <a:schemeClr val="tx1"/>
                </a:solidFill>
                <a:latin typeface="+mj-lt"/>
              </a:defRPr>
            </a:lvl1pPr>
          </a:lstStyle>
          <a:p>
            <a:r>
              <a:rPr lang="en-US"/>
              <a:t>Click to edit Master title style</a:t>
            </a:r>
          </a:p>
        </p:txBody>
      </p:sp>
      <p:sp>
        <p:nvSpPr>
          <p:cNvPr id="3" name="Subtitle 2"/>
          <p:cNvSpPr>
            <a:spLocks noGrp="1"/>
          </p:cNvSpPr>
          <p:nvPr>
            <p:ph type="subTitle" idx="1"/>
          </p:nvPr>
        </p:nvSpPr>
        <p:spPr>
          <a:xfrm>
            <a:off x="457907" y="2862078"/>
            <a:ext cx="6173479" cy="461665"/>
          </a:xfrm>
        </p:spPr>
        <p:txBody>
          <a:bodyPr wrap="square" anchor="b" anchorCtr="0">
            <a:spAutoFit/>
          </a:bodyPr>
          <a:lstStyle>
            <a:lvl1pPr marL="0" indent="0" algn="l">
              <a:buNone/>
              <a:defRPr sz="1800" spc="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a:xfrm>
            <a:off x="457910" y="3581001"/>
            <a:ext cx="3827843" cy="400110"/>
          </a:xfrm>
        </p:spPr>
        <p:txBody>
          <a:bodyPr wrap="square">
            <a:spAutoFit/>
          </a:bodyPr>
          <a:lstStyle>
            <a:lvl1pPr marL="0" indent="0">
              <a:lnSpc>
                <a:spcPct val="100000"/>
              </a:lnSpc>
              <a:spcBef>
                <a:spcPts val="0"/>
              </a:spcBef>
              <a:spcAft>
                <a:spcPts val="0"/>
              </a:spcAft>
              <a:buNone/>
              <a:defRPr sz="1400" spc="0" baseline="0">
                <a:solidFill>
                  <a:schemeClr val="tx1"/>
                </a:solidFill>
              </a:defRPr>
            </a:lvl1pPr>
          </a:lstStyle>
          <a:p>
            <a:pPr lvl="0"/>
            <a:r>
              <a:rPr lang="en-US"/>
              <a:t>Presenter's Name</a:t>
            </a:r>
          </a:p>
        </p:txBody>
      </p:sp>
      <p:sp>
        <p:nvSpPr>
          <p:cNvPr id="11" name="TextBox 10">
            <a:extLst>
              <a:ext uri="{FF2B5EF4-FFF2-40B4-BE49-F238E27FC236}">
                <a16:creationId xmlns:a16="http://schemas.microsoft.com/office/drawing/2014/main" id="{76745C49-F064-4717-85DE-7C229A7EAB28}"/>
              </a:ext>
            </a:extLst>
          </p:cNvPr>
          <p:cNvSpPr txBox="1"/>
          <p:nvPr userDrawn="1"/>
        </p:nvSpPr>
        <p:spPr>
          <a:xfrm>
            <a:off x="94345" y="4869682"/>
            <a:ext cx="2204450" cy="184666"/>
          </a:xfrm>
          <a:prstGeom prst="rect">
            <a:avLst/>
          </a:prstGeom>
          <a:noFill/>
        </p:spPr>
        <p:txBody>
          <a:bodyPr wrap="none" rtlCol="0">
            <a:spAutoFit/>
          </a:bodyPr>
          <a:lstStyle/>
          <a:p>
            <a:r>
              <a:rPr lang="en-US" sz="600" spc="100" baseline="0">
                <a:solidFill>
                  <a:schemeClr val="bg1">
                    <a:lumMod val="50000"/>
                  </a:schemeClr>
                </a:solidFill>
              </a:rPr>
              <a:t>© 2023 PLANVIEW, INC.  //  CONFIDENTIAL</a:t>
            </a:r>
          </a:p>
        </p:txBody>
      </p:sp>
      <p:pic>
        <p:nvPicPr>
          <p:cNvPr id="7" name="Picture 6">
            <a:extLst>
              <a:ext uri="{FF2B5EF4-FFF2-40B4-BE49-F238E27FC236}">
                <a16:creationId xmlns:a16="http://schemas.microsoft.com/office/drawing/2014/main" id="{B502A7A4-C558-47EE-854C-179F08F5475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52057" y="356068"/>
            <a:ext cx="1270965" cy="350513"/>
          </a:xfrm>
          <a:prstGeom prst="rect">
            <a:avLst/>
          </a:prstGeom>
        </p:spPr>
      </p:pic>
    </p:spTree>
    <p:extLst>
      <p:ext uri="{BB962C8B-B14F-4D97-AF65-F5344CB8AC3E}">
        <p14:creationId xmlns:p14="http://schemas.microsoft.com/office/powerpoint/2010/main" val="4137587514"/>
      </p:ext>
    </p:extLst>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Alternate">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60F1395-682F-4AE2-A3A7-25B4ABE0CC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72000" y="0"/>
            <a:ext cx="4572000" cy="5143500"/>
          </a:xfrm>
          <a:prstGeom prst="rect">
            <a:avLst/>
          </a:prstGeom>
        </p:spPr>
      </p:pic>
      <p:sp>
        <p:nvSpPr>
          <p:cNvPr id="2" name="Title 1"/>
          <p:cNvSpPr>
            <a:spLocks noGrp="1"/>
          </p:cNvSpPr>
          <p:nvPr>
            <p:ph type="ctrTitle"/>
          </p:nvPr>
        </p:nvSpPr>
        <p:spPr>
          <a:xfrm>
            <a:off x="457907" y="1716605"/>
            <a:ext cx="3827846" cy="923330"/>
          </a:xfrm>
        </p:spPr>
        <p:txBody>
          <a:bodyPr wrap="square" anchor="b">
            <a:spAutoFit/>
          </a:bodyPr>
          <a:lstStyle>
            <a:lvl1pPr algn="l">
              <a:lnSpc>
                <a:spcPct val="100000"/>
              </a:lnSpc>
              <a:defRPr sz="2400" b="1" cap="all" spc="0" baseline="0">
                <a:solidFill>
                  <a:schemeClr val="tx1"/>
                </a:solidFill>
                <a:latin typeface="+mj-lt"/>
              </a:defRPr>
            </a:lvl1pPr>
          </a:lstStyle>
          <a:p>
            <a:r>
              <a:rPr lang="en-US"/>
              <a:t>Click to edit Master title style</a:t>
            </a:r>
          </a:p>
        </p:txBody>
      </p:sp>
      <p:sp>
        <p:nvSpPr>
          <p:cNvPr id="3" name="Subtitle 2"/>
          <p:cNvSpPr>
            <a:spLocks noGrp="1"/>
          </p:cNvSpPr>
          <p:nvPr>
            <p:ph type="subTitle" idx="1"/>
          </p:nvPr>
        </p:nvSpPr>
        <p:spPr>
          <a:xfrm>
            <a:off x="457908" y="2862078"/>
            <a:ext cx="3827846" cy="461665"/>
          </a:xfrm>
        </p:spPr>
        <p:txBody>
          <a:bodyPr wrap="square" anchor="b" anchorCtr="0">
            <a:spAutoFit/>
          </a:bodyPr>
          <a:lstStyle>
            <a:lvl1pPr marL="0" indent="0" algn="l">
              <a:buNone/>
              <a:defRPr sz="1800" spc="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a:xfrm>
            <a:off x="457910" y="3581001"/>
            <a:ext cx="3827843" cy="400110"/>
          </a:xfrm>
        </p:spPr>
        <p:txBody>
          <a:bodyPr wrap="square">
            <a:spAutoFit/>
          </a:bodyPr>
          <a:lstStyle>
            <a:lvl1pPr marL="0" indent="0">
              <a:lnSpc>
                <a:spcPct val="100000"/>
              </a:lnSpc>
              <a:spcBef>
                <a:spcPts val="0"/>
              </a:spcBef>
              <a:spcAft>
                <a:spcPts val="0"/>
              </a:spcAft>
              <a:buNone/>
              <a:defRPr sz="1400" spc="0" baseline="0">
                <a:solidFill>
                  <a:schemeClr val="tx1"/>
                </a:solidFill>
              </a:defRPr>
            </a:lvl1pPr>
          </a:lstStyle>
          <a:p>
            <a:pPr lvl="0"/>
            <a:r>
              <a:rPr lang="en-US"/>
              <a:t>Presenter's Name</a:t>
            </a:r>
          </a:p>
        </p:txBody>
      </p:sp>
      <p:pic>
        <p:nvPicPr>
          <p:cNvPr id="7" name="Picture 6">
            <a:extLst>
              <a:ext uri="{FF2B5EF4-FFF2-40B4-BE49-F238E27FC236}">
                <a16:creationId xmlns:a16="http://schemas.microsoft.com/office/drawing/2014/main" id="{B502A7A4-C558-47EE-854C-179F08F5475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52057" y="356068"/>
            <a:ext cx="1270965" cy="350513"/>
          </a:xfrm>
          <a:prstGeom prst="rect">
            <a:avLst/>
          </a:prstGeom>
        </p:spPr>
      </p:pic>
      <p:sp>
        <p:nvSpPr>
          <p:cNvPr id="10" name="TextBox 9">
            <a:extLst>
              <a:ext uri="{FF2B5EF4-FFF2-40B4-BE49-F238E27FC236}">
                <a16:creationId xmlns:a16="http://schemas.microsoft.com/office/drawing/2014/main" id="{62881575-0CE2-4655-8489-685F9C1E35F1}"/>
              </a:ext>
            </a:extLst>
          </p:cNvPr>
          <p:cNvSpPr txBox="1"/>
          <p:nvPr userDrawn="1"/>
        </p:nvSpPr>
        <p:spPr>
          <a:xfrm>
            <a:off x="94345" y="4869682"/>
            <a:ext cx="2204450" cy="184666"/>
          </a:xfrm>
          <a:prstGeom prst="rect">
            <a:avLst/>
          </a:prstGeom>
          <a:noFill/>
        </p:spPr>
        <p:txBody>
          <a:bodyPr wrap="none" rtlCol="0">
            <a:spAutoFit/>
          </a:bodyPr>
          <a:lstStyle/>
          <a:p>
            <a:r>
              <a:rPr lang="en-US" sz="600" spc="100" baseline="0">
                <a:solidFill>
                  <a:schemeClr val="bg1">
                    <a:lumMod val="50000"/>
                  </a:schemeClr>
                </a:solidFill>
              </a:rPr>
              <a:t>© 2023 PLANVIEW, INC.  //  CONFIDENTIAL</a:t>
            </a:r>
          </a:p>
        </p:txBody>
      </p:sp>
    </p:spTree>
    <p:extLst>
      <p:ext uri="{BB962C8B-B14F-4D97-AF65-F5344CB8AC3E}">
        <p14:creationId xmlns:p14="http://schemas.microsoft.com/office/powerpoint/2010/main" val="895697557"/>
      </p:ext>
    </p:extLst>
  </p:cSld>
  <p:clrMapOvr>
    <a:overrideClrMapping bg1="lt1" tx1="dk1" bg2="lt2" tx2="dk2" accent1="accent1" accent2="accent2" accent3="accent3" accent4="accent4" accent5="accent5" accent6="accent6" hlink="hlink" folHlink="folHlink"/>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338328" y="1005840"/>
            <a:ext cx="8439912" cy="3813012"/>
          </a:xfrm>
        </p:spPr>
        <p:txBody>
          <a:bodyPr lIns="91440" tIns="91440" rIns="91440" bIns="91440"/>
          <a:lstStyle>
            <a:lvl1pPr>
              <a:lnSpc>
                <a:spcPct val="100000"/>
              </a:lnSpc>
              <a:spcBef>
                <a:spcPts val="600"/>
              </a:spcBef>
              <a:spcAft>
                <a:spcPts val="0"/>
              </a:spcAft>
              <a:buClr>
                <a:schemeClr val="tx1">
                  <a:lumMod val="75000"/>
                </a:schemeClr>
              </a:buClr>
              <a:defRPr spc="0">
                <a:solidFill>
                  <a:schemeClr val="tx1"/>
                </a:solidFill>
              </a:defRPr>
            </a:lvl1pPr>
            <a:lvl2pPr>
              <a:lnSpc>
                <a:spcPct val="100000"/>
              </a:lnSpc>
              <a:spcBef>
                <a:spcPts val="600"/>
              </a:spcBef>
              <a:spcAft>
                <a:spcPts val="0"/>
              </a:spcAft>
              <a:buClr>
                <a:schemeClr val="tx1">
                  <a:lumMod val="75000"/>
                </a:schemeClr>
              </a:buClr>
              <a:defRPr spc="0">
                <a:solidFill>
                  <a:schemeClr val="tx1"/>
                </a:solidFill>
              </a:defRPr>
            </a:lvl2pPr>
            <a:lvl3pPr>
              <a:lnSpc>
                <a:spcPct val="100000"/>
              </a:lnSpc>
              <a:spcBef>
                <a:spcPts val="600"/>
              </a:spcBef>
              <a:spcAft>
                <a:spcPts val="0"/>
              </a:spcAft>
              <a:buClr>
                <a:schemeClr val="tx1">
                  <a:lumMod val="75000"/>
                </a:schemeClr>
              </a:buClr>
              <a:defRPr sz="1800" spc="0">
                <a:solidFill>
                  <a:schemeClr val="tx1"/>
                </a:solidFill>
              </a:defRPr>
            </a:lvl3pPr>
            <a:lvl4pPr>
              <a:lnSpc>
                <a:spcPct val="100000"/>
              </a:lnSpc>
              <a:spcBef>
                <a:spcPts val="600"/>
              </a:spcBef>
              <a:spcAft>
                <a:spcPts val="0"/>
              </a:spcAft>
              <a:buClr>
                <a:schemeClr val="tx1">
                  <a:lumMod val="75000"/>
                </a:schemeClr>
              </a:buClr>
              <a:defRPr sz="1600" spc="0">
                <a:solidFill>
                  <a:schemeClr val="tx1"/>
                </a:solidFill>
              </a:defRPr>
            </a:lvl4pPr>
            <a:lvl5pPr>
              <a:lnSpc>
                <a:spcPct val="100000"/>
              </a:lnSpc>
              <a:spcBef>
                <a:spcPts val="600"/>
              </a:spcBef>
              <a:spcAft>
                <a:spcPts val="600"/>
              </a:spcAft>
              <a:buClr>
                <a:schemeClr val="tx1">
                  <a:lumMod val="75000"/>
                </a:schemeClr>
              </a:buClr>
              <a:defRPr sz="1400" spc="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p:cNvSpPr>
            <a:spLocks noGrp="1"/>
          </p:cNvSpPr>
          <p:nvPr>
            <p:ph type="title"/>
          </p:nvPr>
        </p:nvSpPr>
        <p:spPr>
          <a:xfrm>
            <a:off x="338328" y="288036"/>
            <a:ext cx="8439912" cy="524637"/>
          </a:xfrm>
          <a:prstGeom prst="rect">
            <a:avLst/>
          </a:prstGeom>
        </p:spPr>
        <p:txBody>
          <a:bodyPr vert="horz" lIns="91440" tIns="91440" rIns="91440" bIns="91440" rtlCol="0" anchor="t" anchorCtr="0">
            <a:noAutofit/>
          </a:bodyPr>
          <a:lstStyle>
            <a:lvl1pPr>
              <a:defRPr sz="2800" spc="0">
                <a:solidFill>
                  <a:schemeClr val="tx1"/>
                </a:solidFill>
              </a:defRPr>
            </a:lvl1pPr>
          </a:lstStyle>
          <a:p>
            <a:r>
              <a:rPr lang="en-US"/>
              <a:t>Click to edit Master title style</a:t>
            </a:r>
          </a:p>
        </p:txBody>
      </p:sp>
      <p:pic>
        <p:nvPicPr>
          <p:cNvPr id="7" name="Picture 6">
            <a:extLst>
              <a:ext uri="{FF2B5EF4-FFF2-40B4-BE49-F238E27FC236}">
                <a16:creationId xmlns:a16="http://schemas.microsoft.com/office/drawing/2014/main" id="{DF0CC2E0-1D0F-43FA-B4B6-C7C8D07EA40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770296" y="4726929"/>
            <a:ext cx="1130624" cy="311809"/>
          </a:xfrm>
          <a:prstGeom prst="rect">
            <a:avLst/>
          </a:prstGeom>
        </p:spPr>
      </p:pic>
      <p:sp>
        <p:nvSpPr>
          <p:cNvPr id="10" name="TextBox 9">
            <a:extLst>
              <a:ext uri="{FF2B5EF4-FFF2-40B4-BE49-F238E27FC236}">
                <a16:creationId xmlns:a16="http://schemas.microsoft.com/office/drawing/2014/main" id="{167474A7-48D9-468C-B20D-3BE0F893BFDA}"/>
              </a:ext>
            </a:extLst>
          </p:cNvPr>
          <p:cNvSpPr txBox="1"/>
          <p:nvPr userDrawn="1"/>
        </p:nvSpPr>
        <p:spPr>
          <a:xfrm>
            <a:off x="94345" y="4869682"/>
            <a:ext cx="2574744" cy="184666"/>
          </a:xfrm>
          <a:prstGeom prst="rect">
            <a:avLst/>
          </a:prstGeom>
          <a:noFill/>
        </p:spPr>
        <p:txBody>
          <a:bodyPr wrap="none" rtlCol="0">
            <a:spAutoFit/>
          </a:bodyPr>
          <a:lstStyle/>
          <a:p>
            <a:r>
              <a:rPr lang="en-US" sz="600" spc="100" baseline="0">
                <a:solidFill>
                  <a:schemeClr val="bg1">
                    <a:lumMod val="50000"/>
                  </a:schemeClr>
                </a:solidFill>
              </a:rPr>
              <a:t>© 2023 PLANVIEW, INC.  //  CONFIDENTIAL  //  </a:t>
            </a:r>
            <a:fld id="{76BA2F34-BB44-4E0A-B2F1-0EA6499A13DF}" type="slidenum">
              <a:rPr lang="en-US" sz="600" spc="100" baseline="0" smtClean="0">
                <a:solidFill>
                  <a:schemeClr val="bg1">
                    <a:lumMod val="50000"/>
                  </a:schemeClr>
                </a:solidFill>
              </a:rPr>
              <a:pPr/>
              <a:t>‹#›</a:t>
            </a:fld>
            <a:r>
              <a:rPr lang="en-US" sz="600" spc="100" baseline="0">
                <a:solidFill>
                  <a:schemeClr val="bg1">
                    <a:lumMod val="50000"/>
                  </a:schemeClr>
                </a:solidFill>
              </a:rPr>
              <a:t> </a:t>
            </a:r>
          </a:p>
        </p:txBody>
      </p:sp>
    </p:spTree>
    <p:extLst>
      <p:ext uri="{BB962C8B-B14F-4D97-AF65-F5344CB8AC3E}">
        <p14:creationId xmlns:p14="http://schemas.microsoft.com/office/powerpoint/2010/main" val="221116318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8328" y="288036"/>
            <a:ext cx="8439912" cy="545211"/>
          </a:xfrm>
        </p:spPr>
        <p:txBody>
          <a:bodyPr/>
          <a:lstStyle>
            <a:lvl1pPr>
              <a:defRPr sz="2800" kern="0" spc="0">
                <a:solidFill>
                  <a:schemeClr val="tx1"/>
                </a:solidFill>
                <a:latin typeface="+mj-lt"/>
              </a:defRPr>
            </a:lvl1pPr>
          </a:lstStyle>
          <a:p>
            <a:r>
              <a:rPr lang="en-US"/>
              <a:t>Click to edit Master title style</a:t>
            </a:r>
          </a:p>
        </p:txBody>
      </p:sp>
      <p:sp>
        <p:nvSpPr>
          <p:cNvPr id="3" name="Content Placeholder 2"/>
          <p:cNvSpPr>
            <a:spLocks noGrp="1"/>
          </p:cNvSpPr>
          <p:nvPr>
            <p:ph sz="half" idx="1"/>
          </p:nvPr>
        </p:nvSpPr>
        <p:spPr>
          <a:xfrm>
            <a:off x="338328" y="1005840"/>
            <a:ext cx="4114800" cy="3493803"/>
          </a:xfrm>
        </p:spPr>
        <p:txBody>
          <a:bodyPr>
            <a:normAutofit/>
          </a:bodyPr>
          <a:lstStyle>
            <a:lvl1pPr>
              <a:lnSpc>
                <a:spcPct val="100000"/>
              </a:lnSpc>
              <a:spcBef>
                <a:spcPts val="600"/>
              </a:spcBef>
              <a:spcAft>
                <a:spcPts val="0"/>
              </a:spcAft>
              <a:defRPr sz="2400" kern="0" spc="0">
                <a:solidFill>
                  <a:schemeClr val="tx1"/>
                </a:solidFill>
              </a:defRPr>
            </a:lvl1pPr>
            <a:lvl2pPr>
              <a:lnSpc>
                <a:spcPct val="100000"/>
              </a:lnSpc>
              <a:spcBef>
                <a:spcPts val="600"/>
              </a:spcBef>
              <a:spcAft>
                <a:spcPts val="0"/>
              </a:spcAft>
              <a:defRPr sz="2000" kern="0" spc="0">
                <a:solidFill>
                  <a:schemeClr val="tx1"/>
                </a:solidFill>
              </a:defRPr>
            </a:lvl2pPr>
            <a:lvl3pPr>
              <a:lnSpc>
                <a:spcPct val="100000"/>
              </a:lnSpc>
              <a:spcBef>
                <a:spcPts val="600"/>
              </a:spcBef>
              <a:spcAft>
                <a:spcPts val="0"/>
              </a:spcAft>
              <a:defRPr sz="1800" kern="0" spc="0">
                <a:solidFill>
                  <a:schemeClr val="tx1"/>
                </a:solidFill>
              </a:defRPr>
            </a:lvl3pPr>
            <a:lvl4pPr>
              <a:lnSpc>
                <a:spcPct val="100000"/>
              </a:lnSpc>
              <a:spcBef>
                <a:spcPts val="600"/>
              </a:spcBef>
              <a:spcAft>
                <a:spcPts val="0"/>
              </a:spcAft>
              <a:defRPr sz="1600" kern="0" spc="0">
                <a:solidFill>
                  <a:schemeClr val="tx1"/>
                </a:solidFill>
              </a:defRPr>
            </a:lvl4pPr>
            <a:lvl5pPr>
              <a:lnSpc>
                <a:spcPct val="100000"/>
              </a:lnSpc>
              <a:spcBef>
                <a:spcPts val="600"/>
              </a:spcBef>
              <a:spcAft>
                <a:spcPts val="0"/>
              </a:spcAft>
              <a:defRPr sz="1400" kern="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5200" y="1005840"/>
            <a:ext cx="4114800" cy="3493803"/>
          </a:xfrm>
        </p:spPr>
        <p:txBody>
          <a:bodyPr>
            <a:normAutofit/>
          </a:bodyPr>
          <a:lstStyle>
            <a:lvl1pPr>
              <a:lnSpc>
                <a:spcPct val="100000"/>
              </a:lnSpc>
              <a:spcBef>
                <a:spcPts val="600"/>
              </a:spcBef>
              <a:spcAft>
                <a:spcPts val="0"/>
              </a:spcAft>
              <a:defRPr sz="2400" kern="0" spc="0">
                <a:solidFill>
                  <a:schemeClr val="tx1"/>
                </a:solidFill>
              </a:defRPr>
            </a:lvl1pPr>
            <a:lvl2pPr>
              <a:lnSpc>
                <a:spcPct val="100000"/>
              </a:lnSpc>
              <a:spcBef>
                <a:spcPts val="600"/>
              </a:spcBef>
              <a:spcAft>
                <a:spcPts val="0"/>
              </a:spcAft>
              <a:defRPr sz="2000" kern="0" spc="0">
                <a:solidFill>
                  <a:schemeClr val="tx1"/>
                </a:solidFill>
              </a:defRPr>
            </a:lvl2pPr>
            <a:lvl3pPr>
              <a:lnSpc>
                <a:spcPct val="100000"/>
              </a:lnSpc>
              <a:spcBef>
                <a:spcPts val="600"/>
              </a:spcBef>
              <a:spcAft>
                <a:spcPts val="0"/>
              </a:spcAft>
              <a:defRPr sz="1800" kern="0" spc="0">
                <a:solidFill>
                  <a:schemeClr val="tx1"/>
                </a:solidFill>
              </a:defRPr>
            </a:lvl3pPr>
            <a:lvl4pPr>
              <a:lnSpc>
                <a:spcPct val="100000"/>
              </a:lnSpc>
              <a:spcBef>
                <a:spcPts val="600"/>
              </a:spcBef>
              <a:spcAft>
                <a:spcPts val="0"/>
              </a:spcAft>
              <a:defRPr sz="1600" kern="0" spc="0">
                <a:solidFill>
                  <a:schemeClr val="tx1"/>
                </a:solidFill>
              </a:defRPr>
            </a:lvl4pPr>
            <a:lvl5pPr>
              <a:lnSpc>
                <a:spcPct val="100000"/>
              </a:lnSpc>
              <a:spcBef>
                <a:spcPts val="600"/>
              </a:spcBef>
              <a:spcAft>
                <a:spcPts val="0"/>
              </a:spcAft>
              <a:defRPr sz="1400" kern="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86F1A2FF-13CF-4325-B312-9F7379284B9C}"/>
              </a:ext>
            </a:extLst>
          </p:cNvPr>
          <p:cNvSpPr txBox="1"/>
          <p:nvPr userDrawn="1"/>
        </p:nvSpPr>
        <p:spPr>
          <a:xfrm>
            <a:off x="94345" y="4869682"/>
            <a:ext cx="2574744" cy="184666"/>
          </a:xfrm>
          <a:prstGeom prst="rect">
            <a:avLst/>
          </a:prstGeom>
          <a:noFill/>
        </p:spPr>
        <p:txBody>
          <a:bodyPr wrap="none" rtlCol="0">
            <a:spAutoFit/>
          </a:bodyPr>
          <a:lstStyle/>
          <a:p>
            <a:r>
              <a:rPr lang="en-US" sz="600" spc="100" baseline="0">
                <a:solidFill>
                  <a:schemeClr val="bg1">
                    <a:lumMod val="50000"/>
                  </a:schemeClr>
                </a:solidFill>
              </a:rPr>
              <a:t>© 2023 PLANVIEW, INC.  //  CONFIDENTIAL  //  </a:t>
            </a:r>
            <a:fld id="{76BA2F34-BB44-4E0A-B2F1-0EA6499A13DF}" type="slidenum">
              <a:rPr lang="en-US" sz="600" spc="100" baseline="0" smtClean="0">
                <a:solidFill>
                  <a:schemeClr val="bg1">
                    <a:lumMod val="50000"/>
                  </a:schemeClr>
                </a:solidFill>
              </a:rPr>
              <a:pPr/>
              <a:t>‹#›</a:t>
            </a:fld>
            <a:r>
              <a:rPr lang="en-US" sz="600" spc="100" baseline="0">
                <a:solidFill>
                  <a:schemeClr val="bg1">
                    <a:lumMod val="50000"/>
                  </a:schemeClr>
                </a:solidFill>
              </a:rPr>
              <a:t> </a:t>
            </a:r>
          </a:p>
        </p:txBody>
      </p:sp>
      <p:pic>
        <p:nvPicPr>
          <p:cNvPr id="7" name="Picture 6">
            <a:extLst>
              <a:ext uri="{FF2B5EF4-FFF2-40B4-BE49-F238E27FC236}">
                <a16:creationId xmlns:a16="http://schemas.microsoft.com/office/drawing/2014/main" id="{D51D5425-0635-40BE-B44F-6C576BB8AF0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770296" y="4726929"/>
            <a:ext cx="1130624" cy="311809"/>
          </a:xfrm>
          <a:prstGeom prst="rect">
            <a:avLst/>
          </a:prstGeom>
        </p:spPr>
      </p:pic>
    </p:spTree>
    <p:extLst>
      <p:ext uri="{BB962C8B-B14F-4D97-AF65-F5344CB8AC3E}">
        <p14:creationId xmlns:p14="http://schemas.microsoft.com/office/powerpoint/2010/main" val="426826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8328" y="288036"/>
            <a:ext cx="8439912" cy="543154"/>
          </a:xfrm>
        </p:spPr>
        <p:txBody>
          <a:bodyPr/>
          <a:lstStyle>
            <a:lvl1pPr>
              <a:defRPr sz="2800" spc="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338328" y="1005840"/>
            <a:ext cx="411480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400" b="0" spc="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8328" y="1554480"/>
            <a:ext cx="4114800" cy="3346380"/>
          </a:xfrm>
        </p:spPr>
        <p:txBody>
          <a:bodyPr>
            <a:normAutofit/>
          </a:bodyPr>
          <a:lstStyle>
            <a:lvl1pPr>
              <a:lnSpc>
                <a:spcPct val="100000"/>
              </a:lnSpc>
              <a:spcBef>
                <a:spcPts val="600"/>
              </a:spcBef>
              <a:spcAft>
                <a:spcPts val="0"/>
              </a:spcAft>
              <a:defRPr sz="2400" spc="0">
                <a:solidFill>
                  <a:schemeClr val="tx1"/>
                </a:solidFill>
              </a:defRPr>
            </a:lvl1pPr>
            <a:lvl2pPr>
              <a:lnSpc>
                <a:spcPct val="100000"/>
              </a:lnSpc>
              <a:spcBef>
                <a:spcPts val="600"/>
              </a:spcBef>
              <a:spcAft>
                <a:spcPts val="0"/>
              </a:spcAft>
              <a:defRPr sz="2000" spc="0">
                <a:solidFill>
                  <a:schemeClr val="tx1"/>
                </a:solidFill>
              </a:defRPr>
            </a:lvl2pPr>
            <a:lvl3pPr>
              <a:lnSpc>
                <a:spcPct val="100000"/>
              </a:lnSpc>
              <a:spcBef>
                <a:spcPts val="600"/>
              </a:spcBef>
              <a:spcAft>
                <a:spcPts val="0"/>
              </a:spcAft>
              <a:defRPr sz="1800" spc="0">
                <a:solidFill>
                  <a:schemeClr val="tx1"/>
                </a:solidFill>
              </a:defRPr>
            </a:lvl3pPr>
            <a:lvl4pPr>
              <a:lnSpc>
                <a:spcPct val="100000"/>
              </a:lnSpc>
              <a:spcBef>
                <a:spcPts val="600"/>
              </a:spcBef>
              <a:spcAft>
                <a:spcPts val="0"/>
              </a:spcAft>
              <a:defRPr sz="1600" spc="0">
                <a:solidFill>
                  <a:schemeClr val="tx1"/>
                </a:solidFill>
              </a:defRPr>
            </a:lvl4pPr>
            <a:lvl5pPr>
              <a:lnSpc>
                <a:spcPct val="100000"/>
              </a:lnSpc>
              <a:spcBef>
                <a:spcPts val="600"/>
              </a:spcBef>
              <a:spcAft>
                <a:spcPts val="0"/>
              </a:spcAft>
              <a:defRPr sz="1600" spc="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90080" y="1005840"/>
            <a:ext cx="411480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400" b="0" kern="1200" spc="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90080" y="1554480"/>
            <a:ext cx="4114800" cy="3346380"/>
          </a:xfrm>
        </p:spPr>
        <p:txBody>
          <a:bodyPr>
            <a:normAutofit/>
          </a:bodyPr>
          <a:lstStyle>
            <a:lvl1pPr>
              <a:lnSpc>
                <a:spcPct val="100000"/>
              </a:lnSpc>
              <a:spcBef>
                <a:spcPts val="600"/>
              </a:spcBef>
              <a:spcAft>
                <a:spcPts val="0"/>
              </a:spcAft>
              <a:defRPr sz="2400" spc="0">
                <a:solidFill>
                  <a:schemeClr val="tx1"/>
                </a:solidFill>
              </a:defRPr>
            </a:lvl1pPr>
            <a:lvl2pPr>
              <a:lnSpc>
                <a:spcPct val="100000"/>
              </a:lnSpc>
              <a:spcBef>
                <a:spcPts val="600"/>
              </a:spcBef>
              <a:spcAft>
                <a:spcPts val="0"/>
              </a:spcAft>
              <a:defRPr sz="2000" spc="0">
                <a:solidFill>
                  <a:schemeClr val="tx1"/>
                </a:solidFill>
              </a:defRPr>
            </a:lvl2pPr>
            <a:lvl3pPr>
              <a:lnSpc>
                <a:spcPct val="100000"/>
              </a:lnSpc>
              <a:spcBef>
                <a:spcPts val="600"/>
              </a:spcBef>
              <a:spcAft>
                <a:spcPts val="0"/>
              </a:spcAft>
              <a:defRPr sz="1800" spc="0">
                <a:solidFill>
                  <a:schemeClr val="tx1"/>
                </a:solidFill>
              </a:defRPr>
            </a:lvl3pPr>
            <a:lvl4pPr>
              <a:lnSpc>
                <a:spcPct val="100000"/>
              </a:lnSpc>
              <a:spcBef>
                <a:spcPts val="600"/>
              </a:spcBef>
              <a:spcAft>
                <a:spcPts val="0"/>
              </a:spcAft>
              <a:defRPr sz="1600" spc="0">
                <a:solidFill>
                  <a:schemeClr val="tx1"/>
                </a:solidFill>
              </a:defRPr>
            </a:lvl4pPr>
            <a:lvl5pPr>
              <a:lnSpc>
                <a:spcPct val="100000"/>
              </a:lnSpc>
              <a:spcBef>
                <a:spcPts val="600"/>
              </a:spcBef>
              <a:spcAft>
                <a:spcPts val="0"/>
              </a:spcAft>
              <a:defRPr sz="1600" spc="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44933F77-C3F9-46F0-8C7C-968D926D6C3E}"/>
              </a:ext>
            </a:extLst>
          </p:cNvPr>
          <p:cNvSpPr txBox="1"/>
          <p:nvPr/>
        </p:nvSpPr>
        <p:spPr>
          <a:xfrm>
            <a:off x="94345" y="4869682"/>
            <a:ext cx="2574744" cy="184666"/>
          </a:xfrm>
          <a:prstGeom prst="rect">
            <a:avLst/>
          </a:prstGeom>
          <a:noFill/>
        </p:spPr>
        <p:txBody>
          <a:bodyPr wrap="none" rtlCol="0">
            <a:spAutoFit/>
          </a:bodyPr>
          <a:lstStyle/>
          <a:p>
            <a:r>
              <a:rPr lang="en-US" sz="600" spc="100" baseline="0">
                <a:solidFill>
                  <a:schemeClr val="bg1">
                    <a:lumMod val="50000"/>
                  </a:schemeClr>
                </a:solidFill>
              </a:rPr>
              <a:t>© 2022 PLANVIEW, INC.  //  CONFIDENTIAL  //  </a:t>
            </a:r>
            <a:fld id="{76BA2F34-BB44-4E0A-B2F1-0EA6499A13DF}" type="slidenum">
              <a:rPr lang="en-US" sz="600" spc="100" baseline="0" smtClean="0">
                <a:solidFill>
                  <a:schemeClr val="bg1">
                    <a:lumMod val="50000"/>
                  </a:schemeClr>
                </a:solidFill>
              </a:rPr>
              <a:pPr/>
              <a:t>‹#›</a:t>
            </a:fld>
            <a:r>
              <a:rPr lang="en-US" sz="600" spc="100" baseline="0">
                <a:solidFill>
                  <a:schemeClr val="bg1">
                    <a:lumMod val="50000"/>
                  </a:schemeClr>
                </a:solidFill>
              </a:rPr>
              <a:t> </a:t>
            </a:r>
          </a:p>
        </p:txBody>
      </p:sp>
      <p:pic>
        <p:nvPicPr>
          <p:cNvPr id="9" name="Picture 8">
            <a:extLst>
              <a:ext uri="{FF2B5EF4-FFF2-40B4-BE49-F238E27FC236}">
                <a16:creationId xmlns:a16="http://schemas.microsoft.com/office/drawing/2014/main" id="{5D1C231F-AB32-40C9-AE13-0DF833031DC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770296" y="4726929"/>
            <a:ext cx="1130624" cy="311809"/>
          </a:xfrm>
          <a:prstGeom prst="rect">
            <a:avLst/>
          </a:prstGeom>
        </p:spPr>
      </p:pic>
    </p:spTree>
    <p:extLst>
      <p:ext uri="{BB962C8B-B14F-4D97-AF65-F5344CB8AC3E}">
        <p14:creationId xmlns:p14="http://schemas.microsoft.com/office/powerpoint/2010/main" val="233540783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82A8F1-3C97-492D-B3EB-5E8137AE85A5}"/>
              </a:ext>
            </a:extLst>
          </p:cNvPr>
          <p:cNvSpPr/>
          <p:nvPr userDrawn="1"/>
        </p:nvSpPr>
        <p:spPr>
          <a:xfrm>
            <a:off x="0" y="0"/>
            <a:ext cx="319405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3F98DB5-E6C7-41C7-A41A-11EDBE7B2313}"/>
              </a:ext>
            </a:extLst>
          </p:cNvPr>
          <p:cNvPicPr>
            <a:picLocks noChangeAspect="1"/>
          </p:cNvPicPr>
          <p:nvPr userDrawn="1"/>
        </p:nvPicPr>
        <p:blipFill>
          <a:blip r:embed="rId2"/>
          <a:stretch>
            <a:fillRect/>
          </a:stretch>
        </p:blipFill>
        <p:spPr>
          <a:xfrm>
            <a:off x="690" y="0"/>
            <a:ext cx="9144000" cy="5143500"/>
          </a:xfrm>
          <a:prstGeom prst="rect">
            <a:avLst/>
          </a:prstGeom>
        </p:spPr>
      </p:pic>
      <p:sp>
        <p:nvSpPr>
          <p:cNvPr id="12" name="TextBox 11">
            <a:extLst>
              <a:ext uri="{FF2B5EF4-FFF2-40B4-BE49-F238E27FC236}">
                <a16:creationId xmlns:a16="http://schemas.microsoft.com/office/drawing/2014/main" id="{377E6440-AD53-40A7-B2ED-BDC396C02035}"/>
              </a:ext>
            </a:extLst>
          </p:cNvPr>
          <p:cNvSpPr txBox="1"/>
          <p:nvPr userDrawn="1"/>
        </p:nvSpPr>
        <p:spPr>
          <a:xfrm>
            <a:off x="713543" y="2226343"/>
            <a:ext cx="1896285" cy="523220"/>
          </a:xfrm>
          <a:prstGeom prst="rect">
            <a:avLst/>
          </a:prstGeom>
          <a:noFill/>
        </p:spPr>
        <p:txBody>
          <a:bodyPr wrap="square" rtlCol="0">
            <a:spAutoFit/>
          </a:bodyPr>
          <a:lstStyle/>
          <a:p>
            <a:r>
              <a:rPr lang="en-US" sz="2800" b="1" cap="all" spc="0" baseline="0">
                <a:solidFill>
                  <a:schemeClr val="bg1"/>
                </a:solidFill>
                <a:latin typeface="+mj-lt"/>
              </a:rPr>
              <a:t>Agenda</a:t>
            </a:r>
          </a:p>
        </p:txBody>
      </p:sp>
      <p:sp>
        <p:nvSpPr>
          <p:cNvPr id="14" name="TextBox 13">
            <a:extLst>
              <a:ext uri="{FF2B5EF4-FFF2-40B4-BE49-F238E27FC236}">
                <a16:creationId xmlns:a16="http://schemas.microsoft.com/office/drawing/2014/main" id="{517AAB3A-39A8-4359-9426-270AE9B968E2}"/>
              </a:ext>
            </a:extLst>
          </p:cNvPr>
          <p:cNvSpPr txBox="1"/>
          <p:nvPr userDrawn="1"/>
        </p:nvSpPr>
        <p:spPr>
          <a:xfrm>
            <a:off x="94345" y="4869682"/>
            <a:ext cx="2574744" cy="184666"/>
          </a:xfrm>
          <a:prstGeom prst="rect">
            <a:avLst/>
          </a:prstGeom>
          <a:noFill/>
        </p:spPr>
        <p:txBody>
          <a:bodyPr wrap="none" rtlCol="0">
            <a:spAutoFit/>
          </a:bodyPr>
          <a:lstStyle/>
          <a:p>
            <a:r>
              <a:rPr lang="en-US" sz="600" spc="100" baseline="0">
                <a:solidFill>
                  <a:schemeClr val="bg1">
                    <a:lumMod val="50000"/>
                  </a:schemeClr>
                </a:solidFill>
              </a:rPr>
              <a:t>© 2023 PLANVIEW, INC.  //  CONFIDENTIAL  //  </a:t>
            </a:r>
            <a:fld id="{76BA2F34-BB44-4E0A-B2F1-0EA6499A13DF}" type="slidenum">
              <a:rPr lang="en-US" sz="600" spc="100" baseline="0" smtClean="0">
                <a:solidFill>
                  <a:schemeClr val="bg1">
                    <a:lumMod val="50000"/>
                  </a:schemeClr>
                </a:solidFill>
              </a:rPr>
              <a:pPr/>
              <a:t>‹#›</a:t>
            </a:fld>
            <a:r>
              <a:rPr lang="en-US" sz="600" spc="100" baseline="0">
                <a:solidFill>
                  <a:schemeClr val="bg1">
                    <a:lumMod val="50000"/>
                  </a:schemeClr>
                </a:solidFill>
              </a:rPr>
              <a:t> </a:t>
            </a:r>
          </a:p>
        </p:txBody>
      </p:sp>
      <p:pic>
        <p:nvPicPr>
          <p:cNvPr id="15" name="Picture 14">
            <a:extLst>
              <a:ext uri="{FF2B5EF4-FFF2-40B4-BE49-F238E27FC236}">
                <a16:creationId xmlns:a16="http://schemas.microsoft.com/office/drawing/2014/main" id="{F1FB9FDB-84ED-4182-872C-A116F3AF83C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770296" y="4726929"/>
            <a:ext cx="1130624" cy="311809"/>
          </a:xfrm>
          <a:prstGeom prst="rect">
            <a:avLst/>
          </a:prstGeom>
        </p:spPr>
      </p:pic>
    </p:spTree>
    <p:extLst>
      <p:ext uri="{BB962C8B-B14F-4D97-AF65-F5344CB8AC3E}">
        <p14:creationId xmlns:p14="http://schemas.microsoft.com/office/powerpoint/2010/main" val="55185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2ED9BC-E248-4955-A50E-F1302F3541A4}"/>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solidFill>
                <a:schemeClr val="tx1"/>
              </a:solidFill>
            </a:endParaRPr>
          </a:p>
        </p:txBody>
      </p:sp>
      <p:pic>
        <p:nvPicPr>
          <p:cNvPr id="6" name="Picture 5" descr="A picture containing outdoor object&#10;&#10;Description automatically generated">
            <a:extLst>
              <a:ext uri="{FF2B5EF4-FFF2-40B4-BE49-F238E27FC236}">
                <a16:creationId xmlns:a16="http://schemas.microsoft.com/office/drawing/2014/main" id="{C92D38CB-A251-4242-B19C-FAEA57F1643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57907" y="1716605"/>
            <a:ext cx="3827846" cy="923330"/>
          </a:xfrm>
        </p:spPr>
        <p:txBody>
          <a:bodyPr wrap="square" anchor="b">
            <a:spAutoFit/>
          </a:bodyPr>
          <a:lstStyle>
            <a:lvl1pPr algn="l">
              <a:lnSpc>
                <a:spcPct val="100000"/>
              </a:lnSpc>
              <a:defRPr sz="2400" b="1" cap="all" spc="0" baseline="0">
                <a:solidFill>
                  <a:schemeClr val="tx1"/>
                </a:solidFill>
                <a:latin typeface="+mj-lt"/>
              </a:defRPr>
            </a:lvl1pPr>
          </a:lstStyle>
          <a:p>
            <a:r>
              <a:rPr lang="en-US"/>
              <a:t>Click to edit Master title style</a:t>
            </a:r>
          </a:p>
        </p:txBody>
      </p:sp>
      <p:sp>
        <p:nvSpPr>
          <p:cNvPr id="3" name="Subtitle 2"/>
          <p:cNvSpPr>
            <a:spLocks noGrp="1"/>
          </p:cNvSpPr>
          <p:nvPr>
            <p:ph type="subTitle" idx="1"/>
          </p:nvPr>
        </p:nvSpPr>
        <p:spPr>
          <a:xfrm>
            <a:off x="457908" y="2862078"/>
            <a:ext cx="3827846" cy="461665"/>
          </a:xfrm>
        </p:spPr>
        <p:txBody>
          <a:bodyPr wrap="square" anchor="b" anchorCtr="0">
            <a:spAutoFit/>
          </a:bodyPr>
          <a:lstStyle>
            <a:lvl1pPr marL="0" indent="0" algn="l">
              <a:buNone/>
              <a:defRPr sz="1800" spc="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5B73A5F2-9C4A-454B-81F4-9A4ABAA7F69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770296" y="4726929"/>
            <a:ext cx="1130624" cy="311809"/>
          </a:xfrm>
          <a:prstGeom prst="rect">
            <a:avLst/>
          </a:prstGeom>
        </p:spPr>
      </p:pic>
      <p:sp>
        <p:nvSpPr>
          <p:cNvPr id="10" name="TextBox 9">
            <a:extLst>
              <a:ext uri="{FF2B5EF4-FFF2-40B4-BE49-F238E27FC236}">
                <a16:creationId xmlns:a16="http://schemas.microsoft.com/office/drawing/2014/main" id="{1091F2C8-F455-4CEB-A37F-7D07D430C7BA}"/>
              </a:ext>
            </a:extLst>
          </p:cNvPr>
          <p:cNvSpPr txBox="1"/>
          <p:nvPr userDrawn="1"/>
        </p:nvSpPr>
        <p:spPr>
          <a:xfrm>
            <a:off x="94345" y="4869682"/>
            <a:ext cx="2574744" cy="184666"/>
          </a:xfrm>
          <a:prstGeom prst="rect">
            <a:avLst/>
          </a:prstGeom>
          <a:noFill/>
        </p:spPr>
        <p:txBody>
          <a:bodyPr wrap="none" rtlCol="0">
            <a:spAutoFit/>
          </a:bodyPr>
          <a:lstStyle/>
          <a:p>
            <a:r>
              <a:rPr lang="en-US" sz="600" spc="100" baseline="0">
                <a:solidFill>
                  <a:schemeClr val="bg1">
                    <a:lumMod val="50000"/>
                  </a:schemeClr>
                </a:solidFill>
              </a:rPr>
              <a:t>© 2023 PLANVIEW, INC.  //  CONFIDENTIAL  //  </a:t>
            </a:r>
            <a:fld id="{76BA2F34-BB44-4E0A-B2F1-0EA6499A13DF}" type="slidenum">
              <a:rPr lang="en-US" sz="600" spc="100" baseline="0" smtClean="0">
                <a:solidFill>
                  <a:schemeClr val="bg1">
                    <a:lumMod val="50000"/>
                  </a:schemeClr>
                </a:solidFill>
              </a:rPr>
              <a:pPr/>
              <a:t>‹#›</a:t>
            </a:fld>
            <a:r>
              <a:rPr lang="en-US" sz="600" spc="100" baseline="0">
                <a:solidFill>
                  <a:schemeClr val="bg1">
                    <a:lumMod val="50000"/>
                  </a:schemeClr>
                </a:solidFill>
              </a:rPr>
              <a:t> </a:t>
            </a:r>
          </a:p>
        </p:txBody>
      </p:sp>
    </p:spTree>
    <p:extLst>
      <p:ext uri="{BB962C8B-B14F-4D97-AF65-F5344CB8AC3E}">
        <p14:creationId xmlns:p14="http://schemas.microsoft.com/office/powerpoint/2010/main" val="2580277712"/>
      </p:ext>
    </p:extLst>
  </p:cSld>
  <p:clrMapOvr>
    <a:overrideClrMapping bg1="lt1" tx1="dk1" bg2="lt2" tx2="dk2" accent1="accent1" accent2="accent2" accent3="accent3" accent4="accent4" accent5="accent5" accent6="accent6" hlink="hlink" folHlink="folHlink"/>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8328" y="288036"/>
            <a:ext cx="8439912" cy="543154"/>
          </a:xfrm>
        </p:spPr>
        <p:txBody>
          <a:bodyPr/>
          <a:lstStyle>
            <a:lvl1pPr>
              <a:defRPr sz="2800" spc="0" baseline="0">
                <a:solidFill>
                  <a:schemeClr val="tx1"/>
                </a:solidFill>
              </a:defRPr>
            </a:lvl1pPr>
          </a:lstStyle>
          <a:p>
            <a:r>
              <a:rPr lang="en-US"/>
              <a:t>Click to edit Master title style</a:t>
            </a:r>
          </a:p>
        </p:txBody>
      </p:sp>
      <p:pic>
        <p:nvPicPr>
          <p:cNvPr id="6" name="Picture 5">
            <a:extLst>
              <a:ext uri="{FF2B5EF4-FFF2-40B4-BE49-F238E27FC236}">
                <a16:creationId xmlns:a16="http://schemas.microsoft.com/office/drawing/2014/main" id="{DAC58FC4-979D-41D6-8E48-997E9CFF02C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770296" y="4726929"/>
            <a:ext cx="1130624" cy="311809"/>
          </a:xfrm>
          <a:prstGeom prst="rect">
            <a:avLst/>
          </a:prstGeom>
        </p:spPr>
      </p:pic>
      <p:sp>
        <p:nvSpPr>
          <p:cNvPr id="7" name="TextBox 6">
            <a:extLst>
              <a:ext uri="{FF2B5EF4-FFF2-40B4-BE49-F238E27FC236}">
                <a16:creationId xmlns:a16="http://schemas.microsoft.com/office/drawing/2014/main" id="{B0EA33DD-2ECE-45F5-BE15-DA04299D4AA9}"/>
              </a:ext>
            </a:extLst>
          </p:cNvPr>
          <p:cNvSpPr txBox="1"/>
          <p:nvPr userDrawn="1"/>
        </p:nvSpPr>
        <p:spPr>
          <a:xfrm>
            <a:off x="94345" y="4869682"/>
            <a:ext cx="2574744" cy="184666"/>
          </a:xfrm>
          <a:prstGeom prst="rect">
            <a:avLst/>
          </a:prstGeom>
          <a:noFill/>
        </p:spPr>
        <p:txBody>
          <a:bodyPr wrap="none" rtlCol="0">
            <a:spAutoFit/>
          </a:bodyPr>
          <a:lstStyle/>
          <a:p>
            <a:r>
              <a:rPr lang="en-US" sz="600" spc="100" baseline="0">
                <a:solidFill>
                  <a:schemeClr val="bg1">
                    <a:lumMod val="50000"/>
                  </a:schemeClr>
                </a:solidFill>
              </a:rPr>
              <a:t>© 2023 PLANVIEW, INC.  //  CONFIDENTIAL  //  </a:t>
            </a:r>
            <a:fld id="{76BA2F34-BB44-4E0A-B2F1-0EA6499A13DF}" type="slidenum">
              <a:rPr lang="en-US" sz="600" spc="100" baseline="0" smtClean="0">
                <a:solidFill>
                  <a:schemeClr val="bg1">
                    <a:lumMod val="50000"/>
                  </a:schemeClr>
                </a:solidFill>
              </a:rPr>
              <a:pPr/>
              <a:t>‹#›</a:t>
            </a:fld>
            <a:r>
              <a:rPr lang="en-US" sz="600" spc="100" baseline="0">
                <a:solidFill>
                  <a:schemeClr val="bg1">
                    <a:lumMod val="50000"/>
                  </a:schemeClr>
                </a:solidFill>
              </a:rPr>
              <a:t> </a:t>
            </a:r>
          </a:p>
        </p:txBody>
      </p:sp>
    </p:spTree>
    <p:extLst>
      <p:ext uri="{BB962C8B-B14F-4D97-AF65-F5344CB8AC3E}">
        <p14:creationId xmlns:p14="http://schemas.microsoft.com/office/powerpoint/2010/main" val="285661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B06BCC-1E9F-4AAF-BC83-8BB0010B1D5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770296" y="4726929"/>
            <a:ext cx="1130624" cy="311809"/>
          </a:xfrm>
          <a:prstGeom prst="rect">
            <a:avLst/>
          </a:prstGeom>
        </p:spPr>
      </p:pic>
      <p:sp>
        <p:nvSpPr>
          <p:cNvPr id="5" name="TextBox 4">
            <a:extLst>
              <a:ext uri="{FF2B5EF4-FFF2-40B4-BE49-F238E27FC236}">
                <a16:creationId xmlns:a16="http://schemas.microsoft.com/office/drawing/2014/main" id="{A94B7B3F-670B-4387-9823-CDFF7CB1F323}"/>
              </a:ext>
            </a:extLst>
          </p:cNvPr>
          <p:cNvSpPr txBox="1"/>
          <p:nvPr userDrawn="1"/>
        </p:nvSpPr>
        <p:spPr>
          <a:xfrm>
            <a:off x="94345" y="4869682"/>
            <a:ext cx="2574744" cy="184666"/>
          </a:xfrm>
          <a:prstGeom prst="rect">
            <a:avLst/>
          </a:prstGeom>
          <a:noFill/>
        </p:spPr>
        <p:txBody>
          <a:bodyPr wrap="none" rtlCol="0">
            <a:spAutoFit/>
          </a:bodyPr>
          <a:lstStyle/>
          <a:p>
            <a:r>
              <a:rPr lang="en-US" sz="600" spc="100" baseline="0">
                <a:solidFill>
                  <a:schemeClr val="bg1">
                    <a:lumMod val="50000"/>
                  </a:schemeClr>
                </a:solidFill>
              </a:rPr>
              <a:t>© 2023 PLANVIEW, INC.  //  CONFIDENTIAL  //  </a:t>
            </a:r>
            <a:fld id="{76BA2F34-BB44-4E0A-B2F1-0EA6499A13DF}" type="slidenum">
              <a:rPr lang="en-US" sz="600" spc="100" baseline="0" smtClean="0">
                <a:solidFill>
                  <a:schemeClr val="bg1">
                    <a:lumMod val="50000"/>
                  </a:schemeClr>
                </a:solidFill>
              </a:rPr>
              <a:pPr/>
              <a:t>‹#›</a:t>
            </a:fld>
            <a:r>
              <a:rPr lang="en-US" sz="600" spc="100" baseline="0">
                <a:solidFill>
                  <a:schemeClr val="bg1">
                    <a:lumMod val="50000"/>
                  </a:schemeClr>
                </a:solidFill>
              </a:rPr>
              <a:t> </a:t>
            </a:r>
          </a:p>
        </p:txBody>
      </p:sp>
    </p:spTree>
    <p:extLst>
      <p:ext uri="{BB962C8B-B14F-4D97-AF65-F5344CB8AC3E}">
        <p14:creationId xmlns:p14="http://schemas.microsoft.com/office/powerpoint/2010/main" val="8535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8328" y="288036"/>
            <a:ext cx="8439912" cy="543154"/>
          </a:xfrm>
          <a:prstGeom prst="rect">
            <a:avLst/>
          </a:prstGeom>
        </p:spPr>
        <p:txBody>
          <a:bodyPr vert="horz" lIns="91440" tIns="91440" rIns="91440" bIns="91440" rtlCol="0" anchor="t" anchorCtr="0">
            <a:noAutofit/>
          </a:bodyPr>
          <a:lstStyle/>
          <a:p>
            <a:r>
              <a:rPr lang="en-US"/>
              <a:t>Click to edit Master title style</a:t>
            </a:r>
          </a:p>
        </p:txBody>
      </p:sp>
      <p:sp>
        <p:nvSpPr>
          <p:cNvPr id="3" name="Text Placeholder 2"/>
          <p:cNvSpPr>
            <a:spLocks noGrp="1"/>
          </p:cNvSpPr>
          <p:nvPr>
            <p:ph type="body" idx="1"/>
          </p:nvPr>
        </p:nvSpPr>
        <p:spPr>
          <a:xfrm>
            <a:off x="338328" y="1005840"/>
            <a:ext cx="8439912" cy="3143707"/>
          </a:xfrm>
          <a:prstGeom prst="rect">
            <a:avLst/>
          </a:prstGeom>
        </p:spPr>
        <p:txBody>
          <a:bodyPr vert="horz" lIns="91440" tIns="9144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531405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Lst>
  <p:hf hdr="0" dt="0"/>
  <p:txStyles>
    <p:titleStyle>
      <a:lvl1pPr algn="ctr" defTabSz="914400" rtl="0" eaLnBrk="1" latinLnBrk="0" hangingPunct="1">
        <a:lnSpc>
          <a:spcPts val="2800"/>
        </a:lnSpc>
        <a:spcBef>
          <a:spcPct val="0"/>
        </a:spcBef>
        <a:buNone/>
        <a:defRPr sz="3200" kern="1200" spc="-5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600" kern="1200" spc="-30">
          <a:solidFill>
            <a:srgbClr val="241B2F"/>
          </a:solidFill>
          <a:latin typeface="+mn-lt"/>
          <a:ea typeface="+mn-ea"/>
          <a:cs typeface="+mn-cs"/>
        </a:defRPr>
      </a:lvl1pPr>
      <a:lvl2pPr marL="45720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000" kern="1200" spc="-30">
          <a:solidFill>
            <a:srgbClr val="241B2F"/>
          </a:solidFill>
          <a:latin typeface="+mn-lt"/>
          <a:ea typeface="+mn-ea"/>
          <a:cs typeface="+mn-cs"/>
        </a:defRPr>
      </a:lvl2pPr>
      <a:lvl3pPr marL="731520" indent="-182880" algn="l" defTabSz="914400" rtl="0" eaLnBrk="1" latinLnBrk="0" hangingPunct="1">
        <a:lnSpc>
          <a:spcPct val="100000"/>
        </a:lnSpc>
        <a:spcBef>
          <a:spcPts val="600"/>
        </a:spcBef>
        <a:spcAft>
          <a:spcPts val="0"/>
        </a:spcAft>
        <a:buClr>
          <a:schemeClr val="tx1">
            <a:lumMod val="75000"/>
          </a:schemeClr>
        </a:buClr>
        <a:buSzPct val="90000"/>
        <a:buFont typeface="Arial" pitchFamily="34" charset="0"/>
        <a:buChar char="•"/>
        <a:defRPr sz="1800" kern="1200" spc="-30">
          <a:solidFill>
            <a:srgbClr val="241B2F"/>
          </a:solidFill>
          <a:latin typeface="+mn-lt"/>
          <a:ea typeface="+mn-ea"/>
          <a:cs typeface="+mn-cs"/>
        </a:defRPr>
      </a:lvl3pPr>
      <a:lvl4pPr marL="1005840" indent="-182880" algn="l" defTabSz="914400" rtl="0" eaLnBrk="1" latinLnBrk="0" hangingPunct="1">
        <a:lnSpc>
          <a:spcPct val="100000"/>
        </a:lnSpc>
        <a:spcBef>
          <a:spcPts val="600"/>
        </a:spcBef>
        <a:spcAft>
          <a:spcPts val="0"/>
        </a:spcAft>
        <a:buClr>
          <a:schemeClr val="tx1">
            <a:lumMod val="75000"/>
          </a:schemeClr>
        </a:buClr>
        <a:buFont typeface="Arial" pitchFamily="34" charset="0"/>
        <a:buChar char="•"/>
        <a:defRPr sz="1600" kern="1200" spc="-30">
          <a:solidFill>
            <a:srgbClr val="241B2F"/>
          </a:solidFill>
          <a:latin typeface="+mn-lt"/>
          <a:ea typeface="+mn-ea"/>
          <a:cs typeface="+mn-cs"/>
        </a:defRPr>
      </a:lvl4pPr>
      <a:lvl5pPr marL="1188720" indent="-137160" algn="l" defTabSz="914400" rtl="0" eaLnBrk="1" latinLnBrk="0" hangingPunct="1">
        <a:lnSpc>
          <a:spcPct val="100000"/>
        </a:lnSpc>
        <a:spcBef>
          <a:spcPts val="600"/>
        </a:spcBef>
        <a:spcAft>
          <a:spcPts val="0"/>
        </a:spcAft>
        <a:buClr>
          <a:schemeClr val="tx1">
            <a:lumMod val="75000"/>
          </a:schemeClr>
        </a:buClr>
        <a:buSzPct val="100000"/>
        <a:buFont typeface="Arial" pitchFamily="34" charset="0"/>
        <a:buChar char="•"/>
        <a:defRPr sz="1400" kern="1200" spc="-30" baseline="0">
          <a:solidFill>
            <a:srgbClr val="241B2F"/>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57905" y="917786"/>
            <a:ext cx="6173481" cy="1846659"/>
          </a:xfrm>
        </p:spPr>
        <p:txBody>
          <a:bodyPr/>
          <a:lstStyle/>
          <a:p>
            <a:r>
              <a:rPr lang="en-US" sz="3600" b="0" i="0" u="none" strike="noStrike" dirty="0">
                <a:solidFill>
                  <a:srgbClr val="39394D"/>
                </a:solidFill>
                <a:effectLst/>
                <a:latin typeface="Arial" panose="020B0604020202020204" pitchFamily="34" charset="0"/>
              </a:rPr>
              <a:t>Maximizing Value with PPM </a:t>
            </a:r>
            <a:r>
              <a:rPr lang="en-US" sz="3600" b="0" i="0" u="none" strike="noStrike" dirty="0" err="1">
                <a:solidFill>
                  <a:srgbClr val="39394D"/>
                </a:solidFill>
                <a:effectLst/>
                <a:latin typeface="Arial" panose="020B0604020202020204" pitchFamily="34" charset="0"/>
              </a:rPr>
              <a:t>Pro:What</a:t>
            </a:r>
            <a:r>
              <a:rPr lang="en-US" sz="3600" b="0" i="0" u="none" strike="noStrike" dirty="0">
                <a:solidFill>
                  <a:srgbClr val="39394D"/>
                </a:solidFill>
                <a:effectLst/>
                <a:latin typeface="Arial" panose="020B0604020202020204" pitchFamily="34" charset="0"/>
              </a:rPr>
              <a:t>/If &amp; PPA Overview</a:t>
            </a:r>
            <a:endParaRPr lang="en-US" sz="3600" dirty="0"/>
          </a:p>
        </p:txBody>
      </p:sp>
      <p:sp>
        <p:nvSpPr>
          <p:cNvPr id="2" name="Subtitle 1">
            <a:extLst>
              <a:ext uri="{FF2B5EF4-FFF2-40B4-BE49-F238E27FC236}">
                <a16:creationId xmlns:a16="http://schemas.microsoft.com/office/drawing/2014/main" id="{8D156B55-A1E7-4A58-9415-297DC9289EF5}"/>
              </a:ext>
            </a:extLst>
          </p:cNvPr>
          <p:cNvSpPr>
            <a:spLocks noGrp="1"/>
          </p:cNvSpPr>
          <p:nvPr>
            <p:ph type="subTitle" idx="1"/>
          </p:nvPr>
        </p:nvSpPr>
        <p:spPr/>
        <p:txBody>
          <a:bodyPr/>
          <a:lstStyle/>
          <a:p>
            <a:r>
              <a:rPr lang="en-US" dirty="0"/>
              <a:t>Rob </a:t>
            </a:r>
            <a:r>
              <a:rPr lang="en-US" dirty="0" err="1"/>
              <a:t>Gatch</a:t>
            </a:r>
            <a:r>
              <a:rPr lang="en-US" dirty="0"/>
              <a:t>, Senior Engagement Manager</a:t>
            </a:r>
          </a:p>
        </p:txBody>
      </p:sp>
    </p:spTree>
    <p:extLst>
      <p:ext uri="{BB962C8B-B14F-4D97-AF65-F5344CB8AC3E}">
        <p14:creationId xmlns:p14="http://schemas.microsoft.com/office/powerpoint/2010/main" val="370764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66F0-58E5-6740-80B5-0C726C827576}"/>
              </a:ext>
            </a:extLst>
          </p:cNvPr>
          <p:cNvSpPr>
            <a:spLocks noGrp="1"/>
          </p:cNvSpPr>
          <p:nvPr>
            <p:ph type="ctrTitle"/>
          </p:nvPr>
        </p:nvSpPr>
        <p:spPr/>
        <p:txBody>
          <a:bodyPr/>
          <a:lstStyle/>
          <a:p>
            <a:r>
              <a:rPr lang="en-US"/>
              <a:t>Thank You</a:t>
            </a:r>
          </a:p>
        </p:txBody>
      </p:sp>
      <p:sp>
        <p:nvSpPr>
          <p:cNvPr id="5" name="Subtitle 4">
            <a:extLst>
              <a:ext uri="{FF2B5EF4-FFF2-40B4-BE49-F238E27FC236}">
                <a16:creationId xmlns:a16="http://schemas.microsoft.com/office/drawing/2014/main" id="{B352313E-0F69-4BEC-90C6-8B43DCB3C4E8}"/>
              </a:ext>
            </a:extLst>
          </p:cNvPr>
          <p:cNvSpPr>
            <a:spLocks noGrp="1"/>
          </p:cNvSpPr>
          <p:nvPr>
            <p:ph type="subTitle" idx="1"/>
          </p:nvPr>
        </p:nvSpPr>
        <p:spPr>
          <a:xfrm>
            <a:off x="535400" y="2571750"/>
            <a:ext cx="3827846" cy="400110"/>
          </a:xfrm>
        </p:spPr>
        <p:txBody>
          <a:bodyPr/>
          <a:lstStyle/>
          <a:p>
            <a:r>
              <a:rPr lang="en-US" sz="1400" dirty="0"/>
              <a:t>Rob </a:t>
            </a:r>
            <a:r>
              <a:rPr lang="en-US" sz="1400" dirty="0" err="1"/>
              <a:t>Gatch</a:t>
            </a:r>
            <a:r>
              <a:rPr lang="en-US" sz="1400" dirty="0"/>
              <a:t>, Senior Engagement Manager</a:t>
            </a:r>
          </a:p>
        </p:txBody>
      </p:sp>
    </p:spTree>
    <p:extLst>
      <p:ext uri="{BB962C8B-B14F-4D97-AF65-F5344CB8AC3E}">
        <p14:creationId xmlns:p14="http://schemas.microsoft.com/office/powerpoint/2010/main" val="126458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98769" y="908942"/>
            <a:ext cx="7388236" cy="677108"/>
          </a:xfrm>
        </p:spPr>
        <p:txBody>
          <a:bodyPr/>
          <a:lstStyle/>
          <a:p>
            <a:r>
              <a:rPr lang="en-US" sz="3200" dirty="0"/>
              <a:t>Purpose of Webinar</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524840" y="1797673"/>
            <a:ext cx="5043991" cy="2754600"/>
          </a:xfrm>
        </p:spPr>
        <p:txBody>
          <a:bodyPr/>
          <a:lstStyle/>
          <a:p>
            <a:r>
              <a:rPr lang="en-US" sz="1800" dirty="0">
                <a:effectLst/>
                <a:latin typeface="Calibri Light" panose="020F0302020204030204" pitchFamily="34" charset="0"/>
                <a:ea typeface="Calibri" panose="020F0502020204030204" pitchFamily="34" charset="0"/>
              </a:rPr>
              <a:t>This session is intended to inform, educate and demonstrate how PPM Pro can impact your organization’s strategic goals around resourcing and staffing so that you stay on schedule and within budget. It will address how you can optimize the product to make sure that you are doing the right work at the right time, in order to bring the most value back to your organization</a:t>
            </a:r>
            <a:r>
              <a:rPr lang="en-US" sz="2000" dirty="0">
                <a:effectLst/>
              </a:rPr>
              <a:t> </a:t>
            </a:r>
            <a:endParaRPr lang="en-US" sz="1600" dirty="0"/>
          </a:p>
          <a:p>
            <a:endParaRPr lang="en-US" sz="1600" dirty="0"/>
          </a:p>
        </p:txBody>
      </p:sp>
    </p:spTree>
    <p:extLst>
      <p:ext uri="{BB962C8B-B14F-4D97-AF65-F5344CB8AC3E}">
        <p14:creationId xmlns:p14="http://schemas.microsoft.com/office/powerpoint/2010/main" val="63878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98769" y="908942"/>
            <a:ext cx="7388236" cy="677108"/>
          </a:xfrm>
        </p:spPr>
        <p:txBody>
          <a:bodyPr/>
          <a:lstStyle/>
          <a:p>
            <a:r>
              <a:rPr lang="en-US" sz="3200" dirty="0"/>
              <a:t>Agenda</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524840" y="1874617"/>
            <a:ext cx="5043991" cy="2677656"/>
          </a:xfrm>
        </p:spPr>
        <p:txBody>
          <a:bodyPr/>
          <a:lstStyle/>
          <a:p>
            <a:r>
              <a:rPr lang="en-US" sz="2000" dirty="0"/>
              <a:t>Common Challenges​</a:t>
            </a:r>
          </a:p>
          <a:p>
            <a:r>
              <a:rPr lang="en-US" sz="2000" dirty="0"/>
              <a:t>PPA –Predictive Portfolio Analysis</a:t>
            </a:r>
          </a:p>
          <a:p>
            <a:r>
              <a:rPr lang="en-US" sz="2000" dirty="0"/>
              <a:t>What If</a:t>
            </a:r>
          </a:p>
          <a:p>
            <a:r>
              <a:rPr lang="en-US" sz="2000" dirty="0"/>
              <a:t>Key Takeaways​</a:t>
            </a:r>
          </a:p>
          <a:p>
            <a:r>
              <a:rPr lang="en-US" sz="2000" dirty="0"/>
              <a:t>Q&amp;A</a:t>
            </a:r>
          </a:p>
          <a:p>
            <a:endParaRPr lang="en-US" sz="1600" dirty="0"/>
          </a:p>
          <a:p>
            <a:endParaRPr lang="en-US" sz="1600" dirty="0"/>
          </a:p>
        </p:txBody>
      </p:sp>
    </p:spTree>
    <p:extLst>
      <p:ext uri="{BB962C8B-B14F-4D97-AF65-F5344CB8AC3E}">
        <p14:creationId xmlns:p14="http://schemas.microsoft.com/office/powerpoint/2010/main" val="144307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98769" y="662720"/>
            <a:ext cx="7388236" cy="923330"/>
          </a:xfrm>
        </p:spPr>
        <p:txBody>
          <a:bodyPr/>
          <a:lstStyle/>
          <a:p>
            <a:r>
              <a:rPr lang="en-US" dirty="0"/>
              <a:t>Common Challenges with Resource Management​</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498769" y="1526125"/>
            <a:ext cx="5043991" cy="2954655"/>
          </a:xfrm>
        </p:spPr>
        <p:txBody>
          <a:bodyPr/>
          <a:lstStyle/>
          <a:p>
            <a:pPr marL="342900" indent="-342900">
              <a:buFont typeface="Arial" panose="020B0604020202020204" pitchFamily="34" charset="0"/>
              <a:buChar char="•"/>
            </a:pPr>
            <a:r>
              <a:rPr lang="en-US" sz="1600" dirty="0"/>
              <a:t>Managing resource capacity vs. demand and understanding who is available to take on new work and when​</a:t>
            </a:r>
          </a:p>
          <a:p>
            <a:pPr marL="342900" indent="-342900">
              <a:buFont typeface="Arial" panose="020B0604020202020204" pitchFamily="34" charset="0"/>
              <a:buChar char="•"/>
            </a:pPr>
            <a:r>
              <a:rPr lang="en-US" sz="1600" dirty="0"/>
              <a:t>Understanding what roles and/or skill sets to hire to fulfill stakeholder commitments​</a:t>
            </a:r>
          </a:p>
          <a:p>
            <a:pPr marL="342900" indent="-342900">
              <a:buFont typeface="Arial" panose="020B0604020202020204" pitchFamily="34" charset="0"/>
              <a:buChar char="•"/>
            </a:pPr>
            <a:r>
              <a:rPr lang="en-US" sz="1600" dirty="0"/>
              <a:t>Scheduling projects when appropriate resources are available​</a:t>
            </a:r>
          </a:p>
          <a:p>
            <a:pPr marL="342900" indent="-342900">
              <a:buFont typeface="Arial" panose="020B0604020202020204" pitchFamily="34" charset="0"/>
              <a:buChar char="•"/>
            </a:pPr>
            <a:r>
              <a:rPr lang="en-US" sz="1600" dirty="0"/>
              <a:t>Ensuring that resources are working on the highest priority, most well aligned work items</a:t>
            </a:r>
          </a:p>
          <a:p>
            <a:endParaRPr lang="en-US" sz="1600" dirty="0"/>
          </a:p>
        </p:txBody>
      </p:sp>
    </p:spTree>
    <p:extLst>
      <p:ext uri="{BB962C8B-B14F-4D97-AF65-F5344CB8AC3E}">
        <p14:creationId xmlns:p14="http://schemas.microsoft.com/office/powerpoint/2010/main" val="90158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98769" y="1032052"/>
            <a:ext cx="7388236" cy="553998"/>
          </a:xfrm>
        </p:spPr>
        <p:txBody>
          <a:bodyPr/>
          <a:lstStyle/>
          <a:p>
            <a:r>
              <a:rPr lang="en-US" dirty="0"/>
              <a:t>Strategic Resource Management</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498769" y="1741568"/>
            <a:ext cx="8312017" cy="2369880"/>
          </a:xfrm>
        </p:spPr>
        <p:txBody>
          <a:bodyPr/>
          <a:lstStyle/>
          <a:p>
            <a:r>
              <a:rPr lang="en-US" sz="1600" dirty="0"/>
              <a:t>What does our current resource capacity pool look like, and how can we do more with it? ​</a:t>
            </a:r>
          </a:p>
          <a:p>
            <a:endParaRPr lang="en-US" sz="1600" dirty="0"/>
          </a:p>
          <a:p>
            <a:pPr marL="342900" indent="-342900">
              <a:buFont typeface="Arial" panose="020B0604020202020204" pitchFamily="34" charset="0"/>
              <a:buChar char="•"/>
            </a:pPr>
            <a:r>
              <a:rPr lang="en-US" sz="1600" dirty="0"/>
              <a:t>Effectively plan for future projects by:​</a:t>
            </a:r>
          </a:p>
          <a:p>
            <a:pPr marL="342900" indent="-342900">
              <a:buFont typeface="Arial" panose="020B0604020202020204" pitchFamily="34" charset="0"/>
              <a:buChar char="•"/>
            </a:pPr>
            <a:r>
              <a:rPr lang="en-US" sz="1600" dirty="0"/>
              <a:t>Developing a central resource pool and obtaining visibility into resource capacity​</a:t>
            </a:r>
          </a:p>
          <a:p>
            <a:pPr marL="342900" indent="-342900">
              <a:buFont typeface="Arial" panose="020B0604020202020204" pitchFamily="34" charset="0"/>
              <a:buChar char="•"/>
            </a:pPr>
            <a:r>
              <a:rPr lang="en-US" sz="1600" dirty="0"/>
              <a:t>Allocating resources to projects to accurately reflect demand &amp; capacity ​</a:t>
            </a:r>
          </a:p>
          <a:p>
            <a:pPr marL="342900" indent="-342900">
              <a:buFont typeface="Arial" panose="020B0604020202020204" pitchFamily="34" charset="0"/>
              <a:buChar char="•"/>
            </a:pPr>
            <a:r>
              <a:rPr lang="en-US" sz="1600" dirty="0"/>
              <a:t>Identifying gaps where resources are not being utilized​</a:t>
            </a:r>
          </a:p>
          <a:p>
            <a:pPr marL="342900" indent="-342900">
              <a:buFont typeface="Arial" panose="020B0604020202020204" pitchFamily="34" charset="0"/>
              <a:buChar char="•"/>
            </a:pPr>
            <a:r>
              <a:rPr lang="en-US" sz="1600" dirty="0"/>
              <a:t>Generating real-time analytics to measure, manage, and track all work efforts</a:t>
            </a:r>
          </a:p>
        </p:txBody>
      </p:sp>
    </p:spTree>
    <p:extLst>
      <p:ext uri="{BB962C8B-B14F-4D97-AF65-F5344CB8AC3E}">
        <p14:creationId xmlns:p14="http://schemas.microsoft.com/office/powerpoint/2010/main" val="84795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98769" y="1032052"/>
            <a:ext cx="7388236" cy="553998"/>
          </a:xfrm>
        </p:spPr>
        <p:txBody>
          <a:bodyPr/>
          <a:lstStyle/>
          <a:p>
            <a:r>
              <a:rPr lang="en-US" dirty="0"/>
              <a:t>Analytics</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498769" y="1669282"/>
            <a:ext cx="8312017" cy="2539157"/>
          </a:xfrm>
        </p:spPr>
        <p:txBody>
          <a:bodyPr/>
          <a:lstStyle/>
          <a:p>
            <a:r>
              <a:rPr lang="en-US" sz="1600" dirty="0"/>
              <a:t>Utilize the What-If capability to:​</a:t>
            </a:r>
          </a:p>
          <a:p>
            <a:pPr marL="285750" indent="-285750">
              <a:buFont typeface="Arial" panose="020B0604020202020204" pitchFamily="34" charset="0"/>
              <a:buChar char="•"/>
            </a:pPr>
            <a:r>
              <a:rPr lang="en-US" sz="1600" dirty="0"/>
              <a:t>Determine the impact of new work queued up in the Intake process against your current workload​</a:t>
            </a:r>
          </a:p>
          <a:p>
            <a:pPr marL="285750" indent="-285750">
              <a:buFont typeface="Arial" panose="020B0604020202020204" pitchFamily="34" charset="0"/>
              <a:buChar char="•"/>
            </a:pPr>
            <a:r>
              <a:rPr lang="en-US" sz="1600" dirty="0"/>
              <a:t>Perform resource capacity and demand analysis across portfolios and departmental boundaries​</a:t>
            </a:r>
          </a:p>
          <a:p>
            <a:pPr marL="285750" indent="-285750">
              <a:buFont typeface="Arial" panose="020B0604020202020204" pitchFamily="34" charset="0"/>
              <a:buChar char="•"/>
            </a:pPr>
            <a:r>
              <a:rPr lang="en-US" sz="1600" dirty="0"/>
              <a:t>Optimize your role/resource allocations to maximize the number of projects​</a:t>
            </a:r>
          </a:p>
          <a:p>
            <a:pPr marL="285750" indent="-285750">
              <a:buFont typeface="Arial" panose="020B0604020202020204" pitchFamily="34" charset="0"/>
              <a:buChar char="•"/>
            </a:pPr>
            <a:r>
              <a:rPr lang="en-US" sz="1600" dirty="0"/>
              <a:t>Adjust your staffing based on the analytics to optimize your work​</a:t>
            </a:r>
          </a:p>
          <a:p>
            <a:pPr marL="285750" indent="-285750">
              <a:buFont typeface="Arial" panose="020B0604020202020204" pitchFamily="34" charset="0"/>
              <a:buChar char="•"/>
            </a:pPr>
            <a:r>
              <a:rPr lang="en-US" sz="1600" dirty="0"/>
              <a:t>Ensure that you’re doing the “right work”</a:t>
            </a:r>
          </a:p>
        </p:txBody>
      </p:sp>
    </p:spTree>
    <p:extLst>
      <p:ext uri="{BB962C8B-B14F-4D97-AF65-F5344CB8AC3E}">
        <p14:creationId xmlns:p14="http://schemas.microsoft.com/office/powerpoint/2010/main" val="24858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649081" y="701458"/>
            <a:ext cx="7388236" cy="615283"/>
          </a:xfrm>
        </p:spPr>
        <p:txBody>
          <a:bodyPr/>
          <a:lstStyle/>
          <a:p>
            <a:r>
              <a:rPr lang="en-US" dirty="0"/>
              <a:t>Plan Resources – What If</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270584" y="1155978"/>
            <a:ext cx="8312017" cy="1415772"/>
          </a:xfrm>
        </p:spPr>
        <p:txBody>
          <a:bodyPr/>
          <a:lstStyle/>
          <a:p>
            <a:pPr marL="285750" indent="-285750">
              <a:buFont typeface="Arial" panose="020B0604020202020204" pitchFamily="34" charset="0"/>
              <a:buChar char="•"/>
            </a:pPr>
            <a:r>
              <a:rPr lang="en-US" sz="1800" dirty="0"/>
              <a:t>View projects, roles, and resource assignments and their current utilization</a:t>
            </a:r>
          </a:p>
          <a:p>
            <a:pPr marL="285750" indent="-285750">
              <a:buFont typeface="Arial" panose="020B0604020202020204" pitchFamily="34" charset="0"/>
              <a:buChar char="•"/>
            </a:pPr>
            <a:r>
              <a:rPr lang="en-US" sz="1800" dirty="0"/>
              <a:t>Test out the impact of shifting or excluding resources and roles to simulate lack of availability</a:t>
            </a:r>
          </a:p>
          <a:p>
            <a:pPr marL="285750" indent="-285750">
              <a:buFont typeface="Arial" panose="020B0604020202020204" pitchFamily="34" charset="0"/>
              <a:buChar char="•"/>
            </a:pPr>
            <a:endParaRPr lang="en-US" sz="1600" dirty="0"/>
          </a:p>
        </p:txBody>
      </p:sp>
      <p:pic>
        <p:nvPicPr>
          <p:cNvPr id="4" name="Picture 3" descr="A screenshot of a cell phone&#10;&#10;Description automatically generated">
            <a:extLst>
              <a:ext uri="{FF2B5EF4-FFF2-40B4-BE49-F238E27FC236}">
                <a16:creationId xmlns:a16="http://schemas.microsoft.com/office/drawing/2014/main" id="{7DF145E1-8862-32AE-E76B-712492805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081" y="2327492"/>
            <a:ext cx="4363656" cy="2478799"/>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82935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1958051" y="161493"/>
            <a:ext cx="7388236" cy="553998"/>
          </a:xfrm>
        </p:spPr>
        <p:txBody>
          <a:bodyPr/>
          <a:lstStyle/>
          <a:p>
            <a:r>
              <a:rPr lang="en-US" dirty="0"/>
              <a:t>Predictive Portfolio Analysis</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289373" y="715491"/>
            <a:ext cx="8312017" cy="2472472"/>
          </a:xfrm>
        </p:spPr>
        <p:txBody>
          <a:bodyPr/>
          <a:lstStyle/>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0" i="0" u="none" strike="noStrike" kern="1200" cap="none" spc="-30" normalizeH="0" baseline="0" noProof="0" dirty="0">
                <a:ln>
                  <a:noFill/>
                </a:ln>
                <a:solidFill>
                  <a:srgbClr val="1A1B2F">
                    <a:lumMod val="75000"/>
                  </a:srgbClr>
                </a:solidFill>
                <a:effectLst/>
                <a:uLnTx/>
                <a:uFillTx/>
                <a:latin typeface="Avenir LT Std 35 Light" panose="020B0402020203020204" pitchFamily="34" charset="77"/>
                <a:ea typeface="+mn-ea"/>
                <a:cs typeface="+mn-cs"/>
              </a:rPr>
              <a:t>Optimize and re-plan project work based on both priorities and your people capacity using Predictive Portfolio Analysis (PPA)</a:t>
            </a: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2000" b="0" i="0" u="none" strike="noStrike" kern="1200" cap="none" spc="-30" normalizeH="0" baseline="0" noProof="0" dirty="0">
                <a:ln>
                  <a:noFill/>
                </a:ln>
                <a:solidFill>
                  <a:srgbClr val="1A1B2F">
                    <a:lumMod val="75000"/>
                  </a:srgbClr>
                </a:solidFill>
                <a:effectLst/>
                <a:uLnTx/>
                <a:uFillTx/>
                <a:latin typeface="Avenir LT Std 35 Light" panose="020B0402020203020204" pitchFamily="34" charset="77"/>
                <a:ea typeface="+mn-ea"/>
                <a:cs typeface="+mn-cs"/>
              </a:rPr>
              <a:t>Use when you have:</a:t>
            </a:r>
          </a:p>
          <a:p>
            <a:pPr marL="514350" marR="0" lvl="1" indent="-171450" algn="l" defTabSz="685800" rtl="0" eaLnBrk="1" fontAlgn="auto" latinLnBrk="0" hangingPunct="1">
              <a:lnSpc>
                <a:spcPct val="100000"/>
              </a:lnSpc>
              <a:spcBef>
                <a:spcPts val="375"/>
              </a:spcBef>
              <a:spcAft>
                <a:spcPts val="0"/>
              </a:spcAft>
              <a:buClrTx/>
              <a:buSzTx/>
              <a:buFont typeface="Arial" panose="020B0604020202020204" pitchFamily="34" charset="0"/>
              <a:buChar char="•"/>
              <a:tabLst/>
              <a:defRPr/>
            </a:pPr>
            <a:r>
              <a:rPr kumimoji="0" lang="en-US" sz="1800" b="0" i="0" u="none" strike="noStrike" kern="1200" cap="none" spc="-30" normalizeH="0" baseline="0" noProof="0" dirty="0">
                <a:ln>
                  <a:noFill/>
                </a:ln>
                <a:solidFill>
                  <a:srgbClr val="1A1B2F">
                    <a:lumMod val="75000"/>
                  </a:srgbClr>
                </a:solidFill>
                <a:effectLst/>
                <a:uLnTx/>
                <a:uFillTx/>
                <a:latin typeface="Avenir LT Std 35 Light" panose="020B0402020203020204" pitchFamily="34" charset="77"/>
                <a:ea typeface="+mn-ea"/>
                <a:cs typeface="+mn-cs"/>
              </a:rPr>
              <a:t>Available resources represented </a:t>
            </a:r>
          </a:p>
          <a:p>
            <a:pPr marL="514350" marR="0" lvl="1" indent="-171450" algn="l" defTabSz="685800" rtl="0" eaLnBrk="1" fontAlgn="auto" latinLnBrk="0" hangingPunct="1">
              <a:lnSpc>
                <a:spcPct val="100000"/>
              </a:lnSpc>
              <a:spcBef>
                <a:spcPts val="375"/>
              </a:spcBef>
              <a:spcAft>
                <a:spcPts val="0"/>
              </a:spcAft>
              <a:buClrTx/>
              <a:buSzTx/>
              <a:buFont typeface="Arial" panose="020B0604020202020204" pitchFamily="34" charset="0"/>
              <a:buChar char="•"/>
              <a:tabLst/>
              <a:defRPr/>
            </a:pPr>
            <a:r>
              <a:rPr kumimoji="0" lang="en-US" sz="1800" b="0" i="0" u="none" strike="noStrike" kern="1200" cap="none" spc="-30" normalizeH="0" baseline="0" noProof="0" dirty="0">
                <a:ln>
                  <a:noFill/>
                </a:ln>
                <a:solidFill>
                  <a:srgbClr val="1A1B2F">
                    <a:lumMod val="75000"/>
                  </a:srgbClr>
                </a:solidFill>
                <a:effectLst/>
                <a:uLnTx/>
                <a:uFillTx/>
                <a:latin typeface="Avenir LT Std 35 Light" panose="020B0402020203020204" pitchFamily="34" charset="77"/>
                <a:ea typeface="+mn-ea"/>
                <a:cs typeface="+mn-cs"/>
              </a:rPr>
              <a:t>Roles allocated on requested and in-flight projects</a:t>
            </a:r>
          </a:p>
          <a:p>
            <a:pPr marL="514350" marR="0" lvl="1" indent="-171450" algn="l" defTabSz="685800" rtl="0" eaLnBrk="1" fontAlgn="auto" latinLnBrk="0" hangingPunct="1">
              <a:lnSpc>
                <a:spcPct val="100000"/>
              </a:lnSpc>
              <a:spcBef>
                <a:spcPts val="375"/>
              </a:spcBef>
              <a:spcAft>
                <a:spcPts val="0"/>
              </a:spcAft>
              <a:buClrTx/>
              <a:buSzTx/>
              <a:buFont typeface="Arial" panose="020B0604020202020204" pitchFamily="34" charset="0"/>
              <a:buChar char="•"/>
              <a:tabLst/>
              <a:defRPr/>
            </a:pPr>
            <a:r>
              <a:rPr kumimoji="0" lang="en-US" sz="1800" b="0" i="0" u="none" strike="noStrike" kern="1200" cap="none" spc="-30" normalizeH="0" baseline="0" noProof="0" dirty="0">
                <a:ln>
                  <a:noFill/>
                </a:ln>
                <a:solidFill>
                  <a:srgbClr val="1A1B2F">
                    <a:lumMod val="75000"/>
                  </a:srgbClr>
                </a:solidFill>
                <a:effectLst/>
                <a:uLnTx/>
                <a:uFillTx/>
                <a:latin typeface="Avenir LT Std 35 Light" panose="020B0402020203020204" pitchFamily="34" charset="77"/>
                <a:ea typeface="+mn-ea"/>
                <a:cs typeface="+mn-cs"/>
              </a:rPr>
              <a:t>Projects to be analyzed all have a numeric value for use as optimization parameter</a:t>
            </a:r>
          </a:p>
        </p:txBody>
      </p:sp>
      <p:pic>
        <p:nvPicPr>
          <p:cNvPr id="4" name="Picture 3" descr="A screenshot of a cell phone&#10;&#10;Description automatically generated">
            <a:extLst>
              <a:ext uri="{FF2B5EF4-FFF2-40B4-BE49-F238E27FC236}">
                <a16:creationId xmlns:a16="http://schemas.microsoft.com/office/drawing/2014/main" id="{DB85F4DB-DA8E-8515-CF3E-B51D13EEE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62" y="3187963"/>
            <a:ext cx="2106117" cy="1203495"/>
          </a:xfrm>
          <a:prstGeom prst="rect">
            <a:avLst/>
          </a:prstGeom>
          <a:effectLst>
            <a:outerShdw blurRad="292100" dist="139700" dir="2700000" algn="ctr" rotWithShape="0">
              <a:srgbClr val="000000">
                <a:alpha val="65000"/>
              </a:srgbClr>
            </a:outerShdw>
          </a:effectLst>
        </p:spPr>
      </p:pic>
      <p:pic>
        <p:nvPicPr>
          <p:cNvPr id="5" name="Picture 4" descr="A screenshot of a computer&#10;&#10;Description automatically generated">
            <a:extLst>
              <a:ext uri="{FF2B5EF4-FFF2-40B4-BE49-F238E27FC236}">
                <a16:creationId xmlns:a16="http://schemas.microsoft.com/office/drawing/2014/main" id="{A3812B14-1542-8147-1545-24344576C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15" y="3481438"/>
            <a:ext cx="2106117" cy="1183578"/>
          </a:xfrm>
          <a:prstGeom prst="rect">
            <a:avLst/>
          </a:prstGeom>
          <a:effectLst>
            <a:outerShdw blurRad="292100" dist="139700" dir="2700000" algn="ctr" rotWithShape="0">
              <a:srgbClr val="000000">
                <a:alpha val="65000"/>
              </a:srgbClr>
            </a:outerShdw>
          </a:effectLst>
        </p:spPr>
      </p:pic>
      <p:pic>
        <p:nvPicPr>
          <p:cNvPr id="6" name="Picture 5" descr="A screenshot of a cell phone&#10;&#10;Description automatically generated">
            <a:extLst>
              <a:ext uri="{FF2B5EF4-FFF2-40B4-BE49-F238E27FC236}">
                <a16:creationId xmlns:a16="http://schemas.microsoft.com/office/drawing/2014/main" id="{FB87CE24-5AEE-65E0-FD10-DD01A7850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1230" y="3192331"/>
            <a:ext cx="1779657" cy="1199127"/>
          </a:xfrm>
          <a:prstGeom prst="rect">
            <a:avLst/>
          </a:prstGeom>
          <a:effectLst>
            <a:outerShdw blurRad="292100" dist="139700" dir="2700000" algn="ctr" rotWithShape="0">
              <a:srgbClr val="000000">
                <a:alpha val="65000"/>
              </a:srgbClr>
            </a:outerShdw>
          </a:effectLst>
        </p:spPr>
      </p:pic>
      <p:pic>
        <p:nvPicPr>
          <p:cNvPr id="7" name="Picture 6" descr="A screenshot of a computer&#10;&#10;Description automatically generated">
            <a:extLst>
              <a:ext uri="{FF2B5EF4-FFF2-40B4-BE49-F238E27FC236}">
                <a16:creationId xmlns:a16="http://schemas.microsoft.com/office/drawing/2014/main" id="{77BE428D-2BEF-7159-5321-FB01001922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9924" y="3483102"/>
            <a:ext cx="2106117" cy="1181914"/>
          </a:xfrm>
          <a:prstGeom prst="rect">
            <a:avLst/>
          </a:prstGeom>
          <a:effectLst>
            <a:outerShdw blurRad="292100" dist="139700" dir="2700000" algn="ctr" rotWithShape="0">
              <a:srgbClr val="000000">
                <a:alpha val="65000"/>
              </a:srgbClr>
            </a:outerShdw>
          </a:effectLst>
        </p:spPr>
      </p:pic>
      <p:pic>
        <p:nvPicPr>
          <p:cNvPr id="8" name="Picture 7" descr="A screenshot of a computer&#10;&#10;Description automatically generated">
            <a:extLst>
              <a:ext uri="{FF2B5EF4-FFF2-40B4-BE49-F238E27FC236}">
                <a16:creationId xmlns:a16="http://schemas.microsoft.com/office/drawing/2014/main" id="{D034FEFA-F0BB-2484-0DA6-456F517A70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8675" y="3087938"/>
            <a:ext cx="2106117" cy="1180612"/>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412364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98769" y="1032052"/>
            <a:ext cx="7388236" cy="553998"/>
          </a:xfrm>
        </p:spPr>
        <p:txBody>
          <a:bodyPr/>
          <a:lstStyle/>
          <a:p>
            <a:r>
              <a:rPr lang="en-US" dirty="0"/>
              <a:t>Key Takeaways</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422255" y="2431616"/>
            <a:ext cx="5139302" cy="1125835"/>
          </a:xfrm>
        </p:spPr>
        <p:txBody>
          <a:bodyPr/>
          <a:lstStyle/>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1600" b="0" i="0" u="none" strike="noStrike" kern="1200" cap="none" spc="-30" normalizeH="0" baseline="0" noProof="0" dirty="0">
                <a:ln>
                  <a:noFill/>
                </a:ln>
                <a:solidFill>
                  <a:srgbClr val="1A1B2F">
                    <a:lumMod val="75000"/>
                  </a:srgbClr>
                </a:solidFill>
                <a:effectLst/>
                <a:uLnTx/>
                <a:uFillTx/>
                <a:latin typeface="Avenir LT Std 35 Light" panose="020B0402020203020204" pitchFamily="34" charset="77"/>
                <a:ea typeface="+mn-ea"/>
                <a:cs typeface="+mn-cs"/>
              </a:rPr>
              <a:t>Prioritize your work for strategic alignment and best use of monetary and human resources</a:t>
            </a: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1600" b="0" i="0" u="none" strike="noStrike" kern="1200" cap="none" spc="-30" normalizeH="0" baseline="0" noProof="0" dirty="0">
                <a:ln>
                  <a:noFill/>
                </a:ln>
                <a:solidFill>
                  <a:srgbClr val="1A1B2F">
                    <a:lumMod val="75000"/>
                  </a:srgbClr>
                </a:solidFill>
                <a:effectLst/>
                <a:uLnTx/>
                <a:uFillTx/>
                <a:latin typeface="Avenir LT Std 35 Light" panose="020B0402020203020204" pitchFamily="34" charset="77"/>
                <a:ea typeface="+mn-ea"/>
                <a:cs typeface="+mn-cs"/>
              </a:rPr>
              <a:t>Plan and replan your resources and work as priorities change</a:t>
            </a: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1600" b="0" i="0" u="none" strike="noStrike" kern="1200" cap="none" spc="-30" normalizeH="0" baseline="0" noProof="0" dirty="0">
                <a:ln>
                  <a:noFill/>
                </a:ln>
                <a:solidFill>
                  <a:srgbClr val="1A1B2F">
                    <a:lumMod val="75000"/>
                  </a:srgbClr>
                </a:solidFill>
                <a:effectLst/>
                <a:uLnTx/>
                <a:uFillTx/>
                <a:latin typeface="Avenir LT Std 35 Light" panose="020B0402020203020204" pitchFamily="34" charset="77"/>
                <a:ea typeface="+mn-ea"/>
                <a:cs typeface="+mn-cs"/>
              </a:rPr>
              <a:t>Make sure your data is relevant and quality for the best planning decision making</a:t>
            </a:r>
            <a:endParaRPr lang="en-US" sz="1600" dirty="0"/>
          </a:p>
        </p:txBody>
      </p:sp>
      <p:grpSp>
        <p:nvGrpSpPr>
          <p:cNvPr id="4" name="Group 3">
            <a:extLst>
              <a:ext uri="{FF2B5EF4-FFF2-40B4-BE49-F238E27FC236}">
                <a16:creationId xmlns:a16="http://schemas.microsoft.com/office/drawing/2014/main" id="{8463EB8A-71D3-05D4-3E5D-B21121B9DE9B}"/>
              </a:ext>
            </a:extLst>
          </p:cNvPr>
          <p:cNvGrpSpPr/>
          <p:nvPr/>
        </p:nvGrpSpPr>
        <p:grpSpPr>
          <a:xfrm>
            <a:off x="5829080" y="1227547"/>
            <a:ext cx="3018891" cy="2417471"/>
            <a:chOff x="5829080" y="1227547"/>
            <a:chExt cx="3018891" cy="2417471"/>
          </a:xfrm>
        </p:grpSpPr>
        <p:pic>
          <p:nvPicPr>
            <p:cNvPr id="5" name="Picture 2" descr="Solutions | Tercio Solutions">
              <a:extLst>
                <a:ext uri="{FF2B5EF4-FFF2-40B4-BE49-F238E27FC236}">
                  <a16:creationId xmlns:a16="http://schemas.microsoft.com/office/drawing/2014/main" id="{BCE43277-5DDB-2212-2B6B-AF794058F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080" y="1227547"/>
              <a:ext cx="3018891" cy="24174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3DA8226-793B-DB6C-3CE3-3286AD3439C8}"/>
                </a:ext>
              </a:extLst>
            </p:cNvPr>
            <p:cNvSpPr/>
            <p:nvPr/>
          </p:nvSpPr>
          <p:spPr>
            <a:xfrm>
              <a:off x="6305610" y="1670048"/>
              <a:ext cx="1293393" cy="516467"/>
            </a:xfrm>
            <a:prstGeom prst="rect">
              <a:avLst/>
            </a:prstGeom>
            <a:solidFill>
              <a:srgbClr val="E48A2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200"/>
                </a:lnSpc>
              </a:pPr>
              <a:r>
                <a:rPr lang="en-US" sz="2400" spc="-150" dirty="0">
                  <a:solidFill>
                    <a:schemeClr val="tx1"/>
                  </a:solidFill>
                  <a:latin typeface="Tw Cen MT Condensed Extra Bold" panose="020B0803020202020204" pitchFamily="34" charset="0"/>
                </a:rPr>
                <a:t>MAKE YOUR MOVE</a:t>
              </a:r>
            </a:p>
          </p:txBody>
        </p:sp>
      </p:grpSp>
    </p:spTree>
    <p:extLst>
      <p:ext uri="{BB962C8B-B14F-4D97-AF65-F5344CB8AC3E}">
        <p14:creationId xmlns:p14="http://schemas.microsoft.com/office/powerpoint/2010/main" val="2669312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lanview 2022-06">
  <a:themeElements>
    <a:clrScheme name="Planview v.226">
      <a:dk1>
        <a:srgbClr val="000000"/>
      </a:dk1>
      <a:lt1>
        <a:srgbClr val="FFFFFF"/>
      </a:lt1>
      <a:dk2>
        <a:srgbClr val="000000"/>
      </a:dk2>
      <a:lt2>
        <a:srgbClr val="B60001"/>
      </a:lt2>
      <a:accent1>
        <a:srgbClr val="780009"/>
      </a:accent1>
      <a:accent2>
        <a:srgbClr val="E2251B"/>
      </a:accent2>
      <a:accent3>
        <a:srgbClr val="6A94AA"/>
      </a:accent3>
      <a:accent4>
        <a:srgbClr val="451F55"/>
      </a:accent4>
      <a:accent5>
        <a:srgbClr val="09AA61"/>
      </a:accent5>
      <a:accent6>
        <a:srgbClr val="FFAC47"/>
      </a:accent6>
      <a:hlink>
        <a:srgbClr val="6A94AA"/>
      </a:hlink>
      <a:folHlink>
        <a:srgbClr val="9EBAC7"/>
      </a:folHlink>
    </a:clrScheme>
    <a:fontScheme name="Planview 2022-06">
      <a:majorFont>
        <a:latin typeface="Avenir LT Std 65 Medium"/>
        <a:ea typeface=""/>
        <a:cs typeface=""/>
      </a:majorFont>
      <a:minorFont>
        <a:latin typeface="Avenir LT Std 35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lanview 2022-06" id="{0866D18A-74BC-4042-88FE-BF81C710893E}" vid="{A2C55200-2C86-4C3C-945A-40CF282B60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653fc2c-21a9-41da-abde-654e206aef17">
      <UserInfo>
        <DisplayName>SharingLinks.8bbe9b5e-5552-4355-bb6a-86236c437fe2.Flexible.330f6e23-82eb-4235-acd7-f8641e6cce09</DisplayName>
        <AccountId>550</AccountId>
        <AccountType/>
      </UserInfo>
      <UserInfo>
        <DisplayName>SharingLinks.60510fa6-0ed3-42a4-ac2a-6260ecc32176.OrganizationView.e259e016-c20b-4adb-ab0b-5652bce84f1c</DisplayName>
        <AccountId>332</AccountId>
        <AccountType/>
      </UserInfo>
      <UserInfo>
        <DisplayName>Carina Hatfield</DisplayName>
        <AccountId>17</AccountId>
        <AccountType/>
      </UserInfo>
      <UserInfo>
        <DisplayName>SharingLinks.4038ea24-f356-4987-8021-5a237b781a3e.OrganizationView.30050df9-e6cd-497d-bfc8-d5c9af306300</DisplayName>
        <AccountId>505</AccountId>
        <AccountType/>
      </UserInfo>
      <UserInfo>
        <DisplayName>Leslie Marcotte</DisplayName>
        <AccountId>594</AccountId>
        <AccountType/>
      </UserInfo>
      <UserInfo>
        <DisplayName>Isabelle Mokdasi</DisplayName>
        <AccountId>390</AccountId>
        <AccountType/>
      </UserInfo>
      <UserInfo>
        <DisplayName>Linda Roach</DisplayName>
        <AccountId>14</AccountId>
        <AccountType/>
      </UserInfo>
      <UserInfo>
        <DisplayName>Angie Sarmiento</DisplayName>
        <AccountId>16</AccountId>
        <AccountType/>
      </UserInfo>
      <UserInfo>
        <DisplayName>Dave Blumhorst</DisplayName>
        <AccountId>1191</AccountId>
        <AccountType/>
      </UserInfo>
      <UserInfo>
        <DisplayName>Brook Appelbaum</DisplayName>
        <AccountId>28</AccountId>
        <AccountType/>
      </UserInfo>
    </SharedWithUsers>
    <TaxCatchAll xmlns="0653fc2c-21a9-41da-abde-654e206aef17" xsi:nil="true"/>
    <lcf76f155ced4ddcb4097134ff3c332f xmlns="12a00a20-e59b-4123-aa5e-4993c905b9e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2FC95DF7981C49B7C9402517F29D77" ma:contentTypeVersion="16" ma:contentTypeDescription="Create a new document." ma:contentTypeScope="" ma:versionID="f7483f3e124bb1f9ae371e95c7c782d8">
  <xsd:schema xmlns:xsd="http://www.w3.org/2001/XMLSchema" xmlns:xs="http://www.w3.org/2001/XMLSchema" xmlns:p="http://schemas.microsoft.com/office/2006/metadata/properties" xmlns:ns2="0653fc2c-21a9-41da-abde-654e206aef17" xmlns:ns3="12a00a20-e59b-4123-aa5e-4993c905b9ee" targetNamespace="http://schemas.microsoft.com/office/2006/metadata/properties" ma:root="true" ma:fieldsID="3b70ef77a496aeb968d2fe10e5662e41" ns2:_="" ns3:_="">
    <xsd:import namespace="0653fc2c-21a9-41da-abde-654e206aef17"/>
    <xsd:import namespace="12a00a20-e59b-4123-aa5e-4993c905b9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53fc2c-21a9-41da-abde-654e206aef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fa7527b-accc-42b6-94a5-ae8b3d8540b8}" ma:internalName="TaxCatchAll" ma:showField="CatchAllData" ma:web="0653fc2c-21a9-41da-abde-654e206aef1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2a00a20-e59b-4123-aa5e-4993c905b9e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e50ebb-72d7-4183-9749-0a80cbc7523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5989BB-B86C-49B6-A560-88FE1A556D06}">
  <ds:schemaRefs>
    <ds:schemaRef ds:uri="http://schemas.microsoft.com/sharepoint/v3/contenttype/forms"/>
  </ds:schemaRefs>
</ds:datastoreItem>
</file>

<file path=customXml/itemProps2.xml><?xml version="1.0" encoding="utf-8"?>
<ds:datastoreItem xmlns:ds="http://schemas.openxmlformats.org/officeDocument/2006/customXml" ds:itemID="{F2CD6384-A927-45BE-98B1-5AB927D91831}">
  <ds:schemaRefs>
    <ds:schemaRef ds:uri="0653fc2c-21a9-41da-abde-654e206aef17"/>
    <ds:schemaRef ds:uri="12a00a20-e59b-4123-aa5e-4993c905b9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19FF4C0-ECBF-4819-A9F9-EF1C18FA322D}">
  <ds:schemaRefs>
    <ds:schemaRef ds:uri="0653fc2c-21a9-41da-abde-654e206aef17"/>
    <ds:schemaRef ds:uri="12a00a20-e59b-4123-aa5e-4993c905b9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503</TotalTime>
  <Words>536</Words>
  <Application>Microsoft Macintosh PowerPoint</Application>
  <PresentationFormat>On-screen Show (16:9)</PresentationFormat>
  <Paragraphs>65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Avenir LT Std 35 Light</vt:lpstr>
      <vt:lpstr>Avenir LT Std 65 Medium</vt:lpstr>
      <vt:lpstr>Calibri Light</vt:lpstr>
      <vt:lpstr>Tw Cen MT Condensed Extra Bold</vt:lpstr>
      <vt:lpstr>Planview 2022-06</vt:lpstr>
      <vt:lpstr>Maximizing Value with PPM Pro:What/If &amp; PPA Overview</vt:lpstr>
      <vt:lpstr>Purpose of Webinar</vt:lpstr>
      <vt:lpstr>Agenda</vt:lpstr>
      <vt:lpstr>Common Challenges with Resource Management​</vt:lpstr>
      <vt:lpstr>Strategic Resource Management</vt:lpstr>
      <vt:lpstr>Analytics</vt:lpstr>
      <vt:lpstr>Plan Resources – What If</vt:lpstr>
      <vt:lpstr>Predictive Portfolio Analysis</vt:lpstr>
      <vt:lpstr>Key Takeaways</vt:lpstr>
      <vt:lpstr>Thank You</vt:lpstr>
    </vt:vector>
  </TitlesOfParts>
  <Manager/>
  <Company>Planview</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Changing World of Work and Resources</dc:title>
  <dc:subject/>
  <dc:creator>Angie Sarmiento</dc:creator>
  <cp:keywords/>
  <dc:description/>
  <cp:lastModifiedBy>Robert Gatch</cp:lastModifiedBy>
  <cp:revision>4</cp:revision>
  <cp:lastPrinted>2021-08-26T22:51:41Z</cp:lastPrinted>
  <dcterms:created xsi:type="dcterms:W3CDTF">2018-04-12T17:33:15Z</dcterms:created>
  <dcterms:modified xsi:type="dcterms:W3CDTF">2023-04-18T01:54:16Z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0x0101009B2FC95DF7981C49B7C9402517F29D77</vt:lpwstr>
  </property>
  <property fmtid="{D5CDD505-2E9C-101B-9397-08002B2CF9AE}" pid="3" name="MediaServiceImageTags">
    <vt:lpwstr/>
  </property>
</Properties>
</file>