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5" r:id="rId5"/>
    <p:sldMasterId id="2147483706" r:id="rId6"/>
  </p:sldMasterIdLst>
  <p:notesMasterIdLst>
    <p:notesMasterId r:id="rId15"/>
  </p:notesMasterIdLst>
  <p:sldIdLst>
    <p:sldId id="5265" r:id="rId7"/>
    <p:sldId id="5267" r:id="rId8"/>
    <p:sldId id="5268" r:id="rId9"/>
    <p:sldId id="3130" r:id="rId10"/>
    <p:sldId id="5269" r:id="rId11"/>
    <p:sldId id="5270" r:id="rId12"/>
    <p:sldId id="5271" r:id="rId13"/>
    <p:sldId id="5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Iles" initials="LI" lastIdx="1" clrIdx="0">
    <p:extLst>
      <p:ext uri="{19B8F6BF-5375-455C-9EA6-DF929625EA0E}">
        <p15:presenceInfo xmlns:p15="http://schemas.microsoft.com/office/powerpoint/2012/main" userId="S::liles@planview.com::b42ff3e7-b0d1-45a6-9dd4-8365faea2bc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D6E0"/>
    <a:srgbClr val="21213D"/>
    <a:srgbClr val="09AA61"/>
    <a:srgbClr val="FFA943"/>
    <a:srgbClr val="4297FC"/>
    <a:srgbClr val="680B18"/>
    <a:srgbClr val="EDE5E2"/>
    <a:srgbClr val="E2D8D5"/>
    <a:srgbClr val="AA182C"/>
    <a:srgbClr val="FF3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DFB69F-F00C-0000-A914-107455E6C9D3}" v="2" dt="2021-03-22T21:14:02.122"/>
    <p1510:client id="{CD050633-8D41-44A8-95E6-B3112E707A4C}" v="94" dt="2021-03-22T21:40:18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3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734A3-B5D2-44D6-A9D4-421D8D20679D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3937C-E5EA-4078-AA2A-6A718E275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01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F64DC-CE81-4E98-B536-C4AA163BB1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10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F64DC-CE81-4E98-B536-C4AA163BB1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15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F64DC-CE81-4E98-B536-C4AA163BB1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35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F64DC-CE81-4E98-B536-C4AA163BB1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47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F64DC-CE81-4E98-B536-C4AA163BB1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24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F64DC-CE81-4E98-B536-C4AA163BB1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40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F64DC-CE81-4E98-B536-C4AA163BB1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91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F64DC-CE81-4E98-B536-C4AA163BB1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1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4.bin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.bin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B0D768-D9BF-4555-B246-BB0DE7ED4C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9391" y="2137814"/>
            <a:ext cx="9883896" cy="780598"/>
          </a:xfrm>
        </p:spPr>
        <p:txBody>
          <a:bodyPr wrap="square" anchor="b">
            <a:spAutoFit/>
          </a:bodyPr>
          <a:lstStyle>
            <a:lvl1pPr algn="l">
              <a:lnSpc>
                <a:spcPts val="4800"/>
              </a:lnSpc>
              <a:defRPr sz="3733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9391" y="3012258"/>
            <a:ext cx="9883895" cy="595099"/>
          </a:xfrm>
        </p:spPr>
        <p:txBody>
          <a:bodyPr anchor="b" anchorCtr="0">
            <a:spAutoFit/>
          </a:bodyPr>
          <a:lstStyle>
            <a:lvl1pPr marL="0" indent="0" algn="l">
              <a:buNone/>
              <a:defRPr sz="2667" spc="-67" baseline="0">
                <a:solidFill>
                  <a:schemeClr val="accent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9395" y="3770903"/>
            <a:ext cx="5767916" cy="471989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Presenter's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5F68B-B7A1-433D-98C7-51101DFE68D8}"/>
              </a:ext>
            </a:extLst>
          </p:cNvPr>
          <p:cNvSpPr txBox="1"/>
          <p:nvPr/>
        </p:nvSpPr>
        <p:spPr>
          <a:xfrm>
            <a:off x="125793" y="6492909"/>
            <a:ext cx="28984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2019 PLANVIEW, INC.  //  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520D1-A9C3-442A-9E33-8C6B162F65A6}"/>
              </a:ext>
            </a:extLst>
          </p:cNvPr>
          <p:cNvSpPr txBox="1"/>
          <p:nvPr/>
        </p:nvSpPr>
        <p:spPr>
          <a:xfrm>
            <a:off x="125793" y="6492909"/>
            <a:ext cx="28984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bg1"/>
                </a:solidFill>
              </a:rPr>
              <a:t>© 2020 PLANVIEW, INC.  //  CONFIDENTIAL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F14843-F73A-4540-BC67-FAA99224F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2504" y="621237"/>
            <a:ext cx="2389109" cy="6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02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10287000" y="1108252"/>
            <a:ext cx="1899522" cy="5172821"/>
          </a:xfrm>
          <a:noFill/>
          <a:ln>
            <a:noFill/>
          </a:ln>
          <a:effectLst/>
        </p:spPr>
        <p:txBody>
          <a:bodyPr anchor="ctr">
            <a:normAutofit/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9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52400"/>
            <a:ext cx="10594848" cy="724205"/>
          </a:xfrm>
        </p:spPr>
        <p:txBody>
          <a:bodyPr/>
          <a:lstStyle>
            <a:lvl1pPr>
              <a:defRPr sz="4267">
                <a:solidFill>
                  <a:srgbClr val="5151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D54160-F5D2-4F21-8F58-525A151FFAB8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2588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265852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92481" y="1066800"/>
            <a:ext cx="9342120" cy="5358336"/>
          </a:xfrm>
        </p:spPr>
        <p:txBody>
          <a:bodyPr lIns="91440" tIns="91440" rIns="91440" bIns="91440"/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rgbClr val="51515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rgbClr val="51515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2400" spc="-40">
                <a:solidFill>
                  <a:srgbClr val="51515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2133" spc="-40">
                <a:solidFill>
                  <a:srgbClr val="51515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1867" spc="-40">
                <a:solidFill>
                  <a:srgbClr val="51515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92480" y="152400"/>
            <a:ext cx="10594848" cy="699516"/>
          </a:xfrm>
          <a:prstGeom prst="rect">
            <a:avLst/>
          </a:prstGeom>
        </p:spPr>
        <p:txBody>
          <a:bodyPr vert="horz" lIns="91440" tIns="91440" rIns="91440" bIns="91440" rtlCol="0" anchor="t" anchorCtr="0">
            <a:noAutofit/>
          </a:bodyPr>
          <a:lstStyle>
            <a:lvl1pPr>
              <a:defRPr sz="4267">
                <a:solidFill>
                  <a:srgbClr val="5151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>
          <a:xfrm>
            <a:off x="10287000" y="1108252"/>
            <a:ext cx="1899522" cy="5172821"/>
          </a:xfrm>
          <a:noFill/>
          <a:ln>
            <a:noFill/>
          </a:ln>
          <a:effectLst/>
        </p:spPr>
        <p:txBody>
          <a:bodyPr anchor="ctr">
            <a:normAutofit/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9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A8904-8CF0-466D-B6EE-77353FED6F62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0705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10007601" cy="724205"/>
          </a:xfrm>
        </p:spPr>
        <p:txBody>
          <a:bodyPr/>
          <a:lstStyle>
            <a:lvl1pPr>
              <a:defRPr sz="3840">
                <a:solidFill>
                  <a:srgbClr val="5151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2" y="6379765"/>
            <a:ext cx="1371971" cy="3196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C833D2-31BF-4817-8660-49DB347414ED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2972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PM Toolkit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1" y="692696"/>
            <a:ext cx="11283460" cy="512475"/>
          </a:xfrm>
        </p:spPr>
        <p:txBody>
          <a:bodyPr lIns="91440" rIns="91440">
            <a:noAutofit/>
          </a:bodyPr>
          <a:lstStyle>
            <a:lvl1pPr algn="l">
              <a:defRPr sz="24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268760"/>
            <a:ext cx="11224320" cy="5112568"/>
          </a:xfrm>
        </p:spPr>
        <p:txBody>
          <a:bodyPr lIns="91440" tIns="91440" rIns="91440" bIns="91440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</a:schemeClr>
              </a:buClr>
              <a:defRPr sz="2000" spc="-31">
                <a:solidFill>
                  <a:schemeClr val="tx2">
                    <a:lumMod val="7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</a:schemeClr>
              </a:buClr>
              <a:defRPr sz="1800" spc="-31">
                <a:solidFill>
                  <a:schemeClr val="tx2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</a:schemeClr>
              </a:buClr>
              <a:defRPr sz="1600" spc="-31">
                <a:solidFill>
                  <a:schemeClr val="tx2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</a:schemeClr>
              </a:buClr>
              <a:defRPr sz="1600" spc="-31">
                <a:solidFill>
                  <a:schemeClr val="tx2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75000"/>
                </a:schemeClr>
              </a:buClr>
              <a:defRPr sz="1600" spc="-31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D7009B-E1DA-412F-B2F5-08F8AA85CDC4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7270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1104" y="384049"/>
            <a:ext cx="11253216" cy="699516"/>
          </a:xfrm>
          <a:prstGeom prst="rect">
            <a:avLst/>
          </a:prstGeom>
        </p:spPr>
        <p:txBody>
          <a:bodyPr vert="horz" lIns="91440" tIns="91440" rIns="91440" bIns="91440" rtlCol="0" anchor="t" anchorCtr="0">
            <a:noAutofit/>
          </a:bodyPr>
          <a:lstStyle>
            <a:lvl1pPr>
              <a:defRPr sz="3733">
                <a:solidFill>
                  <a:srgbClr val="5151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5598B-901B-4FF5-84A4-B01A286A22F8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5274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8F8AC-8F13-5949-AA62-7265DF587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B1F4F-4DF6-D842-9B58-3F782D3EA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1509B-C865-F546-BB66-3D16CB9BF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D9E91-F622-6243-B5EC-D98B58100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A9B99-16B2-2541-95C3-ABEC3B110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D7E44F-55F9-3941-8260-F03068AFDA82}"/>
              </a:ext>
            </a:extLst>
          </p:cNvPr>
          <p:cNvSpPr/>
          <p:nvPr userDrawn="1"/>
        </p:nvSpPr>
        <p:spPr>
          <a:xfrm>
            <a:off x="9656956" y="6021658"/>
            <a:ext cx="2535043" cy="836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F6FDE2-F4C3-0049-9FC3-602C225E1DA8}"/>
              </a:ext>
            </a:extLst>
          </p:cNvPr>
          <p:cNvSpPr txBox="1"/>
          <p:nvPr userDrawn="1"/>
        </p:nvSpPr>
        <p:spPr>
          <a:xfrm>
            <a:off x="8962626" y="6415801"/>
            <a:ext cx="287897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 b="0" i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Calibri Light" charset="0"/>
                <a:cs typeface="Calibri Light" charset="0"/>
              </a:rPr>
              <a:t>© 2019 </a:t>
            </a:r>
            <a:r>
              <a:rPr lang="en-CA" sz="800" b="0" i="0" kern="1200" err="1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Tasktop</a:t>
            </a:r>
            <a:r>
              <a:rPr lang="en-CA" sz="800" b="0" i="0" kern="120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 Technologies Incorporated.</a:t>
            </a:r>
            <a:endParaRPr lang="en-US" sz="800" b="0" i="0">
              <a:solidFill>
                <a:schemeClr val="accent6">
                  <a:lumMod val="40000"/>
                  <a:lumOff val="60000"/>
                </a:schemeClr>
              </a:solidFill>
              <a:latin typeface="+mn-lt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83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8F8AC-8F13-5949-AA62-7265DF587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01086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B1F4F-4DF6-D842-9B58-3F782D3EA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80761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1509B-C865-F546-BB66-3D16CB9BF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D9E91-F622-6243-B5EC-D98B58100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A9B99-16B2-2541-95C3-ABEC3B110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78A2F6-DAF5-E245-A2A6-E18020D255F9}"/>
              </a:ext>
            </a:extLst>
          </p:cNvPr>
          <p:cNvSpPr/>
          <p:nvPr userDrawn="1"/>
        </p:nvSpPr>
        <p:spPr>
          <a:xfrm>
            <a:off x="0" y="5482340"/>
            <a:ext cx="12192000" cy="1375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057AE0-A0D7-1E43-AF55-579FC00FE9EC}"/>
              </a:ext>
            </a:extLst>
          </p:cNvPr>
          <p:cNvSpPr/>
          <p:nvPr userDrawn="1"/>
        </p:nvSpPr>
        <p:spPr>
          <a:xfrm>
            <a:off x="0" y="-18237"/>
            <a:ext cx="12192000" cy="1375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66FC86-5F16-C843-A60C-6A4F7CC77EF0}"/>
              </a:ext>
            </a:extLst>
          </p:cNvPr>
          <p:cNvSpPr txBox="1"/>
          <p:nvPr userDrawn="1"/>
        </p:nvSpPr>
        <p:spPr>
          <a:xfrm>
            <a:off x="8962626" y="6415801"/>
            <a:ext cx="287897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 b="0" i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Calibri Light" charset="0"/>
                <a:cs typeface="Calibri Light" charset="0"/>
              </a:rPr>
              <a:t>© 2019 </a:t>
            </a:r>
            <a:r>
              <a:rPr lang="en-CA" sz="800" b="0" i="0" kern="1200" err="1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Tasktop</a:t>
            </a:r>
            <a:r>
              <a:rPr lang="en-CA" sz="800" b="0" i="0" kern="120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 Technologies Incorporated.</a:t>
            </a:r>
            <a:endParaRPr lang="en-US" sz="800" b="0" i="0">
              <a:solidFill>
                <a:schemeClr val="accent6">
                  <a:lumMod val="40000"/>
                  <a:lumOff val="60000"/>
                </a:schemeClr>
              </a:solidFill>
              <a:latin typeface="+mn-lt"/>
              <a:ea typeface="Calibri Light" charset="0"/>
              <a:cs typeface="Calibri Light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499788-1593-1C4F-BE78-EED4B39BF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00" y="5958682"/>
            <a:ext cx="1798634" cy="89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07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1509B-C865-F546-BB66-3D16CB9BF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D9E91-F622-6243-B5EC-D98B58100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A9B99-16B2-2541-95C3-ABEC3B110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36FD87-3CAC-8749-876A-3964E2B814A0}"/>
              </a:ext>
            </a:extLst>
          </p:cNvPr>
          <p:cNvSpPr/>
          <p:nvPr userDrawn="1"/>
        </p:nvSpPr>
        <p:spPr>
          <a:xfrm>
            <a:off x="0" y="5472289"/>
            <a:ext cx="12192000" cy="1375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8F8AC-8F13-5949-AA62-7265DF587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50968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B1F4F-4DF6-D842-9B58-3F782D3EA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9433"/>
            <a:ext cx="9144000" cy="127765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C98A40-5227-E947-AE2F-A9E3771BADCA}"/>
              </a:ext>
            </a:extLst>
          </p:cNvPr>
          <p:cNvSpPr txBox="1"/>
          <p:nvPr userDrawn="1"/>
        </p:nvSpPr>
        <p:spPr>
          <a:xfrm>
            <a:off x="8962626" y="6415801"/>
            <a:ext cx="287897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 b="0" i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Calibri Light" charset="0"/>
                <a:cs typeface="Calibri Light" charset="0"/>
              </a:rPr>
              <a:t>© 2019 </a:t>
            </a:r>
            <a:r>
              <a:rPr lang="en-CA" sz="800" b="0" i="0" kern="1200" err="1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Tasktop</a:t>
            </a:r>
            <a:r>
              <a:rPr lang="en-CA" sz="800" b="0" i="0" kern="120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 Technologies Incorporated.</a:t>
            </a:r>
            <a:endParaRPr lang="en-US" sz="800" b="0" i="0">
              <a:solidFill>
                <a:schemeClr val="accent6">
                  <a:lumMod val="40000"/>
                  <a:lumOff val="60000"/>
                </a:schemeClr>
              </a:solidFill>
              <a:latin typeface="+mn-lt"/>
              <a:ea typeface="Calibri Light" charset="0"/>
              <a:cs typeface="Calibri Ligh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835918-3AB0-2D45-AD13-47CE214009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00" y="5958682"/>
            <a:ext cx="1798634" cy="89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21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1509B-C865-F546-BB66-3D16CB9BF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D9E91-F622-6243-B5EC-D98B58100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A9B99-16B2-2541-95C3-ABEC3B110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36FD87-3CAC-8749-876A-3964E2B814A0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8F8AC-8F13-5949-AA62-7265DF587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40815"/>
            <a:ext cx="9144000" cy="1150258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B1F4F-4DF6-D842-9B58-3F782D3EA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8314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91B215-BDF8-2C44-82B7-527951ACEE57}"/>
              </a:ext>
            </a:extLst>
          </p:cNvPr>
          <p:cNvSpPr txBox="1"/>
          <p:nvPr userDrawn="1"/>
        </p:nvSpPr>
        <p:spPr>
          <a:xfrm>
            <a:off x="8962626" y="6415801"/>
            <a:ext cx="287897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 b="0" i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Calibri Light" charset="0"/>
                <a:cs typeface="Calibri Light" charset="0"/>
              </a:rPr>
              <a:t>© 2019 </a:t>
            </a:r>
            <a:r>
              <a:rPr lang="en-CA" sz="800" b="0" i="0" kern="1200" err="1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Tasktop</a:t>
            </a:r>
            <a:r>
              <a:rPr lang="en-CA" sz="800" b="0" i="0" kern="120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 Technologies Incorporated.</a:t>
            </a:r>
            <a:endParaRPr lang="en-US" sz="800" b="0" i="0">
              <a:solidFill>
                <a:schemeClr val="accent6">
                  <a:lumMod val="40000"/>
                  <a:lumOff val="60000"/>
                </a:schemeClr>
              </a:solidFill>
              <a:latin typeface="+mn-lt"/>
              <a:ea typeface="Calibri Light" charset="0"/>
              <a:cs typeface="Calibri Ligh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4B7D7E-8B9C-8843-A045-0AF0112ADA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00" y="5958682"/>
            <a:ext cx="1798634" cy="89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78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A978C-11B5-654B-BF44-ABA2B24CF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73C0A-9B42-E046-9ED6-AD18BE932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52196-3088-B749-AC00-366713B53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03883-4E25-0A43-A42B-D1DBD17F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D2E8B-4EB7-3142-B905-A31EB4D32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54AD86-E519-2C41-BFFC-D67ACA5AAAA2}"/>
              </a:ext>
            </a:extLst>
          </p:cNvPr>
          <p:cNvSpPr/>
          <p:nvPr userDrawn="1"/>
        </p:nvSpPr>
        <p:spPr>
          <a:xfrm>
            <a:off x="9656956" y="6021658"/>
            <a:ext cx="2535043" cy="836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9BFF75-4FA3-104B-B3EB-96194C949FAD}"/>
              </a:ext>
            </a:extLst>
          </p:cNvPr>
          <p:cNvSpPr txBox="1"/>
          <p:nvPr userDrawn="1"/>
        </p:nvSpPr>
        <p:spPr>
          <a:xfrm>
            <a:off x="8962626" y="6415801"/>
            <a:ext cx="287897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 b="0" i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Calibri Light" charset="0"/>
                <a:cs typeface="Calibri Light" charset="0"/>
              </a:rPr>
              <a:t>© 2019 </a:t>
            </a:r>
            <a:r>
              <a:rPr lang="en-CA" sz="800" b="0" i="0" kern="1200" err="1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Tasktop</a:t>
            </a:r>
            <a:r>
              <a:rPr lang="en-CA" sz="800" b="0" i="0" kern="120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 Technologies Incorporated.</a:t>
            </a:r>
            <a:endParaRPr lang="en-US" sz="800" b="0" i="0">
              <a:solidFill>
                <a:schemeClr val="accent6">
                  <a:lumMod val="40000"/>
                  <a:lumOff val="60000"/>
                </a:schemeClr>
              </a:solidFill>
              <a:latin typeface="+mn-lt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61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87D5BD-CD2D-4609-B803-1B176ADE0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839" y="6302125"/>
            <a:ext cx="1512612" cy="4166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1104" y="1341120"/>
            <a:ext cx="11253216" cy="5084016"/>
          </a:xfrm>
        </p:spPr>
        <p:txBody>
          <a:bodyPr lIns="91440" tIns="91440" rIns="91440" bIns="91440"/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75000"/>
                </a:schemeClr>
              </a:buClr>
              <a:defRPr sz="2400" spc="-4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75000"/>
                </a:schemeClr>
              </a:buClr>
              <a:defRPr sz="2133" spc="-4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1867" spc="-4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1104" y="384049"/>
            <a:ext cx="11253216" cy="699516"/>
          </a:xfrm>
          <a:prstGeom prst="rect">
            <a:avLst/>
          </a:prstGeom>
        </p:spPr>
        <p:txBody>
          <a:bodyPr vert="horz" lIns="91440" tIns="91440" rIns="91440" bIns="91440" rtlCol="0" anchor="t" anchorCtr="0">
            <a:noAutofit/>
          </a:bodyPr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ECB86-1682-413A-A21F-0ECE2BC5A85B}"/>
              </a:ext>
            </a:extLst>
          </p:cNvPr>
          <p:cNvSpPr txBox="1"/>
          <p:nvPr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78156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3A6A-67E0-A848-8458-3809E6630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F7D0F-7AAB-B640-8867-3AC44971C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07B4A-68A8-B64D-86A0-FA89061B7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2439C-F15F-EB42-AE17-A6115260E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184125-C7CE-294F-AB3B-49E3F03A85CE}"/>
              </a:ext>
            </a:extLst>
          </p:cNvPr>
          <p:cNvSpPr/>
          <p:nvPr userDrawn="1"/>
        </p:nvSpPr>
        <p:spPr>
          <a:xfrm>
            <a:off x="0" y="1241778"/>
            <a:ext cx="12192000" cy="4935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665B-22D7-F34C-9B98-33CB0D5F49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05B8C4-195F-DF41-8CFA-D63487984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8797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9EF9C-E3D7-0247-ADE5-32E9E1E0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766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C98D36-FE85-DF40-977F-906571488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37F600-EAA1-8A40-9E9E-DBBDBE01C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2CBC10-D931-9348-A745-5081BD6BD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17C284-5D33-0942-8906-175C7CEDD9C2}"/>
              </a:ext>
            </a:extLst>
          </p:cNvPr>
          <p:cNvSpPr/>
          <p:nvPr userDrawn="1"/>
        </p:nvSpPr>
        <p:spPr>
          <a:xfrm>
            <a:off x="0" y="1241778"/>
            <a:ext cx="12191999" cy="4935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FF3A8D-55B9-DD4D-9D63-F961828409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7F04C6-2ED5-EE4C-954E-398950467F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2389C-E499-C040-AB49-7441B5DB2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674FCD-6816-E248-8C18-66A3AB59B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3987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2BBE1F-32F8-D145-AF8F-5620DD113E34}"/>
              </a:ext>
            </a:extLst>
          </p:cNvPr>
          <p:cNvSpPr/>
          <p:nvPr userDrawn="1"/>
        </p:nvSpPr>
        <p:spPr>
          <a:xfrm>
            <a:off x="0" y="365126"/>
            <a:ext cx="12192000" cy="5811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AF3498-E93B-F940-914C-014AB1747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31FC4-10A0-A649-9BAD-288C8A16B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5F04B-0D4A-5B46-A274-E94D6CE667D3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FA085-7EB8-E44F-8478-4E388B5B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6B63B-762A-7D48-80A0-55E9E189D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12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2BBE1F-32F8-D145-AF8F-5620DD113E34}"/>
              </a:ext>
            </a:extLst>
          </p:cNvPr>
          <p:cNvSpPr/>
          <p:nvPr userDrawn="1"/>
        </p:nvSpPr>
        <p:spPr>
          <a:xfrm>
            <a:off x="360608" y="0"/>
            <a:ext cx="11831392" cy="6176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AF3498-E93B-F940-914C-014AB1747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665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31FC4-10A0-A649-9BAD-288C8A16B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5F04B-0D4A-5B46-A274-E94D6CE66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ClrTx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buClrTx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FA085-7EB8-E44F-8478-4E388B5B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6B63B-762A-7D48-80A0-55E9E189D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06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4518E2-6FF2-5348-989A-606F787C4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B82246-3DB8-0547-9041-0A8153966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6DF24-FCC3-CF41-B371-C652C778B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45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E740F-ACFB-3843-977F-C4D363865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C360C-873E-D442-A02C-B8AB0AB6CF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3B63-3957-4449-A47D-7A69D93D1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394AB-FF1C-A445-BECD-08006FE5D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958DC2-A3B8-0342-9097-BD58B95F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51D17D-6E69-2C45-9E1E-5D7A5FEECB5A}"/>
              </a:ext>
            </a:extLst>
          </p:cNvPr>
          <p:cNvSpPr/>
          <p:nvPr userDrawn="1"/>
        </p:nvSpPr>
        <p:spPr>
          <a:xfrm>
            <a:off x="4772025" y="-7145"/>
            <a:ext cx="7500938" cy="6193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60B76-8859-8240-A9C3-E9EBE5FDF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7702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2B9A16-C8DF-BD46-BB0E-0F6DC3C77375}"/>
              </a:ext>
            </a:extLst>
          </p:cNvPr>
          <p:cNvSpPr/>
          <p:nvPr userDrawn="1"/>
        </p:nvSpPr>
        <p:spPr>
          <a:xfrm>
            <a:off x="4772025" y="-7145"/>
            <a:ext cx="7500938" cy="5621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D1DA9-7523-9844-B73D-0551DED6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A7B3B-E970-A944-80FD-AA6CC85B5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41C8D-8F60-5B4B-B615-956F1977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25DA8-8ABC-934D-BF1C-C6EA3E1B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2C171-5DE3-464E-9733-25B3C2B04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310E2-9EA1-6A4C-8824-57E0A417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78F013C6-3B53-0D4A-86C1-64E0C9F14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2024" y="-8793"/>
            <a:ext cx="7420380" cy="561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61D5FD-143F-854E-89B4-DA9C08AE9297}"/>
              </a:ext>
            </a:extLst>
          </p:cNvPr>
          <p:cNvSpPr/>
          <p:nvPr userDrawn="1"/>
        </p:nvSpPr>
        <p:spPr>
          <a:xfrm>
            <a:off x="-45076" y="5605200"/>
            <a:ext cx="12237076" cy="441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06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2B9A16-C8DF-BD46-BB0E-0F6DC3C77375}"/>
              </a:ext>
            </a:extLst>
          </p:cNvPr>
          <p:cNvSpPr/>
          <p:nvPr userDrawn="1"/>
        </p:nvSpPr>
        <p:spPr>
          <a:xfrm>
            <a:off x="4772025" y="-7145"/>
            <a:ext cx="7500938" cy="5621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D1DA9-7523-9844-B73D-0551DED6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A7B3B-E970-A944-80FD-AA6CC85B5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41C8D-8F60-5B4B-B615-956F1977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25DA8-8ABC-934D-BF1C-C6EA3E1B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2C171-5DE3-464E-9733-25B3C2B04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310E2-9EA1-6A4C-8824-57E0A417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F013C6-3B53-0D4A-86C1-64E0C9F147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024" y="-7146"/>
            <a:ext cx="7420380" cy="56123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61D5FD-143F-854E-89B4-DA9C08AE9297}"/>
              </a:ext>
            </a:extLst>
          </p:cNvPr>
          <p:cNvSpPr/>
          <p:nvPr userDrawn="1"/>
        </p:nvSpPr>
        <p:spPr>
          <a:xfrm>
            <a:off x="-45076" y="5605200"/>
            <a:ext cx="12237076" cy="441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05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2B9A16-C8DF-BD46-BB0E-0F6DC3C77375}"/>
              </a:ext>
            </a:extLst>
          </p:cNvPr>
          <p:cNvSpPr/>
          <p:nvPr userDrawn="1"/>
        </p:nvSpPr>
        <p:spPr>
          <a:xfrm>
            <a:off x="4772025" y="-7145"/>
            <a:ext cx="7500938" cy="5621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D1DA9-7523-9844-B73D-0551DED6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A7B3B-E970-A944-80FD-AA6CC85B5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41C8D-8F60-5B4B-B615-956F1977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25DA8-8ABC-934D-BF1C-C6EA3E1B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2C171-5DE3-464E-9733-25B3C2B04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310E2-9EA1-6A4C-8824-57E0A417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F013C6-3B53-0D4A-86C1-64E0C9F14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2024" y="-7145"/>
            <a:ext cx="7420380" cy="56123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61D5FD-143F-854E-89B4-DA9C08AE9297}"/>
              </a:ext>
            </a:extLst>
          </p:cNvPr>
          <p:cNvSpPr/>
          <p:nvPr userDrawn="1"/>
        </p:nvSpPr>
        <p:spPr>
          <a:xfrm>
            <a:off x="-45076" y="5605200"/>
            <a:ext cx="12237076" cy="441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253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2B9A16-C8DF-BD46-BB0E-0F6DC3C77375}"/>
              </a:ext>
            </a:extLst>
          </p:cNvPr>
          <p:cNvSpPr/>
          <p:nvPr userDrawn="1"/>
        </p:nvSpPr>
        <p:spPr>
          <a:xfrm>
            <a:off x="4772025" y="-7145"/>
            <a:ext cx="7500938" cy="5621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D1DA9-7523-9844-B73D-0551DED6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A7B3B-E970-A944-80FD-AA6CC85B5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41C8D-8F60-5B4B-B615-956F1977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25DA8-8ABC-934D-BF1C-C6EA3E1B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2C171-5DE3-464E-9733-25B3C2B04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310E2-9EA1-6A4C-8824-57E0A417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F013C6-3B53-0D4A-86C1-64E0C9F14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3"/>
          <a:stretch/>
        </p:blipFill>
        <p:spPr>
          <a:xfrm>
            <a:off x="4772024" y="-7146"/>
            <a:ext cx="7420380" cy="56216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61D5FD-143F-854E-89B4-DA9C08AE9297}"/>
              </a:ext>
            </a:extLst>
          </p:cNvPr>
          <p:cNvSpPr/>
          <p:nvPr userDrawn="1"/>
        </p:nvSpPr>
        <p:spPr>
          <a:xfrm>
            <a:off x="-4392" y="5608092"/>
            <a:ext cx="12237076" cy="441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20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0CF717-0C85-45A7-8B1D-A66DF90C7B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487" y="6282773"/>
            <a:ext cx="1512612" cy="416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04" y="384049"/>
            <a:ext cx="11253216" cy="726948"/>
          </a:xfrm>
        </p:spPr>
        <p:txBody>
          <a:bodyPr/>
          <a:lstStyle>
            <a:lvl1pPr>
              <a:defRPr sz="3733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104" y="1341121"/>
            <a:ext cx="5486400" cy="46584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3200" spc="-4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667" spc="-4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400" spc="-4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 spc="-4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1867" spc="-4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3600" y="1341121"/>
            <a:ext cx="5486400" cy="46584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3200" spc="-4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667" spc="-4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400" spc="-4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 spc="-4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1867" spc="-4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036A1-77D1-47DA-BE24-1917EC313DA4}"/>
              </a:ext>
            </a:extLst>
          </p:cNvPr>
          <p:cNvSpPr txBox="1"/>
          <p:nvPr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EDB77C-D07A-4E3C-979A-82EB0E8B40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487" y="6282773"/>
            <a:ext cx="1512612" cy="4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61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2B9A16-C8DF-BD46-BB0E-0F6DC3C77375}"/>
              </a:ext>
            </a:extLst>
          </p:cNvPr>
          <p:cNvSpPr/>
          <p:nvPr userDrawn="1"/>
        </p:nvSpPr>
        <p:spPr>
          <a:xfrm>
            <a:off x="4772025" y="-7145"/>
            <a:ext cx="7500938" cy="5621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D1DA9-7523-9844-B73D-0551DED6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A7B3B-E970-A944-80FD-AA6CC85B5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41C8D-8F60-5B4B-B615-956F1977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25DA8-8ABC-934D-BF1C-C6EA3E1B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2C171-5DE3-464E-9733-25B3C2B04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310E2-9EA1-6A4C-8824-57E0A417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F013C6-3B53-0D4A-86C1-64E0C9F14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2024" y="-7146"/>
            <a:ext cx="7420380" cy="56216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61D5FD-143F-854E-89B4-DA9C08AE9297}"/>
              </a:ext>
            </a:extLst>
          </p:cNvPr>
          <p:cNvSpPr/>
          <p:nvPr userDrawn="1"/>
        </p:nvSpPr>
        <p:spPr>
          <a:xfrm>
            <a:off x="-4392" y="5608181"/>
            <a:ext cx="12237076" cy="441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78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2B9A16-C8DF-BD46-BB0E-0F6DC3C77375}"/>
              </a:ext>
            </a:extLst>
          </p:cNvPr>
          <p:cNvSpPr/>
          <p:nvPr userDrawn="1"/>
        </p:nvSpPr>
        <p:spPr>
          <a:xfrm>
            <a:off x="4772025" y="-7145"/>
            <a:ext cx="7500938" cy="5621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D1DA9-7523-9844-B73D-0551DED6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A7B3B-E970-A944-80FD-AA6CC85B5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41C8D-8F60-5B4B-B615-956F1977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25DA8-8ABC-934D-BF1C-C6EA3E1B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2C171-5DE3-464E-9733-25B3C2B04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310E2-9EA1-6A4C-8824-57E0A417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F013C6-3B53-0D4A-86C1-64E0C9F14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2024" y="0"/>
            <a:ext cx="7420380" cy="56216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61D5FD-143F-854E-89B4-DA9C08AE9297}"/>
              </a:ext>
            </a:extLst>
          </p:cNvPr>
          <p:cNvSpPr/>
          <p:nvPr userDrawn="1"/>
        </p:nvSpPr>
        <p:spPr>
          <a:xfrm>
            <a:off x="-4392" y="5608181"/>
            <a:ext cx="12237076" cy="441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644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2B9A16-C8DF-BD46-BB0E-0F6DC3C77375}"/>
              </a:ext>
            </a:extLst>
          </p:cNvPr>
          <p:cNvSpPr/>
          <p:nvPr userDrawn="1"/>
        </p:nvSpPr>
        <p:spPr>
          <a:xfrm>
            <a:off x="4772025" y="-7145"/>
            <a:ext cx="7500938" cy="5621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D1DA9-7523-9844-B73D-0551DED6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A7B3B-E970-A944-80FD-AA6CC85B5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41C8D-8F60-5B4B-B615-956F1977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25DA8-8ABC-934D-BF1C-C6EA3E1B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2C171-5DE3-464E-9733-25B3C2B04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310E2-9EA1-6A4C-8824-57E0A417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F013C6-3B53-0D4A-86C1-64E0C9F14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2024" y="-7145"/>
            <a:ext cx="7420380" cy="56216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61D5FD-143F-854E-89B4-DA9C08AE9297}"/>
              </a:ext>
            </a:extLst>
          </p:cNvPr>
          <p:cNvSpPr/>
          <p:nvPr userDrawn="1"/>
        </p:nvSpPr>
        <p:spPr>
          <a:xfrm>
            <a:off x="-45076" y="5605200"/>
            <a:ext cx="12237076" cy="441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277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2B9A16-C8DF-BD46-BB0E-0F6DC3C77375}"/>
              </a:ext>
            </a:extLst>
          </p:cNvPr>
          <p:cNvSpPr/>
          <p:nvPr userDrawn="1"/>
        </p:nvSpPr>
        <p:spPr>
          <a:xfrm>
            <a:off x="4772025" y="-7145"/>
            <a:ext cx="7500938" cy="5621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D1DA9-7523-9844-B73D-0551DED6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A7B3B-E970-A944-80FD-AA6CC85B5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41C8D-8F60-5B4B-B615-956F1977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25DA8-8ABC-934D-BF1C-C6EA3E1B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5B45-42CD-AE4D-9B5A-BFF843F8F60C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2C171-5DE3-464E-9733-25B3C2B04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310E2-9EA1-6A4C-8824-57E0A417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F013C6-3B53-0D4A-86C1-64E0C9F14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64"/>
          <a:stretch/>
        </p:blipFill>
        <p:spPr>
          <a:xfrm>
            <a:off x="4772025" y="0"/>
            <a:ext cx="7488472" cy="5605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58E99D-48B1-F44C-80AF-2F938A82F1E0}"/>
              </a:ext>
            </a:extLst>
          </p:cNvPr>
          <p:cNvSpPr/>
          <p:nvPr userDrawn="1"/>
        </p:nvSpPr>
        <p:spPr>
          <a:xfrm>
            <a:off x="-45076" y="5605200"/>
            <a:ext cx="12237076" cy="441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64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T-Light Title, Logo and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85757"/>
            <a:ext cx="12192000" cy="6762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67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7680" y="1060780"/>
            <a:ext cx="11216640" cy="5223907"/>
          </a:xfrm>
          <a:prstGeom prst="rect">
            <a:avLst/>
          </a:prstGeom>
          <a:noFill/>
        </p:spPr>
        <p:txBody>
          <a:bodyPr/>
          <a:lstStyle>
            <a:lvl1pPr marL="12700" indent="-12700">
              <a:buClr>
                <a:srgbClr val="82BC00"/>
              </a:buClr>
              <a:buSzPct val="25000"/>
              <a:tabLst/>
              <a:defRPr lang="en-US" altLang="en-US" sz="3467" b="0" i="0" kern="1200" dirty="0" smtClean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43970" indent="-402157">
              <a:buClr>
                <a:srgbClr val="DCE0E4"/>
              </a:buClr>
              <a:buSzPct val="100000"/>
              <a:buFontTx/>
              <a:buBlip>
                <a:blip r:embed="rId2"/>
              </a:buBlip>
              <a:tabLst/>
              <a:defRPr lang="en-US" altLang="en-US" sz="2400" b="0" i="0" kern="1200" dirty="0" smtClean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075240" indent="-387341">
              <a:buClr>
                <a:schemeClr val="accent1"/>
              </a:buClr>
              <a:buSzPct val="100000"/>
              <a:buFont typeface="Courier New" charset="0"/>
              <a:buChar char="o"/>
              <a:tabLst/>
              <a:defRPr lang="en-US" altLang="en-US" sz="2133" b="0" i="0" kern="1200" dirty="0" smtClean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6511" indent="-302676">
              <a:buClr>
                <a:schemeClr val="accent1"/>
              </a:buClr>
              <a:buSzPct val="100000"/>
              <a:buFont typeface="Wingdings" charset="2"/>
              <a:buChar char="§"/>
              <a:tabLst/>
              <a:defRPr lang="en-US" altLang="en-US" sz="2000" b="0" i="0" kern="1200" dirty="0" smtClean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137780" indent="-315376">
              <a:buClr>
                <a:schemeClr val="accent2"/>
              </a:buClr>
              <a:buSzPct val="100000"/>
              <a:buFont typeface="Arial" charset="0"/>
              <a:buChar char="•"/>
              <a:tabLst/>
              <a:defRPr lang="en-US" altLang="en-US" sz="2000" b="0" i="0" kern="1200" dirty="0" smtClean="0">
                <a:solidFill>
                  <a:schemeClr val="tx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905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85757"/>
            <a:ext cx="12192000" cy="676276"/>
          </a:xfrm>
        </p:spPr>
        <p:txBody>
          <a:bodyPr>
            <a:noAutofit/>
          </a:bodyPr>
          <a:lstStyle>
            <a:lvl1pPr>
              <a:defRPr sz="4267" b="1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8589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B0D768-D9BF-4555-B246-BB0DE7ED4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9391" y="1657910"/>
            <a:ext cx="9883896" cy="780598"/>
          </a:xfrm>
        </p:spPr>
        <p:txBody>
          <a:bodyPr wrap="square" anchor="b">
            <a:spAutoFit/>
          </a:bodyPr>
          <a:lstStyle>
            <a:lvl1pPr algn="l">
              <a:lnSpc>
                <a:spcPts val="4800"/>
              </a:lnSpc>
              <a:defRPr sz="3733" b="0" cap="none" baseline="0">
                <a:solidFill>
                  <a:srgbClr val="1A1B2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9391" y="2532355"/>
            <a:ext cx="9883895" cy="595099"/>
          </a:xfrm>
        </p:spPr>
        <p:txBody>
          <a:bodyPr anchor="b" anchorCtr="0">
            <a:spAutoFit/>
          </a:bodyPr>
          <a:lstStyle>
            <a:lvl1pPr marL="0" indent="0" algn="l">
              <a:buNone/>
              <a:defRPr sz="2667" spc="-67" baseline="0">
                <a:solidFill>
                  <a:srgbClr val="1A1B2F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9395" y="3770903"/>
            <a:ext cx="5767916" cy="471989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1A1B2F"/>
                </a:solidFill>
              </a:defRPr>
            </a:lvl1pPr>
          </a:lstStyle>
          <a:p>
            <a:pPr lvl="0"/>
            <a:r>
              <a:rPr lang="en-US"/>
              <a:t>Presenter's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5F68B-B7A1-433D-98C7-51101DFE68D8}"/>
              </a:ext>
            </a:extLst>
          </p:cNvPr>
          <p:cNvSpPr txBox="1"/>
          <p:nvPr/>
        </p:nvSpPr>
        <p:spPr>
          <a:xfrm>
            <a:off x="125793" y="6492909"/>
            <a:ext cx="28984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2019 PLANVIEW, INC.  //  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520D1-A9C3-442A-9E33-8C6B162F65A6}"/>
              </a:ext>
            </a:extLst>
          </p:cNvPr>
          <p:cNvSpPr txBox="1"/>
          <p:nvPr userDrawn="1"/>
        </p:nvSpPr>
        <p:spPr>
          <a:xfrm>
            <a:off x="125793" y="6492909"/>
            <a:ext cx="28984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bg1"/>
                </a:solidFill>
              </a:rPr>
              <a:t>© 2021 PLANVIEW, INC.  //  CONFIDENTIAL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F14843-F73A-4540-BC67-FAA99224FB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6539" y="621237"/>
            <a:ext cx="2381040" cy="6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41527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87D5BD-CD2D-4609-B803-1B176ADE034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0392" y="6302125"/>
            <a:ext cx="1507504" cy="4166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1104" y="1341120"/>
            <a:ext cx="11253216" cy="5084016"/>
          </a:xfrm>
        </p:spPr>
        <p:txBody>
          <a:bodyPr lIns="91440" tIns="91440" rIns="91440" bIns="91440"/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75000"/>
                </a:schemeClr>
              </a:buClr>
              <a:defRPr sz="2400" spc="-4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75000"/>
                </a:schemeClr>
              </a:buClr>
              <a:defRPr sz="2133" spc="-4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1867" spc="-4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1104" y="384049"/>
            <a:ext cx="11253216" cy="699516"/>
          </a:xfrm>
          <a:prstGeom prst="rect">
            <a:avLst/>
          </a:prstGeom>
        </p:spPr>
        <p:txBody>
          <a:bodyPr vert="horz" lIns="91440" tIns="91440" rIns="91440" bIns="91440" rtlCol="0" anchor="t" anchorCtr="0">
            <a:noAutofit/>
          </a:bodyPr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ECB86-1682-413A-A21F-0ECE2BC5A85B}"/>
              </a:ext>
            </a:extLst>
          </p:cNvPr>
          <p:cNvSpPr txBox="1"/>
          <p:nvPr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2021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3012097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04" y="384049"/>
            <a:ext cx="11253216" cy="726948"/>
          </a:xfrm>
        </p:spPr>
        <p:txBody>
          <a:bodyPr/>
          <a:lstStyle>
            <a:lvl1pPr>
              <a:defRPr sz="3733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104" y="1341121"/>
            <a:ext cx="5486400" cy="46584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3200" spc="-4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667" spc="-4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400" spc="-4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 spc="-4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1867" spc="-4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3600" y="1341121"/>
            <a:ext cx="5486400" cy="46584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3200" spc="-4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667" spc="-4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400" spc="-4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 spc="-4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1867" spc="-4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F1E00D-3DB2-4BFA-88C5-4AA558D4FD3A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2021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4408BD-6B5C-41E8-8F47-3883FA455F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0392" y="6302125"/>
            <a:ext cx="1507504" cy="4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810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04" y="384048"/>
            <a:ext cx="11253216" cy="724205"/>
          </a:xfrm>
        </p:spPr>
        <p:txBody>
          <a:bodyPr/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1104" y="1341120"/>
            <a:ext cx="5486400" cy="639763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104" y="2072640"/>
            <a:ext cx="5486400" cy="446184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3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667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3440" y="1341120"/>
            <a:ext cx="5486400" cy="639763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3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3440" y="2072640"/>
            <a:ext cx="5486400" cy="446184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3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667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C12EFA-D39F-4530-9A84-F1EA94BA7696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2021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7776C4-72AD-4179-A5FE-5D65FA8AA0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0392" y="6302125"/>
            <a:ext cx="1507504" cy="4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20582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1B4925-0429-4F50-88D7-9B358DBB79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487" y="6282773"/>
            <a:ext cx="1512612" cy="416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04" y="384048"/>
            <a:ext cx="11253216" cy="724205"/>
          </a:xfrm>
        </p:spPr>
        <p:txBody>
          <a:bodyPr/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1104" y="1341120"/>
            <a:ext cx="5486400" cy="639763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104" y="2072640"/>
            <a:ext cx="5486400" cy="446184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3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667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3440" y="1341120"/>
            <a:ext cx="5486400" cy="639763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3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3440" y="2072640"/>
            <a:ext cx="5486400" cy="446184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32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667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C9E9F-23D7-4B20-B42C-5056A727FDD6}"/>
              </a:ext>
            </a:extLst>
          </p:cNvPr>
          <p:cNvSpPr txBox="1"/>
          <p:nvPr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90414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7ABC85-44CE-4DCF-9DA4-313F2C31A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301" y="0"/>
            <a:ext cx="58547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58D847-B7BE-4BB8-A108-0CB419C4AC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7301" y="0"/>
            <a:ext cx="58547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55904" y="3608833"/>
            <a:ext cx="7177133" cy="595099"/>
          </a:xfrm>
        </p:spPr>
        <p:txBody>
          <a:bodyPr lIns="91440" tIns="91440" rIns="91440" bIns="91440">
            <a:sp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buNone/>
              <a:defRPr sz="2667" spc="-4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rgbClr val="51515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2400" spc="-40">
                <a:solidFill>
                  <a:srgbClr val="51515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2133" spc="-40">
                <a:solidFill>
                  <a:srgbClr val="51515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1867" spc="-40">
                <a:solidFill>
                  <a:srgbClr val="51515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55905" y="2596895"/>
            <a:ext cx="7498409" cy="865632"/>
          </a:xfrm>
          <a:prstGeom prst="rect">
            <a:avLst/>
          </a:prstGeom>
        </p:spPr>
        <p:txBody>
          <a:bodyPr vert="horz" lIns="91440" tIns="91440" rIns="91440" bIns="91440" rtlCol="0" anchor="b" anchorCtr="0">
            <a:noAutofit/>
          </a:bodyPr>
          <a:lstStyle>
            <a:lvl1pPr algn="l">
              <a:defRPr sz="3733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BF102A-0201-421D-B639-5528C6F8FABC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2021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86997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04" y="384048"/>
            <a:ext cx="11253216" cy="724205"/>
          </a:xfrm>
        </p:spPr>
        <p:txBody>
          <a:bodyPr/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ED3C35-83A2-4DF2-9463-7FB5BE37903A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2021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A197C9-2C28-48CA-9F19-01FB76FA1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0392" y="6302125"/>
            <a:ext cx="1507504" cy="4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925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19EF22D-A13E-43AA-85AF-259A7E2F0540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2021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71F6BC-E62A-4671-9BFF-C93F53A33A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0392" y="6302125"/>
            <a:ext cx="1507504" cy="4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9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58D847-B7BE-4BB8-A108-0CB419C4A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301" y="0"/>
            <a:ext cx="58547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7ABC85-44CE-4DCF-9DA4-313F2C31A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301" y="0"/>
            <a:ext cx="58547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55904" y="3608833"/>
            <a:ext cx="7177133" cy="595099"/>
          </a:xfrm>
        </p:spPr>
        <p:txBody>
          <a:bodyPr lIns="91440" tIns="91440" rIns="91440" bIns="91440">
            <a:spAutoFit/>
          </a:bodyPr>
          <a:lstStyle>
            <a:lvl1pPr marL="0" indent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buNone/>
              <a:defRPr sz="2667" spc="-4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rgbClr val="51515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2400" spc="-40">
                <a:solidFill>
                  <a:srgbClr val="51515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2133" spc="-40">
                <a:solidFill>
                  <a:srgbClr val="51515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1867" spc="-40">
                <a:solidFill>
                  <a:srgbClr val="51515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55905" y="2596895"/>
            <a:ext cx="7498409" cy="865632"/>
          </a:xfrm>
          <a:prstGeom prst="rect">
            <a:avLst/>
          </a:prstGeom>
        </p:spPr>
        <p:txBody>
          <a:bodyPr vert="horz" lIns="91440" tIns="91440" rIns="91440" bIns="91440" rtlCol="0" anchor="b" anchorCtr="0">
            <a:noAutofit/>
          </a:bodyPr>
          <a:lstStyle>
            <a:lvl1pPr algn="l"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1D85B-84CE-4DA9-84BC-8985E23599B4}"/>
              </a:ext>
            </a:extLst>
          </p:cNvPr>
          <p:cNvSpPr txBox="1"/>
          <p:nvPr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9060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04" y="384048"/>
            <a:ext cx="11253216" cy="724205"/>
          </a:xfrm>
        </p:spPr>
        <p:txBody>
          <a:bodyPr/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B08F74-FBFE-42F8-B9A7-50325120A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487" y="6282773"/>
            <a:ext cx="1512612" cy="416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5B1E69-6EA2-47D0-B56C-F93A9FEBCB9F}"/>
              </a:ext>
            </a:extLst>
          </p:cNvPr>
          <p:cNvSpPr txBox="1"/>
          <p:nvPr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D3B55-930B-4B21-9C7B-B563F6387E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487" y="6282773"/>
            <a:ext cx="1512612" cy="416640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A0E5BF5-9240-49C9-A863-94BAF93A26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9543740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A0E5BF5-9240-49C9-A863-94BAF93A26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565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77C295-5258-473E-9821-BDA771A36C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487" y="6282773"/>
            <a:ext cx="1512612" cy="416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2C8391-C2DA-4534-8A48-C73A58FE23E3}"/>
              </a:ext>
            </a:extLst>
          </p:cNvPr>
          <p:cNvSpPr txBox="1"/>
          <p:nvPr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5C9632-A518-400B-A7AE-0637050665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487" y="6282773"/>
            <a:ext cx="1512612" cy="4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8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6148639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92480" y="1066800"/>
            <a:ext cx="10611283" cy="5358336"/>
          </a:xfrm>
        </p:spPr>
        <p:txBody>
          <a:bodyPr lIns="91440" tIns="91440" rIns="91440" bIns="91440"/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rgbClr val="51515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rgbClr val="51515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2400" spc="-40">
                <a:solidFill>
                  <a:srgbClr val="51515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2133" spc="-40">
                <a:solidFill>
                  <a:srgbClr val="51515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1867" spc="-40">
                <a:solidFill>
                  <a:srgbClr val="51515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92480" y="152400"/>
            <a:ext cx="10594848" cy="699516"/>
          </a:xfrm>
          <a:prstGeom prst="rect">
            <a:avLst/>
          </a:prstGeom>
        </p:spPr>
        <p:txBody>
          <a:bodyPr vert="horz" lIns="91440" tIns="91440" rIns="91440" bIns="91440" rtlCol="0" anchor="t" anchorCtr="0">
            <a:noAutofit/>
          </a:bodyPr>
          <a:lstStyle>
            <a:lvl1pPr>
              <a:defRPr sz="4267">
                <a:solidFill>
                  <a:srgbClr val="5151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773E5C-36B5-4253-9F57-C2B6963860FC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083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92480" y="1341120"/>
            <a:ext cx="10611283" cy="5084016"/>
          </a:xfrm>
        </p:spPr>
        <p:txBody>
          <a:bodyPr lIns="91440" tIns="91440" rIns="91440" bIns="91440"/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rgbClr val="51515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pc="-40">
                <a:solidFill>
                  <a:srgbClr val="51515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2400" spc="-40">
                <a:solidFill>
                  <a:srgbClr val="51515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2133" spc="-40">
                <a:solidFill>
                  <a:srgbClr val="51515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>
                  <a:lumMod val="75000"/>
                </a:schemeClr>
              </a:buClr>
              <a:defRPr sz="1867" spc="-40">
                <a:solidFill>
                  <a:srgbClr val="51515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92480" y="384049"/>
            <a:ext cx="10594848" cy="699516"/>
          </a:xfrm>
          <a:prstGeom prst="rect">
            <a:avLst/>
          </a:prstGeom>
        </p:spPr>
        <p:txBody>
          <a:bodyPr vert="horz" lIns="91440" tIns="91440" rIns="91440" bIns="91440" rtlCol="0" anchor="t" anchorCtr="0">
            <a:noAutofit/>
          </a:bodyPr>
          <a:lstStyle>
            <a:lvl1pPr>
              <a:defRPr>
                <a:solidFill>
                  <a:srgbClr val="5151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059" y="6377469"/>
            <a:ext cx="1431597" cy="3376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89503A-A58C-44B1-9688-1B379EB4CEFB}"/>
              </a:ext>
            </a:extLst>
          </p:cNvPr>
          <p:cNvSpPr txBox="1"/>
          <p:nvPr userDrawn="1"/>
        </p:nvSpPr>
        <p:spPr>
          <a:xfrm>
            <a:off x="125793" y="6492909"/>
            <a:ext cx="3399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pc="133" baseline="0">
                <a:solidFill>
                  <a:schemeClr val="accent1"/>
                </a:solidFill>
              </a:rPr>
              <a:t>© 2020 PLANVIEW, INC.  //  CONFIDENTIAL  //  </a:t>
            </a:r>
            <a:fld id="{76BA2F34-BB44-4E0A-B2F1-0EA6499A13DF}" type="slidenum">
              <a:rPr lang="en-US" sz="800" spc="133" baseline="0" smtClean="0">
                <a:solidFill>
                  <a:schemeClr val="accent1"/>
                </a:solidFill>
              </a:rPr>
              <a:pPr/>
              <a:t>‹#›</a:t>
            </a:fld>
            <a:r>
              <a:rPr lang="en-US" sz="800" spc="133" baseline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8211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104" y="384048"/>
            <a:ext cx="11253216" cy="724205"/>
          </a:xfrm>
          <a:prstGeom prst="rect">
            <a:avLst/>
          </a:prstGeom>
        </p:spPr>
        <p:txBody>
          <a:bodyPr vert="horz" lIns="91440" tIns="91440" rIns="91440" bIns="9144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1104" y="1341121"/>
            <a:ext cx="11253216" cy="4191609"/>
          </a:xfrm>
          <a:prstGeom prst="rect">
            <a:avLst/>
          </a:prstGeom>
        </p:spPr>
        <p:txBody>
          <a:bodyPr vert="horz" lIns="91440" tIns="91440" rIns="91440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1A13AA6-741E-4583-9AD2-04A7CA6636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84136081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think-cell Slide" r:id="rId18" imgW="270" imgH="270" progId="TCLayout.ActiveDocument.1">
                  <p:embed/>
                </p:oleObj>
              </mc:Choice>
              <mc:Fallback>
                <p:oleObj name="think-cell Slide" r:id="rId18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1A13AA6-741E-4583-9AD2-04A7CA6636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911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1219170" rtl="0" eaLnBrk="1" latinLnBrk="0" hangingPunct="1">
        <a:lnSpc>
          <a:spcPts val="3733"/>
        </a:lnSpc>
        <a:spcBef>
          <a:spcPct val="0"/>
        </a:spcBef>
        <a:buNone/>
        <a:defRPr sz="4267" kern="1200" spc="-67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34" indent="-243834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tx1">
            <a:lumMod val="75000"/>
          </a:schemeClr>
        </a:buClr>
        <a:buSzPct val="85000"/>
        <a:buFont typeface="Arial" pitchFamily="34" charset="0"/>
        <a:buChar char="•"/>
        <a:defRPr sz="3467" kern="1200" spc="-40">
          <a:solidFill>
            <a:srgbClr val="515151"/>
          </a:solidFill>
          <a:latin typeface="+mn-lt"/>
          <a:ea typeface="+mn-ea"/>
          <a:cs typeface="+mn-cs"/>
        </a:defRPr>
      </a:lvl1pPr>
      <a:lvl2pPr marL="609585" indent="-243834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tx1">
            <a:lumMod val="75000"/>
          </a:schemeClr>
        </a:buClr>
        <a:buSzPct val="85000"/>
        <a:buFont typeface="Arial" pitchFamily="34" charset="0"/>
        <a:buChar char="•"/>
        <a:defRPr sz="2667" kern="1200" spc="-40">
          <a:solidFill>
            <a:srgbClr val="515151"/>
          </a:solidFill>
          <a:latin typeface="+mn-lt"/>
          <a:ea typeface="+mn-ea"/>
          <a:cs typeface="+mn-cs"/>
        </a:defRPr>
      </a:lvl2pPr>
      <a:lvl3pPr marL="975336" indent="-243834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tx1">
            <a:lumMod val="75000"/>
          </a:schemeClr>
        </a:buClr>
        <a:buSzPct val="90000"/>
        <a:buFont typeface="Arial" pitchFamily="34" charset="0"/>
        <a:buChar char="•"/>
        <a:defRPr sz="2400" kern="1200" spc="-40">
          <a:solidFill>
            <a:srgbClr val="515151"/>
          </a:solidFill>
          <a:latin typeface="+mn-lt"/>
          <a:ea typeface="+mn-ea"/>
          <a:cs typeface="+mn-cs"/>
        </a:defRPr>
      </a:lvl3pPr>
      <a:lvl4pPr marL="1341086" indent="-243834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tx1">
            <a:lumMod val="75000"/>
          </a:schemeClr>
        </a:buClr>
        <a:buFont typeface="Arial" pitchFamily="34" charset="0"/>
        <a:buChar char="•"/>
        <a:defRPr sz="2133" kern="1200" spc="-40">
          <a:solidFill>
            <a:srgbClr val="515151"/>
          </a:solidFill>
          <a:latin typeface="+mn-lt"/>
          <a:ea typeface="+mn-ea"/>
          <a:cs typeface="+mn-cs"/>
        </a:defRPr>
      </a:lvl4pPr>
      <a:lvl5pPr marL="1584920" indent="-182875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tx1">
            <a:lumMod val="75000"/>
          </a:schemeClr>
        </a:buClr>
        <a:buSzPct val="100000"/>
        <a:buFont typeface="Arial" pitchFamily="34" charset="0"/>
        <a:buChar char="•"/>
        <a:defRPr sz="1867" kern="1200" spc="-40" baseline="0">
          <a:solidFill>
            <a:srgbClr val="515151"/>
          </a:solidFill>
          <a:latin typeface="+mn-lt"/>
          <a:ea typeface="+mn-ea"/>
          <a:cs typeface="+mn-cs"/>
        </a:defRPr>
      </a:lvl5pPr>
      <a:lvl6pPr marL="1828754" indent="-243834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072588" indent="-243834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2316422" indent="-243834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2560256" indent="-243834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0FF277A-0C97-5240-B43E-EFBC2BFAF2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4955" r="234" b="4955"/>
          <a:stretch/>
        </p:blipFill>
        <p:spPr>
          <a:xfrm>
            <a:off x="0" y="0"/>
            <a:ext cx="12192000" cy="5958679"/>
          </a:xfrm>
          <a:prstGeom prst="rect">
            <a:avLst/>
          </a:prstGeom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69F698-987B-294B-BC86-D622892F0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6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21FA3-AE00-8F48-BD43-69EE19D95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C4BCD-764F-5A43-A742-F26026785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38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C5B45-42CD-AE4D-9B5A-BFF843F8F60C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E0624-15DF-D949-8644-E38BCF1E88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634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930C7-85C6-0C4F-8645-566B2EFA4F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25890" y="6356350"/>
            <a:ext cx="162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AD3F3-8794-F44C-A88B-818FFE42BCE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FDF618-D198-3E4D-9D65-78517EDD9213}"/>
              </a:ext>
            </a:extLst>
          </p:cNvPr>
          <p:cNvSpPr txBox="1"/>
          <p:nvPr userDrawn="1"/>
        </p:nvSpPr>
        <p:spPr>
          <a:xfrm>
            <a:off x="8962626" y="6415801"/>
            <a:ext cx="287897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 b="0" i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Calibri Light" charset="0"/>
                <a:cs typeface="Calibri Light" charset="0"/>
              </a:rPr>
              <a:t>© 2019 </a:t>
            </a:r>
            <a:r>
              <a:rPr lang="en-CA" sz="800" b="0" i="0" kern="1200" err="1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Tasktop</a:t>
            </a:r>
            <a:endParaRPr lang="en-US" sz="800" b="0" i="0">
              <a:solidFill>
                <a:schemeClr val="accent6">
                  <a:lumMod val="40000"/>
                  <a:lumOff val="60000"/>
                </a:schemeClr>
              </a:solidFill>
              <a:latin typeface="+mn-lt"/>
              <a:ea typeface="Calibri Light" charset="0"/>
              <a:cs typeface="Calibri Light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54089C-E1A5-5444-B513-F4DD9424E9A5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00" y="5958682"/>
            <a:ext cx="1798634" cy="89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1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104" y="384048"/>
            <a:ext cx="11253216" cy="724205"/>
          </a:xfrm>
          <a:prstGeom prst="rect">
            <a:avLst/>
          </a:prstGeom>
        </p:spPr>
        <p:txBody>
          <a:bodyPr vert="horz" lIns="91440" tIns="91440" rIns="91440" bIns="9144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1104" y="1341121"/>
            <a:ext cx="11253216" cy="4191609"/>
          </a:xfrm>
          <a:prstGeom prst="rect">
            <a:avLst/>
          </a:prstGeom>
        </p:spPr>
        <p:txBody>
          <a:bodyPr vert="horz" lIns="91440" tIns="91440" rIns="91440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29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p:hf hdr="0" dt="0"/>
  <p:txStyles>
    <p:titleStyle>
      <a:lvl1pPr algn="ctr" defTabSz="1219170" rtl="0" eaLnBrk="1" latinLnBrk="0" hangingPunct="1">
        <a:lnSpc>
          <a:spcPts val="3733"/>
        </a:lnSpc>
        <a:spcBef>
          <a:spcPct val="0"/>
        </a:spcBef>
        <a:buNone/>
        <a:defRPr sz="4267" kern="1200" spc="-67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34" indent="-243834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tx1">
            <a:lumMod val="75000"/>
          </a:schemeClr>
        </a:buClr>
        <a:buSzPct val="85000"/>
        <a:buFont typeface="Arial" pitchFamily="34" charset="0"/>
        <a:buChar char="•"/>
        <a:defRPr sz="3467" kern="1200" spc="-40">
          <a:solidFill>
            <a:srgbClr val="241B2F"/>
          </a:solidFill>
          <a:latin typeface="+mn-lt"/>
          <a:ea typeface="+mn-ea"/>
          <a:cs typeface="+mn-cs"/>
        </a:defRPr>
      </a:lvl1pPr>
      <a:lvl2pPr marL="609585" indent="-243834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tx1">
            <a:lumMod val="75000"/>
          </a:schemeClr>
        </a:buClr>
        <a:buSzPct val="85000"/>
        <a:buFont typeface="Arial" pitchFamily="34" charset="0"/>
        <a:buChar char="•"/>
        <a:defRPr sz="2667" kern="1200" spc="-40">
          <a:solidFill>
            <a:srgbClr val="241B2F"/>
          </a:solidFill>
          <a:latin typeface="+mn-lt"/>
          <a:ea typeface="+mn-ea"/>
          <a:cs typeface="+mn-cs"/>
        </a:defRPr>
      </a:lvl2pPr>
      <a:lvl3pPr marL="975336" indent="-243834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tx1">
            <a:lumMod val="75000"/>
          </a:schemeClr>
        </a:buClr>
        <a:buSzPct val="90000"/>
        <a:buFont typeface="Arial" pitchFamily="34" charset="0"/>
        <a:buChar char="•"/>
        <a:defRPr sz="2400" kern="1200" spc="-40">
          <a:solidFill>
            <a:srgbClr val="241B2F"/>
          </a:solidFill>
          <a:latin typeface="+mn-lt"/>
          <a:ea typeface="+mn-ea"/>
          <a:cs typeface="+mn-cs"/>
        </a:defRPr>
      </a:lvl3pPr>
      <a:lvl4pPr marL="1341086" indent="-243834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tx1">
            <a:lumMod val="75000"/>
          </a:schemeClr>
        </a:buClr>
        <a:buFont typeface="Arial" pitchFamily="34" charset="0"/>
        <a:buChar char="•"/>
        <a:defRPr sz="2133" kern="1200" spc="-40">
          <a:solidFill>
            <a:srgbClr val="241B2F"/>
          </a:solidFill>
          <a:latin typeface="+mn-lt"/>
          <a:ea typeface="+mn-ea"/>
          <a:cs typeface="+mn-cs"/>
        </a:defRPr>
      </a:lvl4pPr>
      <a:lvl5pPr marL="1584920" indent="-182875" algn="l" defTabSz="121917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tx1">
            <a:lumMod val="75000"/>
          </a:schemeClr>
        </a:buClr>
        <a:buSzPct val="100000"/>
        <a:buFont typeface="Arial" pitchFamily="34" charset="0"/>
        <a:buChar char="•"/>
        <a:defRPr sz="1867" kern="1200" spc="-40" baseline="0">
          <a:solidFill>
            <a:srgbClr val="241B2F"/>
          </a:solidFill>
          <a:latin typeface="+mn-lt"/>
          <a:ea typeface="+mn-ea"/>
          <a:cs typeface="+mn-cs"/>
        </a:defRPr>
      </a:lvl5pPr>
      <a:lvl6pPr marL="1828754" indent="-243834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072588" indent="-243834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2316422" indent="-243834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2560256" indent="-243834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DF9469DF-C4F6-4F8C-853E-103F1C091396}"/>
              </a:ext>
            </a:extLst>
          </p:cNvPr>
          <p:cNvSpPr/>
          <p:nvPr/>
        </p:nvSpPr>
        <p:spPr>
          <a:xfrm>
            <a:off x="6387940" y="4505326"/>
            <a:ext cx="3363737" cy="1891550"/>
          </a:xfrm>
          <a:prstGeom prst="rect">
            <a:avLst/>
          </a:prstGeom>
          <a:solidFill>
            <a:schemeClr val="bg1">
              <a:alpha val="25000"/>
            </a:scheme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9FC8B24-BB65-490F-B2DA-8C54563A3AE5}"/>
              </a:ext>
            </a:extLst>
          </p:cNvPr>
          <p:cNvSpPr/>
          <p:nvPr/>
        </p:nvSpPr>
        <p:spPr>
          <a:xfrm>
            <a:off x="650654" y="1904180"/>
            <a:ext cx="8795188" cy="1992632"/>
          </a:xfrm>
          <a:prstGeom prst="rect">
            <a:avLst/>
          </a:prstGeom>
          <a:solidFill>
            <a:schemeClr val="bg1">
              <a:alpha val="25000"/>
            </a:scheme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C199445-9025-4733-97CD-E7A1734D1C04}"/>
              </a:ext>
            </a:extLst>
          </p:cNvPr>
          <p:cNvSpPr/>
          <p:nvPr/>
        </p:nvSpPr>
        <p:spPr>
          <a:xfrm>
            <a:off x="3860622" y="4073705"/>
            <a:ext cx="2076565" cy="2323171"/>
          </a:xfrm>
          <a:prstGeom prst="rect">
            <a:avLst/>
          </a:prstGeom>
          <a:solidFill>
            <a:schemeClr val="bg1">
              <a:alpha val="25000"/>
            </a:scheme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Connector: Elbow 21">
            <a:extLst>
              <a:ext uri="{FF2B5EF4-FFF2-40B4-BE49-F238E27FC236}">
                <a16:creationId xmlns:a16="http://schemas.microsoft.com/office/drawing/2014/main" id="{A4571E5D-BFE3-48E8-9417-7779F3C86F62}"/>
              </a:ext>
            </a:extLst>
          </p:cNvPr>
          <p:cNvCxnSpPr>
            <a:cxnSpLocks/>
            <a:stCxn id="23" idx="2"/>
            <a:endCxn id="57" idx="0"/>
          </p:cNvCxnSpPr>
          <p:nvPr/>
        </p:nvCxnSpPr>
        <p:spPr>
          <a:xfrm rot="5400000">
            <a:off x="8266528" y="3651300"/>
            <a:ext cx="724635" cy="7756"/>
          </a:xfrm>
          <a:prstGeom prst="bentConnector3">
            <a:avLst>
              <a:gd name="adj1" fmla="val -173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or: Elbow 80">
            <a:extLst>
              <a:ext uri="{FF2B5EF4-FFF2-40B4-BE49-F238E27FC236}">
                <a16:creationId xmlns:a16="http://schemas.microsoft.com/office/drawing/2014/main" id="{366B89FF-E2B9-4D45-85A7-514C02F72CD2}"/>
              </a:ext>
            </a:extLst>
          </p:cNvPr>
          <p:cNvCxnSpPr>
            <a:cxnSpLocks/>
            <a:endCxn id="40" idx="3"/>
          </p:cNvCxnSpPr>
          <p:nvPr/>
        </p:nvCxnSpPr>
        <p:spPr>
          <a:xfrm rot="5400000">
            <a:off x="8918570" y="3840647"/>
            <a:ext cx="1794641" cy="553324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21">
            <a:extLst>
              <a:ext uri="{FF2B5EF4-FFF2-40B4-BE49-F238E27FC236}">
                <a16:creationId xmlns:a16="http://schemas.microsoft.com/office/drawing/2014/main" id="{08982A85-D470-4646-9A82-215EC246A221}"/>
              </a:ext>
            </a:extLst>
          </p:cNvPr>
          <p:cNvCxnSpPr>
            <a:cxnSpLocks/>
            <a:stCxn id="53" idx="1"/>
            <a:endCxn id="6" idx="1"/>
          </p:cNvCxnSpPr>
          <p:nvPr/>
        </p:nvCxnSpPr>
        <p:spPr>
          <a:xfrm rot="10800000" flipV="1">
            <a:off x="896252" y="1450636"/>
            <a:ext cx="4788715" cy="1535374"/>
          </a:xfrm>
          <a:prstGeom prst="bentConnector3">
            <a:avLst>
              <a:gd name="adj1" fmla="val 110336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17B24AB2-215A-4F09-8326-CB4A495B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2" y="72776"/>
            <a:ext cx="11253216" cy="699516"/>
          </a:xfrm>
        </p:spPr>
        <p:txBody>
          <a:bodyPr/>
          <a:lstStyle/>
          <a:p>
            <a:r>
              <a:rPr lang="en-GB" sz="2800" dirty="0"/>
              <a:t>Program Backlog Management &gt; Program Capacity Planning &gt; Program Delivery: MASTER</a:t>
            </a:r>
            <a:endParaRPr lang="en-US" sz="2800" dirty="0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8F352C24-0884-457D-94DC-798CC042504C}"/>
              </a:ext>
            </a:extLst>
          </p:cNvPr>
          <p:cNvSpPr/>
          <p:nvPr/>
        </p:nvSpPr>
        <p:spPr>
          <a:xfrm>
            <a:off x="2499486" y="264987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Describe and categorize features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F6F2A2A2-6407-4CF0-8B43-9611D4332E0B}"/>
              </a:ext>
            </a:extLst>
          </p:cNvPr>
          <p:cNvSpPr/>
          <p:nvPr/>
        </p:nvSpPr>
        <p:spPr>
          <a:xfrm>
            <a:off x="4274344" y="3060064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Estimate sizes</a:t>
            </a:r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D73B7739-D916-4AC3-AF69-B6725B93D314}"/>
              </a:ext>
            </a:extLst>
          </p:cNvPr>
          <p:cNvSpPr/>
          <p:nvPr/>
        </p:nvSpPr>
        <p:spPr>
          <a:xfrm>
            <a:off x="896251" y="264987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Create features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23AD0492-22EA-4B4E-A664-C63B3ED614DD}"/>
              </a:ext>
            </a:extLst>
          </p:cNvPr>
          <p:cNvSpPr/>
          <p:nvPr/>
        </p:nvSpPr>
        <p:spPr>
          <a:xfrm>
            <a:off x="4274344" y="2214838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Capture relevant prioritization information (e.g., WSJF)</a:t>
            </a: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ADB5A570-58D1-4696-8CE7-58BE334E6F1B}"/>
              </a:ext>
            </a:extLst>
          </p:cNvPr>
          <p:cNvSpPr/>
          <p:nvPr/>
        </p:nvSpPr>
        <p:spPr>
          <a:xfrm>
            <a:off x="6178357" y="262059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Prioritize program backlog 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50E70691-3647-49B0-B03E-A500D81BB1CE}"/>
              </a:ext>
            </a:extLst>
          </p:cNvPr>
          <p:cNvSpPr/>
          <p:nvPr/>
        </p:nvSpPr>
        <p:spPr>
          <a:xfrm>
            <a:off x="4274344" y="4190290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Carry out visual capacity planning 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600D2B13-5160-4745-878E-71ED98B012DD}"/>
              </a:ext>
            </a:extLst>
          </p:cNvPr>
          <p:cNvSpPr/>
          <p:nvPr/>
        </p:nvSpPr>
        <p:spPr>
          <a:xfrm>
            <a:off x="4274344" y="5073615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Set Team of Teams capacity using WIP limits</a:t>
            </a:r>
          </a:p>
        </p:txBody>
      </p:sp>
      <p:cxnSp>
        <p:nvCxnSpPr>
          <p:cNvPr id="11" name="Connector: Elbow 21">
            <a:extLst>
              <a:ext uri="{FF2B5EF4-FFF2-40B4-BE49-F238E27FC236}">
                <a16:creationId xmlns:a16="http://schemas.microsoft.com/office/drawing/2014/main" id="{8E627183-8DEF-4611-B797-B868FE231CCF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 flipV="1">
            <a:off x="3755534" y="2550969"/>
            <a:ext cx="518810" cy="43504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21">
            <a:extLst>
              <a:ext uri="{FF2B5EF4-FFF2-40B4-BE49-F238E27FC236}">
                <a16:creationId xmlns:a16="http://schemas.microsoft.com/office/drawing/2014/main" id="{BDC6E52F-2162-433D-B058-0861D77C4716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3755534" y="2986010"/>
            <a:ext cx="518810" cy="41018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3">
            <a:extLst>
              <a:ext uri="{FF2B5EF4-FFF2-40B4-BE49-F238E27FC236}">
                <a16:creationId xmlns:a16="http://schemas.microsoft.com/office/drawing/2014/main" id="{7FA82EE5-BC1F-40C1-A76F-AE2467641255}"/>
              </a:ext>
            </a:extLst>
          </p:cNvPr>
          <p:cNvSpPr/>
          <p:nvPr/>
        </p:nvSpPr>
        <p:spPr>
          <a:xfrm>
            <a:off x="8004699" y="262059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Sequence features into appropriate timebox (e.g., iteration) </a:t>
            </a: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7F6915A2-51FD-4FCF-ADB5-42AAA39E42F2}"/>
              </a:ext>
            </a:extLst>
          </p:cNvPr>
          <p:cNvSpPr/>
          <p:nvPr/>
        </p:nvSpPr>
        <p:spPr>
          <a:xfrm>
            <a:off x="9853837" y="262059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Deliver features through underlying stories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BD96783-A8FF-427F-BCA0-EA5686163884}"/>
              </a:ext>
            </a:extLst>
          </p:cNvPr>
          <p:cNvCxnSpPr>
            <a:cxnSpLocks/>
            <a:stCxn id="6" idx="3"/>
            <a:endCxn id="4" idx="1"/>
          </p:cNvCxnSpPr>
          <p:nvPr/>
        </p:nvCxnSpPr>
        <p:spPr>
          <a:xfrm>
            <a:off x="2152299" y="2986010"/>
            <a:ext cx="34718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486585-6C4E-4AB9-9CA9-168FA6338268}"/>
              </a:ext>
            </a:extLst>
          </p:cNvPr>
          <p:cNvCxnSpPr>
            <a:cxnSpLocks/>
            <a:stCxn id="10" idx="0"/>
            <a:endCxn id="9" idx="2"/>
          </p:cNvCxnSpPr>
          <p:nvPr/>
        </p:nvCxnSpPr>
        <p:spPr>
          <a:xfrm flipV="1">
            <a:off x="4902368" y="4862552"/>
            <a:ext cx="0" cy="2110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10A59FD-2744-4030-A4D8-FB6C8A8EAEF8}"/>
              </a:ext>
            </a:extLst>
          </p:cNvPr>
          <p:cNvCxnSpPr>
            <a:cxnSpLocks/>
            <a:stCxn id="8" idx="3"/>
            <a:endCxn id="23" idx="1"/>
          </p:cNvCxnSpPr>
          <p:nvPr/>
        </p:nvCxnSpPr>
        <p:spPr>
          <a:xfrm>
            <a:off x="7434405" y="2956730"/>
            <a:ext cx="570294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DB14979-563B-4540-A061-071459E2A6A8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9260747" y="2956730"/>
            <a:ext cx="59309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3A28EEF9-3E62-4B56-93FA-060709A2374B}"/>
              </a:ext>
            </a:extLst>
          </p:cNvPr>
          <p:cNvSpPr/>
          <p:nvPr/>
        </p:nvSpPr>
        <p:spPr>
          <a:xfrm>
            <a:off x="4000494" y="5887928"/>
            <a:ext cx="1796821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Program Capacity Planning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B24D132-BC08-49B7-9717-040031181592}"/>
              </a:ext>
            </a:extLst>
          </p:cNvPr>
          <p:cNvSpPr/>
          <p:nvPr/>
        </p:nvSpPr>
        <p:spPr>
          <a:xfrm>
            <a:off x="896251" y="2047690"/>
            <a:ext cx="2066016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Program Backlog Management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19C7E59-0B3E-4457-8721-2CFDA7E303AE}"/>
              </a:ext>
            </a:extLst>
          </p:cNvPr>
          <p:cNvSpPr/>
          <p:nvPr/>
        </p:nvSpPr>
        <p:spPr>
          <a:xfrm>
            <a:off x="7970501" y="4017496"/>
            <a:ext cx="1308932" cy="41808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Team Backlog Management</a:t>
            </a:r>
            <a:endParaRPr lang="en-US" sz="1050" dirty="0">
              <a:solidFill>
                <a:schemeClr val="tx1"/>
              </a:solidFill>
            </a:endParaRPr>
          </a:p>
        </p:txBody>
      </p:sp>
      <p:cxnSp>
        <p:nvCxnSpPr>
          <p:cNvPr id="61" name="Connector: Elbow 21">
            <a:extLst>
              <a:ext uri="{FF2B5EF4-FFF2-40B4-BE49-F238E27FC236}">
                <a16:creationId xmlns:a16="http://schemas.microsoft.com/office/drawing/2014/main" id="{AEBF24BB-2042-4BCF-AE3B-7EA1F96B8305}"/>
              </a:ext>
            </a:extLst>
          </p:cNvPr>
          <p:cNvCxnSpPr>
            <a:cxnSpLocks/>
            <a:stCxn id="57" idx="3"/>
          </p:cNvCxnSpPr>
          <p:nvPr/>
        </p:nvCxnSpPr>
        <p:spPr>
          <a:xfrm flipV="1">
            <a:off x="9279433" y="3309792"/>
            <a:ext cx="659799" cy="916748"/>
          </a:xfrm>
          <a:prstGeom prst="bentConnector2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21">
            <a:extLst>
              <a:ext uri="{FF2B5EF4-FFF2-40B4-BE49-F238E27FC236}">
                <a16:creationId xmlns:a16="http://schemas.microsoft.com/office/drawing/2014/main" id="{93E75E0C-BDBC-499B-BE2C-0EBE609F0775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5530392" y="2550969"/>
            <a:ext cx="647965" cy="40576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0C95ED92-3233-4293-B2BE-4ED8449DDECD}"/>
              </a:ext>
            </a:extLst>
          </p:cNvPr>
          <p:cNvSpPr/>
          <p:nvPr/>
        </p:nvSpPr>
        <p:spPr>
          <a:xfrm>
            <a:off x="9523562" y="1904181"/>
            <a:ext cx="1916598" cy="2007064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38D939B-BF44-4E63-AA07-52F8ED3EBF5C}"/>
              </a:ext>
            </a:extLst>
          </p:cNvPr>
          <p:cNvSpPr/>
          <p:nvPr/>
        </p:nvSpPr>
        <p:spPr>
          <a:xfrm>
            <a:off x="9639668" y="2047690"/>
            <a:ext cx="1684387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Program Execution</a:t>
            </a:r>
            <a:endParaRPr lang="en-US" sz="1050" dirty="0">
              <a:solidFill>
                <a:schemeClr val="tx1"/>
              </a:solidFill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E7E2935-5654-4D23-9BDD-4B3D2D2A5244}"/>
              </a:ext>
            </a:extLst>
          </p:cNvPr>
          <p:cNvCxnSpPr>
            <a:cxnSpLocks/>
          </p:cNvCxnSpPr>
          <p:nvPr/>
        </p:nvCxnSpPr>
        <p:spPr>
          <a:xfrm>
            <a:off x="9259522" y="-721820"/>
            <a:ext cx="5702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E1EF575C-ACF9-4158-832A-169FAA5E804D}"/>
              </a:ext>
            </a:extLst>
          </p:cNvPr>
          <p:cNvSpPr/>
          <p:nvPr/>
        </p:nvSpPr>
        <p:spPr>
          <a:xfrm>
            <a:off x="5684966" y="1263240"/>
            <a:ext cx="1308932" cy="37479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Portfolio Backlog Management</a:t>
            </a:r>
            <a:endParaRPr lang="en-US" sz="1050" dirty="0">
              <a:solidFill>
                <a:schemeClr val="tx1"/>
              </a:solidFill>
            </a:endParaRPr>
          </a:p>
        </p:txBody>
      </p:sp>
      <p:cxnSp>
        <p:nvCxnSpPr>
          <p:cNvPr id="60" name="Connector: Elbow 21">
            <a:extLst>
              <a:ext uri="{FF2B5EF4-FFF2-40B4-BE49-F238E27FC236}">
                <a16:creationId xmlns:a16="http://schemas.microsoft.com/office/drawing/2014/main" id="{F6220563-CCE0-4636-9323-09F4DF803C29}"/>
              </a:ext>
            </a:extLst>
          </p:cNvPr>
          <p:cNvCxnSpPr>
            <a:cxnSpLocks/>
            <a:stCxn id="24" idx="3"/>
            <a:endCxn id="53" idx="3"/>
          </p:cNvCxnSpPr>
          <p:nvPr/>
        </p:nvCxnSpPr>
        <p:spPr>
          <a:xfrm flipH="1" flipV="1">
            <a:off x="6993898" y="1450636"/>
            <a:ext cx="4115987" cy="1506094"/>
          </a:xfrm>
          <a:prstGeom prst="bentConnector3">
            <a:avLst>
              <a:gd name="adj1" fmla="val -13947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725DD356-3A62-49D6-951C-9994A0258534}"/>
              </a:ext>
            </a:extLst>
          </p:cNvPr>
          <p:cNvSpPr/>
          <p:nvPr/>
        </p:nvSpPr>
        <p:spPr>
          <a:xfrm>
            <a:off x="6575252" y="4847482"/>
            <a:ext cx="1490869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Program OKRs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7" name="Rectangle 20">
            <a:extLst>
              <a:ext uri="{FF2B5EF4-FFF2-40B4-BE49-F238E27FC236}">
                <a16:creationId xmlns:a16="http://schemas.microsoft.com/office/drawing/2014/main" id="{E6A4A0FB-6124-4ACE-85BC-B71C121EA23C}"/>
              </a:ext>
            </a:extLst>
          </p:cNvPr>
          <p:cNvSpPr/>
          <p:nvPr/>
        </p:nvSpPr>
        <p:spPr>
          <a:xfrm>
            <a:off x="6593015" y="5549961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Create and define objectives</a:t>
            </a:r>
          </a:p>
        </p:txBody>
      </p:sp>
      <p:sp>
        <p:nvSpPr>
          <p:cNvPr id="38" name="Rectangle 20">
            <a:extLst>
              <a:ext uri="{FF2B5EF4-FFF2-40B4-BE49-F238E27FC236}">
                <a16:creationId xmlns:a16="http://schemas.microsoft.com/office/drawing/2014/main" id="{4E5BD23C-B24A-40C2-A890-809FFAE1652B}"/>
              </a:ext>
            </a:extLst>
          </p:cNvPr>
          <p:cNvSpPr/>
          <p:nvPr/>
        </p:nvSpPr>
        <p:spPr>
          <a:xfrm>
            <a:off x="8283180" y="5549961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Define current and target metrics (key results) for objectives</a:t>
            </a:r>
          </a:p>
        </p:txBody>
      </p:sp>
      <p:sp>
        <p:nvSpPr>
          <p:cNvPr id="40" name="Rectangle 20">
            <a:extLst>
              <a:ext uri="{FF2B5EF4-FFF2-40B4-BE49-F238E27FC236}">
                <a16:creationId xmlns:a16="http://schemas.microsoft.com/office/drawing/2014/main" id="{C9C0DF52-9CAB-4CDA-AA4C-DECB7925FF00}"/>
              </a:ext>
            </a:extLst>
          </p:cNvPr>
          <p:cNvSpPr/>
          <p:nvPr/>
        </p:nvSpPr>
        <p:spPr>
          <a:xfrm>
            <a:off x="8283180" y="467849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Monitor progress through key results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AE9617D-5B3B-44E0-A0DC-3E7D45CC4BAC}"/>
              </a:ext>
            </a:extLst>
          </p:cNvPr>
          <p:cNvCxnSpPr>
            <a:cxnSpLocks/>
            <a:stCxn id="37" idx="3"/>
            <a:endCxn id="38" idx="1"/>
          </p:cNvCxnSpPr>
          <p:nvPr/>
        </p:nvCxnSpPr>
        <p:spPr>
          <a:xfrm>
            <a:off x="7849063" y="5886092"/>
            <a:ext cx="43411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27DBA1D-3ACB-468C-9166-66C158B5B6C7}"/>
              </a:ext>
            </a:extLst>
          </p:cNvPr>
          <p:cNvCxnSpPr>
            <a:cxnSpLocks/>
            <a:stCxn id="38" idx="0"/>
            <a:endCxn id="40" idx="2"/>
          </p:cNvCxnSpPr>
          <p:nvPr/>
        </p:nvCxnSpPr>
        <p:spPr>
          <a:xfrm flipV="1">
            <a:off x="8911204" y="5350761"/>
            <a:ext cx="0" cy="1992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8530D8F-59FC-4DC3-B7D1-47E554D16816}"/>
              </a:ext>
            </a:extLst>
          </p:cNvPr>
          <p:cNvSpPr/>
          <p:nvPr/>
        </p:nvSpPr>
        <p:spPr>
          <a:xfrm>
            <a:off x="10307115" y="4073705"/>
            <a:ext cx="1412427" cy="1527795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65DF77E-5966-4B5C-A55D-FDAFFEA54B26}"/>
              </a:ext>
            </a:extLst>
          </p:cNvPr>
          <p:cNvSpPr/>
          <p:nvPr/>
        </p:nvSpPr>
        <p:spPr>
          <a:xfrm>
            <a:off x="10468392" y="5093935"/>
            <a:ext cx="1118304" cy="41538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Cross-Program Coordination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1" name="Rectangle 13">
            <a:extLst>
              <a:ext uri="{FF2B5EF4-FFF2-40B4-BE49-F238E27FC236}">
                <a16:creationId xmlns:a16="http://schemas.microsoft.com/office/drawing/2014/main" id="{D36488CD-6D0A-4279-BB70-0A1F75D1981E}"/>
              </a:ext>
            </a:extLst>
          </p:cNvPr>
          <p:cNvSpPr/>
          <p:nvPr/>
        </p:nvSpPr>
        <p:spPr>
          <a:xfrm>
            <a:off x="10384129" y="4295405"/>
            <a:ext cx="1256048" cy="669732"/>
          </a:xfrm>
          <a:prstGeom prst="rect">
            <a:avLst/>
          </a:prstGeom>
          <a:solidFill>
            <a:srgbClr val="21213D"/>
          </a:solidFill>
          <a:ln w="12700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Deliver cross-program dependencies</a:t>
            </a:r>
            <a:endParaRPr lang="en-US" dirty="0"/>
          </a:p>
        </p:txBody>
      </p:sp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6D6E7660-3214-4AB2-8284-6E04EDCD502B}"/>
              </a:ext>
            </a:extLst>
          </p:cNvPr>
          <p:cNvCxnSpPr>
            <a:stCxn id="24" idx="2"/>
            <a:endCxn id="51" idx="0"/>
          </p:cNvCxnSpPr>
          <p:nvPr/>
        </p:nvCxnSpPr>
        <p:spPr>
          <a:xfrm rot="16200000" flipH="1">
            <a:off x="10245735" y="3528987"/>
            <a:ext cx="1002544" cy="530292"/>
          </a:xfrm>
          <a:prstGeom prst="bentConnector3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7CBB9DEB-CBC4-425E-BB1B-223A8C184789}"/>
              </a:ext>
            </a:extLst>
          </p:cNvPr>
          <p:cNvCxnSpPr>
            <a:stCxn id="9" idx="0"/>
            <a:endCxn id="5" idx="2"/>
          </p:cNvCxnSpPr>
          <p:nvPr/>
        </p:nvCxnSpPr>
        <p:spPr>
          <a:xfrm flipV="1">
            <a:off x="4902368" y="3732326"/>
            <a:ext cx="0" cy="45796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or: Elbow 121">
            <a:extLst>
              <a:ext uri="{FF2B5EF4-FFF2-40B4-BE49-F238E27FC236}">
                <a16:creationId xmlns:a16="http://schemas.microsoft.com/office/drawing/2014/main" id="{190B5061-3BA6-4799-B606-82D979EA5A17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5530392" y="2956730"/>
            <a:ext cx="2474307" cy="1369407"/>
          </a:xfrm>
          <a:prstGeom prst="bentConnector3">
            <a:avLst>
              <a:gd name="adj1" fmla="val 85801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932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DF9469DF-C4F6-4F8C-853E-103F1C091396}"/>
              </a:ext>
            </a:extLst>
          </p:cNvPr>
          <p:cNvSpPr/>
          <p:nvPr/>
        </p:nvSpPr>
        <p:spPr>
          <a:xfrm>
            <a:off x="6387940" y="4505326"/>
            <a:ext cx="3363737" cy="1891550"/>
          </a:xfrm>
          <a:prstGeom prst="rect">
            <a:avLst/>
          </a:prstGeom>
          <a:solidFill>
            <a:srgbClr val="12D6E0">
              <a:alpha val="25000"/>
            </a:srgb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9FC8B24-BB65-490F-B2DA-8C54563A3AE5}"/>
              </a:ext>
            </a:extLst>
          </p:cNvPr>
          <p:cNvSpPr/>
          <p:nvPr/>
        </p:nvSpPr>
        <p:spPr>
          <a:xfrm>
            <a:off x="650654" y="1904180"/>
            <a:ext cx="8795188" cy="1992632"/>
          </a:xfrm>
          <a:prstGeom prst="rect">
            <a:avLst/>
          </a:prstGeom>
          <a:solidFill>
            <a:srgbClr val="12D6E0">
              <a:alpha val="25000"/>
            </a:srgb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C199445-9025-4733-97CD-E7A1734D1C04}"/>
              </a:ext>
            </a:extLst>
          </p:cNvPr>
          <p:cNvSpPr/>
          <p:nvPr/>
        </p:nvSpPr>
        <p:spPr>
          <a:xfrm>
            <a:off x="3860622" y="4073705"/>
            <a:ext cx="2076565" cy="2323171"/>
          </a:xfrm>
          <a:prstGeom prst="rect">
            <a:avLst/>
          </a:prstGeom>
          <a:solidFill>
            <a:srgbClr val="12D6E0">
              <a:alpha val="25000"/>
            </a:srgb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Connector: Elbow 21">
            <a:extLst>
              <a:ext uri="{FF2B5EF4-FFF2-40B4-BE49-F238E27FC236}">
                <a16:creationId xmlns:a16="http://schemas.microsoft.com/office/drawing/2014/main" id="{A4571E5D-BFE3-48E8-9417-7779F3C86F62}"/>
              </a:ext>
            </a:extLst>
          </p:cNvPr>
          <p:cNvCxnSpPr>
            <a:cxnSpLocks/>
            <a:stCxn id="23" idx="2"/>
            <a:endCxn id="57" idx="0"/>
          </p:cNvCxnSpPr>
          <p:nvPr/>
        </p:nvCxnSpPr>
        <p:spPr>
          <a:xfrm rot="5400000">
            <a:off x="8266528" y="3651300"/>
            <a:ext cx="724635" cy="7756"/>
          </a:xfrm>
          <a:prstGeom prst="bentConnector3">
            <a:avLst>
              <a:gd name="adj1" fmla="val -173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or: Elbow 80">
            <a:extLst>
              <a:ext uri="{FF2B5EF4-FFF2-40B4-BE49-F238E27FC236}">
                <a16:creationId xmlns:a16="http://schemas.microsoft.com/office/drawing/2014/main" id="{366B89FF-E2B9-4D45-85A7-514C02F72CD2}"/>
              </a:ext>
            </a:extLst>
          </p:cNvPr>
          <p:cNvCxnSpPr>
            <a:cxnSpLocks/>
            <a:endCxn id="40" idx="3"/>
          </p:cNvCxnSpPr>
          <p:nvPr/>
        </p:nvCxnSpPr>
        <p:spPr>
          <a:xfrm rot="5400000">
            <a:off x="8918570" y="3840647"/>
            <a:ext cx="1794641" cy="553324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21">
            <a:extLst>
              <a:ext uri="{FF2B5EF4-FFF2-40B4-BE49-F238E27FC236}">
                <a16:creationId xmlns:a16="http://schemas.microsoft.com/office/drawing/2014/main" id="{08982A85-D470-4646-9A82-215EC246A221}"/>
              </a:ext>
            </a:extLst>
          </p:cNvPr>
          <p:cNvCxnSpPr>
            <a:cxnSpLocks/>
            <a:stCxn id="53" idx="1"/>
            <a:endCxn id="6" idx="1"/>
          </p:cNvCxnSpPr>
          <p:nvPr/>
        </p:nvCxnSpPr>
        <p:spPr>
          <a:xfrm rot="10800000" flipV="1">
            <a:off x="896252" y="1450636"/>
            <a:ext cx="4788715" cy="1535374"/>
          </a:xfrm>
          <a:prstGeom prst="bentConnector3">
            <a:avLst>
              <a:gd name="adj1" fmla="val 110336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17B24AB2-215A-4F09-8326-CB4A495B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2" y="72776"/>
            <a:ext cx="11253216" cy="699516"/>
          </a:xfrm>
        </p:spPr>
        <p:txBody>
          <a:bodyPr/>
          <a:lstStyle/>
          <a:p>
            <a:r>
              <a:rPr lang="en-GB" sz="2800" dirty="0"/>
              <a:t>Program Backlog Management &gt; Program Capacity Planning &gt; Program Delivery: Agile Program Planning </a:t>
            </a:r>
            <a:endParaRPr lang="en-US" sz="2800" dirty="0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8F352C24-0884-457D-94DC-798CC042504C}"/>
              </a:ext>
            </a:extLst>
          </p:cNvPr>
          <p:cNvSpPr/>
          <p:nvPr/>
        </p:nvSpPr>
        <p:spPr>
          <a:xfrm>
            <a:off x="2499486" y="264987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Describe and categorize features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F6F2A2A2-6407-4CF0-8B43-9611D4332E0B}"/>
              </a:ext>
            </a:extLst>
          </p:cNvPr>
          <p:cNvSpPr/>
          <p:nvPr/>
        </p:nvSpPr>
        <p:spPr>
          <a:xfrm>
            <a:off x="4274344" y="3060064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Estimate sizes</a:t>
            </a:r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D73B7739-D916-4AC3-AF69-B6725B93D314}"/>
              </a:ext>
            </a:extLst>
          </p:cNvPr>
          <p:cNvSpPr/>
          <p:nvPr/>
        </p:nvSpPr>
        <p:spPr>
          <a:xfrm>
            <a:off x="896251" y="264987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Create features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23AD0492-22EA-4B4E-A664-C63B3ED614DD}"/>
              </a:ext>
            </a:extLst>
          </p:cNvPr>
          <p:cNvSpPr/>
          <p:nvPr/>
        </p:nvSpPr>
        <p:spPr>
          <a:xfrm>
            <a:off x="4274344" y="2214838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Capture relevant prioritization information (e.g., WSJF)</a:t>
            </a: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ADB5A570-58D1-4696-8CE7-58BE334E6F1B}"/>
              </a:ext>
            </a:extLst>
          </p:cNvPr>
          <p:cNvSpPr/>
          <p:nvPr/>
        </p:nvSpPr>
        <p:spPr>
          <a:xfrm>
            <a:off x="6178357" y="262059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Prioritize program backlog 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50E70691-3647-49B0-B03E-A500D81BB1CE}"/>
              </a:ext>
            </a:extLst>
          </p:cNvPr>
          <p:cNvSpPr/>
          <p:nvPr/>
        </p:nvSpPr>
        <p:spPr>
          <a:xfrm>
            <a:off x="4274344" y="4190290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Carry out visual capacity planning 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600D2B13-5160-4745-878E-71ED98B012DD}"/>
              </a:ext>
            </a:extLst>
          </p:cNvPr>
          <p:cNvSpPr/>
          <p:nvPr/>
        </p:nvSpPr>
        <p:spPr>
          <a:xfrm>
            <a:off x="4274344" y="5073615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Set Team of Teams capacity using WIP limits</a:t>
            </a:r>
          </a:p>
        </p:txBody>
      </p:sp>
      <p:cxnSp>
        <p:nvCxnSpPr>
          <p:cNvPr id="11" name="Connector: Elbow 21">
            <a:extLst>
              <a:ext uri="{FF2B5EF4-FFF2-40B4-BE49-F238E27FC236}">
                <a16:creationId xmlns:a16="http://schemas.microsoft.com/office/drawing/2014/main" id="{8E627183-8DEF-4611-B797-B868FE231CCF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 flipV="1">
            <a:off x="3755534" y="2550969"/>
            <a:ext cx="518810" cy="43504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21">
            <a:extLst>
              <a:ext uri="{FF2B5EF4-FFF2-40B4-BE49-F238E27FC236}">
                <a16:creationId xmlns:a16="http://schemas.microsoft.com/office/drawing/2014/main" id="{BDC6E52F-2162-433D-B058-0861D77C4716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3755534" y="2986010"/>
            <a:ext cx="518810" cy="41018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3">
            <a:extLst>
              <a:ext uri="{FF2B5EF4-FFF2-40B4-BE49-F238E27FC236}">
                <a16:creationId xmlns:a16="http://schemas.microsoft.com/office/drawing/2014/main" id="{7FA82EE5-BC1F-40C1-A76F-AE2467641255}"/>
              </a:ext>
            </a:extLst>
          </p:cNvPr>
          <p:cNvSpPr/>
          <p:nvPr/>
        </p:nvSpPr>
        <p:spPr>
          <a:xfrm>
            <a:off x="8004699" y="262059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Sequence features into appropriate timebox (e.g., iteration) </a:t>
            </a: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7F6915A2-51FD-4FCF-ADB5-42AAA39E42F2}"/>
              </a:ext>
            </a:extLst>
          </p:cNvPr>
          <p:cNvSpPr/>
          <p:nvPr/>
        </p:nvSpPr>
        <p:spPr>
          <a:xfrm>
            <a:off x="9853837" y="262059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Deliver features through underlying stories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BD96783-A8FF-427F-BCA0-EA5686163884}"/>
              </a:ext>
            </a:extLst>
          </p:cNvPr>
          <p:cNvCxnSpPr>
            <a:cxnSpLocks/>
            <a:stCxn id="6" idx="3"/>
            <a:endCxn id="4" idx="1"/>
          </p:cNvCxnSpPr>
          <p:nvPr/>
        </p:nvCxnSpPr>
        <p:spPr>
          <a:xfrm>
            <a:off x="2152299" y="2986010"/>
            <a:ext cx="34718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486585-6C4E-4AB9-9CA9-168FA6338268}"/>
              </a:ext>
            </a:extLst>
          </p:cNvPr>
          <p:cNvCxnSpPr>
            <a:cxnSpLocks/>
            <a:stCxn id="10" idx="0"/>
            <a:endCxn id="9" idx="2"/>
          </p:cNvCxnSpPr>
          <p:nvPr/>
        </p:nvCxnSpPr>
        <p:spPr>
          <a:xfrm flipV="1">
            <a:off x="4902368" y="4862552"/>
            <a:ext cx="0" cy="2110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10A59FD-2744-4030-A4D8-FB6C8A8EAEF8}"/>
              </a:ext>
            </a:extLst>
          </p:cNvPr>
          <p:cNvCxnSpPr>
            <a:cxnSpLocks/>
            <a:stCxn id="8" idx="3"/>
            <a:endCxn id="23" idx="1"/>
          </p:cNvCxnSpPr>
          <p:nvPr/>
        </p:nvCxnSpPr>
        <p:spPr>
          <a:xfrm>
            <a:off x="7434405" y="2956730"/>
            <a:ext cx="570294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DB14979-563B-4540-A061-071459E2A6A8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9260747" y="2956730"/>
            <a:ext cx="59309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3A28EEF9-3E62-4B56-93FA-060709A2374B}"/>
              </a:ext>
            </a:extLst>
          </p:cNvPr>
          <p:cNvSpPr/>
          <p:nvPr/>
        </p:nvSpPr>
        <p:spPr>
          <a:xfrm>
            <a:off x="4000494" y="5887928"/>
            <a:ext cx="1796821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Program Capacity Planning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B24D132-BC08-49B7-9717-040031181592}"/>
              </a:ext>
            </a:extLst>
          </p:cNvPr>
          <p:cNvSpPr/>
          <p:nvPr/>
        </p:nvSpPr>
        <p:spPr>
          <a:xfrm>
            <a:off x="896251" y="2047690"/>
            <a:ext cx="2066016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Program Backlog Management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19C7E59-0B3E-4457-8721-2CFDA7E303AE}"/>
              </a:ext>
            </a:extLst>
          </p:cNvPr>
          <p:cNvSpPr/>
          <p:nvPr/>
        </p:nvSpPr>
        <p:spPr>
          <a:xfrm>
            <a:off x="7970501" y="4017496"/>
            <a:ext cx="1308932" cy="41808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Team Backlog Management</a:t>
            </a:r>
            <a:endParaRPr lang="en-US" sz="1050" dirty="0">
              <a:solidFill>
                <a:schemeClr val="tx1"/>
              </a:solidFill>
            </a:endParaRPr>
          </a:p>
        </p:txBody>
      </p:sp>
      <p:cxnSp>
        <p:nvCxnSpPr>
          <p:cNvPr id="61" name="Connector: Elbow 21">
            <a:extLst>
              <a:ext uri="{FF2B5EF4-FFF2-40B4-BE49-F238E27FC236}">
                <a16:creationId xmlns:a16="http://schemas.microsoft.com/office/drawing/2014/main" id="{AEBF24BB-2042-4BCF-AE3B-7EA1F96B8305}"/>
              </a:ext>
            </a:extLst>
          </p:cNvPr>
          <p:cNvCxnSpPr>
            <a:cxnSpLocks/>
            <a:stCxn id="57" idx="3"/>
          </p:cNvCxnSpPr>
          <p:nvPr/>
        </p:nvCxnSpPr>
        <p:spPr>
          <a:xfrm flipV="1">
            <a:off x="9279433" y="3309792"/>
            <a:ext cx="659799" cy="916748"/>
          </a:xfrm>
          <a:prstGeom prst="bentConnector2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21">
            <a:extLst>
              <a:ext uri="{FF2B5EF4-FFF2-40B4-BE49-F238E27FC236}">
                <a16:creationId xmlns:a16="http://schemas.microsoft.com/office/drawing/2014/main" id="{93E75E0C-BDBC-499B-BE2C-0EBE609F0775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5530392" y="2550969"/>
            <a:ext cx="647965" cy="40576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0C95ED92-3233-4293-B2BE-4ED8449DDECD}"/>
              </a:ext>
            </a:extLst>
          </p:cNvPr>
          <p:cNvSpPr/>
          <p:nvPr/>
        </p:nvSpPr>
        <p:spPr>
          <a:xfrm>
            <a:off x="9523562" y="1904181"/>
            <a:ext cx="1916598" cy="2007064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38D939B-BF44-4E63-AA07-52F8ED3EBF5C}"/>
              </a:ext>
            </a:extLst>
          </p:cNvPr>
          <p:cNvSpPr/>
          <p:nvPr/>
        </p:nvSpPr>
        <p:spPr>
          <a:xfrm>
            <a:off x="9639668" y="2047690"/>
            <a:ext cx="1684387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Program Execution</a:t>
            </a:r>
            <a:endParaRPr lang="en-US" sz="1050" dirty="0">
              <a:solidFill>
                <a:schemeClr val="tx1"/>
              </a:solidFill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E7E2935-5654-4D23-9BDD-4B3D2D2A5244}"/>
              </a:ext>
            </a:extLst>
          </p:cNvPr>
          <p:cNvCxnSpPr>
            <a:cxnSpLocks/>
          </p:cNvCxnSpPr>
          <p:nvPr/>
        </p:nvCxnSpPr>
        <p:spPr>
          <a:xfrm>
            <a:off x="9259522" y="-721820"/>
            <a:ext cx="5702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E1EF575C-ACF9-4158-832A-169FAA5E804D}"/>
              </a:ext>
            </a:extLst>
          </p:cNvPr>
          <p:cNvSpPr/>
          <p:nvPr/>
        </p:nvSpPr>
        <p:spPr>
          <a:xfrm>
            <a:off x="5684966" y="1263240"/>
            <a:ext cx="1308932" cy="37479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Portfolio Backlog Management</a:t>
            </a:r>
            <a:endParaRPr lang="en-US" sz="1050" dirty="0">
              <a:solidFill>
                <a:schemeClr val="tx1"/>
              </a:solidFill>
            </a:endParaRPr>
          </a:p>
        </p:txBody>
      </p:sp>
      <p:cxnSp>
        <p:nvCxnSpPr>
          <p:cNvPr id="60" name="Connector: Elbow 21">
            <a:extLst>
              <a:ext uri="{FF2B5EF4-FFF2-40B4-BE49-F238E27FC236}">
                <a16:creationId xmlns:a16="http://schemas.microsoft.com/office/drawing/2014/main" id="{F6220563-CCE0-4636-9323-09F4DF803C29}"/>
              </a:ext>
            </a:extLst>
          </p:cNvPr>
          <p:cNvCxnSpPr>
            <a:cxnSpLocks/>
            <a:stCxn id="24" idx="3"/>
            <a:endCxn id="53" idx="3"/>
          </p:cNvCxnSpPr>
          <p:nvPr/>
        </p:nvCxnSpPr>
        <p:spPr>
          <a:xfrm flipH="1" flipV="1">
            <a:off x="6993898" y="1450636"/>
            <a:ext cx="4115987" cy="1506094"/>
          </a:xfrm>
          <a:prstGeom prst="bentConnector3">
            <a:avLst>
              <a:gd name="adj1" fmla="val -13947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725DD356-3A62-49D6-951C-9994A0258534}"/>
              </a:ext>
            </a:extLst>
          </p:cNvPr>
          <p:cNvSpPr/>
          <p:nvPr/>
        </p:nvSpPr>
        <p:spPr>
          <a:xfrm>
            <a:off x="6575252" y="4847482"/>
            <a:ext cx="1490869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Program OKRs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7" name="Rectangle 20">
            <a:extLst>
              <a:ext uri="{FF2B5EF4-FFF2-40B4-BE49-F238E27FC236}">
                <a16:creationId xmlns:a16="http://schemas.microsoft.com/office/drawing/2014/main" id="{E6A4A0FB-6124-4ACE-85BC-B71C121EA23C}"/>
              </a:ext>
            </a:extLst>
          </p:cNvPr>
          <p:cNvSpPr/>
          <p:nvPr/>
        </p:nvSpPr>
        <p:spPr>
          <a:xfrm>
            <a:off x="6593015" y="5549961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Create and define objectives</a:t>
            </a:r>
          </a:p>
        </p:txBody>
      </p:sp>
      <p:sp>
        <p:nvSpPr>
          <p:cNvPr id="38" name="Rectangle 20">
            <a:extLst>
              <a:ext uri="{FF2B5EF4-FFF2-40B4-BE49-F238E27FC236}">
                <a16:creationId xmlns:a16="http://schemas.microsoft.com/office/drawing/2014/main" id="{4E5BD23C-B24A-40C2-A890-809FFAE1652B}"/>
              </a:ext>
            </a:extLst>
          </p:cNvPr>
          <p:cNvSpPr/>
          <p:nvPr/>
        </p:nvSpPr>
        <p:spPr>
          <a:xfrm>
            <a:off x="8283180" y="5549961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Define current and target metrics (key results) for objectives</a:t>
            </a:r>
          </a:p>
        </p:txBody>
      </p:sp>
      <p:sp>
        <p:nvSpPr>
          <p:cNvPr id="40" name="Rectangle 20">
            <a:extLst>
              <a:ext uri="{FF2B5EF4-FFF2-40B4-BE49-F238E27FC236}">
                <a16:creationId xmlns:a16="http://schemas.microsoft.com/office/drawing/2014/main" id="{C9C0DF52-9CAB-4CDA-AA4C-DECB7925FF00}"/>
              </a:ext>
            </a:extLst>
          </p:cNvPr>
          <p:cNvSpPr/>
          <p:nvPr/>
        </p:nvSpPr>
        <p:spPr>
          <a:xfrm>
            <a:off x="8283180" y="467849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Monitor progress through key results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AE9617D-5B3B-44E0-A0DC-3E7D45CC4BAC}"/>
              </a:ext>
            </a:extLst>
          </p:cNvPr>
          <p:cNvCxnSpPr>
            <a:cxnSpLocks/>
            <a:stCxn id="37" idx="3"/>
            <a:endCxn id="38" idx="1"/>
          </p:cNvCxnSpPr>
          <p:nvPr/>
        </p:nvCxnSpPr>
        <p:spPr>
          <a:xfrm>
            <a:off x="7849063" y="5886092"/>
            <a:ext cx="43411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27DBA1D-3ACB-468C-9166-66C158B5B6C7}"/>
              </a:ext>
            </a:extLst>
          </p:cNvPr>
          <p:cNvCxnSpPr>
            <a:cxnSpLocks/>
            <a:stCxn id="38" idx="0"/>
            <a:endCxn id="40" idx="2"/>
          </p:cNvCxnSpPr>
          <p:nvPr/>
        </p:nvCxnSpPr>
        <p:spPr>
          <a:xfrm flipV="1">
            <a:off x="8911204" y="5350761"/>
            <a:ext cx="0" cy="1992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8530D8F-59FC-4DC3-B7D1-47E554D16816}"/>
              </a:ext>
            </a:extLst>
          </p:cNvPr>
          <p:cNvSpPr/>
          <p:nvPr/>
        </p:nvSpPr>
        <p:spPr>
          <a:xfrm>
            <a:off x="10307115" y="4073705"/>
            <a:ext cx="1412427" cy="1527795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65DF77E-5966-4B5C-A55D-FDAFFEA54B26}"/>
              </a:ext>
            </a:extLst>
          </p:cNvPr>
          <p:cNvSpPr/>
          <p:nvPr/>
        </p:nvSpPr>
        <p:spPr>
          <a:xfrm>
            <a:off x="10468392" y="5093935"/>
            <a:ext cx="1118304" cy="41538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Cross-Program Coordination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1" name="Rectangle 13">
            <a:extLst>
              <a:ext uri="{FF2B5EF4-FFF2-40B4-BE49-F238E27FC236}">
                <a16:creationId xmlns:a16="http://schemas.microsoft.com/office/drawing/2014/main" id="{D36488CD-6D0A-4279-BB70-0A1F75D1981E}"/>
              </a:ext>
            </a:extLst>
          </p:cNvPr>
          <p:cNvSpPr/>
          <p:nvPr/>
        </p:nvSpPr>
        <p:spPr>
          <a:xfrm>
            <a:off x="10384129" y="4295405"/>
            <a:ext cx="1256048" cy="669732"/>
          </a:xfrm>
          <a:prstGeom prst="rect">
            <a:avLst/>
          </a:prstGeom>
          <a:solidFill>
            <a:srgbClr val="21213D"/>
          </a:solidFill>
          <a:ln w="12700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Deliver cross-program dependencies</a:t>
            </a:r>
            <a:endParaRPr lang="en-US" dirty="0"/>
          </a:p>
        </p:txBody>
      </p:sp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6D6E7660-3214-4AB2-8284-6E04EDCD502B}"/>
              </a:ext>
            </a:extLst>
          </p:cNvPr>
          <p:cNvCxnSpPr>
            <a:stCxn id="24" idx="2"/>
            <a:endCxn id="51" idx="0"/>
          </p:cNvCxnSpPr>
          <p:nvPr/>
        </p:nvCxnSpPr>
        <p:spPr>
          <a:xfrm rot="16200000" flipH="1">
            <a:off x="10245735" y="3528987"/>
            <a:ext cx="1002544" cy="530292"/>
          </a:xfrm>
          <a:prstGeom prst="bentConnector3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7CBB9DEB-CBC4-425E-BB1B-223A8C184789}"/>
              </a:ext>
            </a:extLst>
          </p:cNvPr>
          <p:cNvCxnSpPr>
            <a:stCxn id="9" idx="0"/>
            <a:endCxn id="5" idx="2"/>
          </p:cNvCxnSpPr>
          <p:nvPr/>
        </p:nvCxnSpPr>
        <p:spPr>
          <a:xfrm flipV="1">
            <a:off x="4902368" y="3732326"/>
            <a:ext cx="0" cy="45796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or: Elbow 121">
            <a:extLst>
              <a:ext uri="{FF2B5EF4-FFF2-40B4-BE49-F238E27FC236}">
                <a16:creationId xmlns:a16="http://schemas.microsoft.com/office/drawing/2014/main" id="{190B5061-3BA6-4799-B606-82D979EA5A17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5530392" y="2956730"/>
            <a:ext cx="2474307" cy="1369407"/>
          </a:xfrm>
          <a:prstGeom prst="bentConnector3">
            <a:avLst>
              <a:gd name="adj1" fmla="val 85801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676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C95ED92-3233-4293-B2BE-4ED8449DDECD}"/>
              </a:ext>
            </a:extLst>
          </p:cNvPr>
          <p:cNvSpPr/>
          <p:nvPr/>
        </p:nvSpPr>
        <p:spPr>
          <a:xfrm>
            <a:off x="9523562" y="1904181"/>
            <a:ext cx="1916598" cy="2007064"/>
          </a:xfrm>
          <a:prstGeom prst="rect">
            <a:avLst/>
          </a:prstGeom>
          <a:solidFill>
            <a:srgbClr val="12D6E0">
              <a:alpha val="25000"/>
            </a:srgb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8530D8F-59FC-4DC3-B7D1-47E554D16816}"/>
              </a:ext>
            </a:extLst>
          </p:cNvPr>
          <p:cNvSpPr/>
          <p:nvPr/>
        </p:nvSpPr>
        <p:spPr>
          <a:xfrm>
            <a:off x="10307115" y="4073705"/>
            <a:ext cx="1412427" cy="1527795"/>
          </a:xfrm>
          <a:prstGeom prst="rect">
            <a:avLst/>
          </a:prstGeom>
          <a:solidFill>
            <a:srgbClr val="12D6E0">
              <a:alpha val="25000"/>
            </a:srgb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F9469DF-C4F6-4F8C-853E-103F1C091396}"/>
              </a:ext>
            </a:extLst>
          </p:cNvPr>
          <p:cNvSpPr/>
          <p:nvPr/>
        </p:nvSpPr>
        <p:spPr>
          <a:xfrm>
            <a:off x="6387940" y="4505326"/>
            <a:ext cx="3363737" cy="1891550"/>
          </a:xfrm>
          <a:prstGeom prst="rect">
            <a:avLst/>
          </a:prstGeom>
          <a:solidFill>
            <a:schemeClr val="bg1">
              <a:alpha val="25000"/>
            </a:scheme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9FC8B24-BB65-490F-B2DA-8C54563A3AE5}"/>
              </a:ext>
            </a:extLst>
          </p:cNvPr>
          <p:cNvSpPr/>
          <p:nvPr/>
        </p:nvSpPr>
        <p:spPr>
          <a:xfrm>
            <a:off x="650654" y="1904180"/>
            <a:ext cx="8795188" cy="1992632"/>
          </a:xfrm>
          <a:prstGeom prst="rect">
            <a:avLst/>
          </a:prstGeom>
          <a:solidFill>
            <a:schemeClr val="bg1">
              <a:alpha val="25000"/>
            </a:scheme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C199445-9025-4733-97CD-E7A1734D1C04}"/>
              </a:ext>
            </a:extLst>
          </p:cNvPr>
          <p:cNvSpPr/>
          <p:nvPr/>
        </p:nvSpPr>
        <p:spPr>
          <a:xfrm>
            <a:off x="3860622" y="4073705"/>
            <a:ext cx="2076565" cy="2323171"/>
          </a:xfrm>
          <a:prstGeom prst="rect">
            <a:avLst/>
          </a:prstGeom>
          <a:solidFill>
            <a:schemeClr val="bg1">
              <a:alpha val="25000"/>
            </a:scheme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Connector: Elbow 21">
            <a:extLst>
              <a:ext uri="{FF2B5EF4-FFF2-40B4-BE49-F238E27FC236}">
                <a16:creationId xmlns:a16="http://schemas.microsoft.com/office/drawing/2014/main" id="{A4571E5D-BFE3-48E8-9417-7779F3C86F62}"/>
              </a:ext>
            </a:extLst>
          </p:cNvPr>
          <p:cNvCxnSpPr>
            <a:cxnSpLocks/>
            <a:stCxn id="23" idx="2"/>
            <a:endCxn id="57" idx="0"/>
          </p:cNvCxnSpPr>
          <p:nvPr/>
        </p:nvCxnSpPr>
        <p:spPr>
          <a:xfrm rot="5400000">
            <a:off x="8266528" y="3651300"/>
            <a:ext cx="724635" cy="7756"/>
          </a:xfrm>
          <a:prstGeom prst="bentConnector3">
            <a:avLst>
              <a:gd name="adj1" fmla="val -173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or: Elbow 80">
            <a:extLst>
              <a:ext uri="{FF2B5EF4-FFF2-40B4-BE49-F238E27FC236}">
                <a16:creationId xmlns:a16="http://schemas.microsoft.com/office/drawing/2014/main" id="{366B89FF-E2B9-4D45-85A7-514C02F72CD2}"/>
              </a:ext>
            </a:extLst>
          </p:cNvPr>
          <p:cNvCxnSpPr>
            <a:cxnSpLocks/>
            <a:endCxn id="40" idx="3"/>
          </p:cNvCxnSpPr>
          <p:nvPr/>
        </p:nvCxnSpPr>
        <p:spPr>
          <a:xfrm rot="5400000">
            <a:off x="8918570" y="3840647"/>
            <a:ext cx="1794641" cy="553324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21">
            <a:extLst>
              <a:ext uri="{FF2B5EF4-FFF2-40B4-BE49-F238E27FC236}">
                <a16:creationId xmlns:a16="http://schemas.microsoft.com/office/drawing/2014/main" id="{08982A85-D470-4646-9A82-215EC246A221}"/>
              </a:ext>
            </a:extLst>
          </p:cNvPr>
          <p:cNvCxnSpPr>
            <a:cxnSpLocks/>
            <a:stCxn id="53" idx="1"/>
            <a:endCxn id="6" idx="1"/>
          </p:cNvCxnSpPr>
          <p:nvPr/>
        </p:nvCxnSpPr>
        <p:spPr>
          <a:xfrm rot="10800000" flipV="1">
            <a:off x="896252" y="1450636"/>
            <a:ext cx="4788715" cy="1535374"/>
          </a:xfrm>
          <a:prstGeom prst="bentConnector3">
            <a:avLst>
              <a:gd name="adj1" fmla="val 110336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17B24AB2-215A-4F09-8326-CB4A495B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2" y="72776"/>
            <a:ext cx="11253216" cy="699516"/>
          </a:xfrm>
        </p:spPr>
        <p:txBody>
          <a:bodyPr/>
          <a:lstStyle/>
          <a:p>
            <a:r>
              <a:rPr lang="en-GB" sz="2800" dirty="0"/>
              <a:t>Program Backlog Management &gt; Program Capacity Planning &gt; Program Delivery: Agile Program Delivery</a:t>
            </a:r>
            <a:endParaRPr lang="en-US" sz="2800" dirty="0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8F352C24-0884-457D-94DC-798CC042504C}"/>
              </a:ext>
            </a:extLst>
          </p:cNvPr>
          <p:cNvSpPr/>
          <p:nvPr/>
        </p:nvSpPr>
        <p:spPr>
          <a:xfrm>
            <a:off x="2499486" y="264987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Describe and categorize features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F6F2A2A2-6407-4CF0-8B43-9611D4332E0B}"/>
              </a:ext>
            </a:extLst>
          </p:cNvPr>
          <p:cNvSpPr/>
          <p:nvPr/>
        </p:nvSpPr>
        <p:spPr>
          <a:xfrm>
            <a:off x="4274344" y="3060064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Estimate sizes</a:t>
            </a:r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D73B7739-D916-4AC3-AF69-B6725B93D314}"/>
              </a:ext>
            </a:extLst>
          </p:cNvPr>
          <p:cNvSpPr/>
          <p:nvPr/>
        </p:nvSpPr>
        <p:spPr>
          <a:xfrm>
            <a:off x="896251" y="264987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Create features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23AD0492-22EA-4B4E-A664-C63B3ED614DD}"/>
              </a:ext>
            </a:extLst>
          </p:cNvPr>
          <p:cNvSpPr/>
          <p:nvPr/>
        </p:nvSpPr>
        <p:spPr>
          <a:xfrm>
            <a:off x="4274344" y="2214838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Capture relevant prioritization information (e.g., WSJF)</a:t>
            </a: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ADB5A570-58D1-4696-8CE7-58BE334E6F1B}"/>
              </a:ext>
            </a:extLst>
          </p:cNvPr>
          <p:cNvSpPr/>
          <p:nvPr/>
        </p:nvSpPr>
        <p:spPr>
          <a:xfrm>
            <a:off x="6178357" y="262059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Prioritize program backlog 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50E70691-3647-49B0-B03E-A500D81BB1CE}"/>
              </a:ext>
            </a:extLst>
          </p:cNvPr>
          <p:cNvSpPr/>
          <p:nvPr/>
        </p:nvSpPr>
        <p:spPr>
          <a:xfrm>
            <a:off x="4274344" y="4190290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Carry out visual capacity planning 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600D2B13-5160-4745-878E-71ED98B012DD}"/>
              </a:ext>
            </a:extLst>
          </p:cNvPr>
          <p:cNvSpPr/>
          <p:nvPr/>
        </p:nvSpPr>
        <p:spPr>
          <a:xfrm>
            <a:off x="4274344" y="5073615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Set Team of Teams capacity using WIP limits</a:t>
            </a:r>
          </a:p>
        </p:txBody>
      </p:sp>
      <p:cxnSp>
        <p:nvCxnSpPr>
          <p:cNvPr id="11" name="Connector: Elbow 21">
            <a:extLst>
              <a:ext uri="{FF2B5EF4-FFF2-40B4-BE49-F238E27FC236}">
                <a16:creationId xmlns:a16="http://schemas.microsoft.com/office/drawing/2014/main" id="{8E627183-8DEF-4611-B797-B868FE231CCF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 flipV="1">
            <a:off x="3755534" y="2550969"/>
            <a:ext cx="518810" cy="43504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21">
            <a:extLst>
              <a:ext uri="{FF2B5EF4-FFF2-40B4-BE49-F238E27FC236}">
                <a16:creationId xmlns:a16="http://schemas.microsoft.com/office/drawing/2014/main" id="{BDC6E52F-2162-433D-B058-0861D77C4716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3755534" y="2986010"/>
            <a:ext cx="518810" cy="41018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3">
            <a:extLst>
              <a:ext uri="{FF2B5EF4-FFF2-40B4-BE49-F238E27FC236}">
                <a16:creationId xmlns:a16="http://schemas.microsoft.com/office/drawing/2014/main" id="{7FA82EE5-BC1F-40C1-A76F-AE2467641255}"/>
              </a:ext>
            </a:extLst>
          </p:cNvPr>
          <p:cNvSpPr/>
          <p:nvPr/>
        </p:nvSpPr>
        <p:spPr>
          <a:xfrm>
            <a:off x="8004699" y="262059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Sequence features into appropriate timebox (e.g., iteration) </a:t>
            </a: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7F6915A2-51FD-4FCF-ADB5-42AAA39E42F2}"/>
              </a:ext>
            </a:extLst>
          </p:cNvPr>
          <p:cNvSpPr/>
          <p:nvPr/>
        </p:nvSpPr>
        <p:spPr>
          <a:xfrm>
            <a:off x="9853837" y="262059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Deliver features through underlying stories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BD96783-A8FF-427F-BCA0-EA5686163884}"/>
              </a:ext>
            </a:extLst>
          </p:cNvPr>
          <p:cNvCxnSpPr>
            <a:cxnSpLocks/>
            <a:stCxn id="6" idx="3"/>
            <a:endCxn id="4" idx="1"/>
          </p:cNvCxnSpPr>
          <p:nvPr/>
        </p:nvCxnSpPr>
        <p:spPr>
          <a:xfrm>
            <a:off x="2152299" y="2986010"/>
            <a:ext cx="34718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486585-6C4E-4AB9-9CA9-168FA6338268}"/>
              </a:ext>
            </a:extLst>
          </p:cNvPr>
          <p:cNvCxnSpPr>
            <a:cxnSpLocks/>
            <a:stCxn id="10" idx="0"/>
            <a:endCxn id="9" idx="2"/>
          </p:cNvCxnSpPr>
          <p:nvPr/>
        </p:nvCxnSpPr>
        <p:spPr>
          <a:xfrm flipV="1">
            <a:off x="4902368" y="4862552"/>
            <a:ext cx="0" cy="2110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10A59FD-2744-4030-A4D8-FB6C8A8EAEF8}"/>
              </a:ext>
            </a:extLst>
          </p:cNvPr>
          <p:cNvCxnSpPr>
            <a:cxnSpLocks/>
            <a:stCxn id="8" idx="3"/>
            <a:endCxn id="23" idx="1"/>
          </p:cNvCxnSpPr>
          <p:nvPr/>
        </p:nvCxnSpPr>
        <p:spPr>
          <a:xfrm>
            <a:off x="7434405" y="2956730"/>
            <a:ext cx="570294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DB14979-563B-4540-A061-071459E2A6A8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9260747" y="2956730"/>
            <a:ext cx="59309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3A28EEF9-3E62-4B56-93FA-060709A2374B}"/>
              </a:ext>
            </a:extLst>
          </p:cNvPr>
          <p:cNvSpPr/>
          <p:nvPr/>
        </p:nvSpPr>
        <p:spPr>
          <a:xfrm>
            <a:off x="4000494" y="5887928"/>
            <a:ext cx="1796821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Program Capacity Planning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B24D132-BC08-49B7-9717-040031181592}"/>
              </a:ext>
            </a:extLst>
          </p:cNvPr>
          <p:cNvSpPr/>
          <p:nvPr/>
        </p:nvSpPr>
        <p:spPr>
          <a:xfrm>
            <a:off x="896251" y="2047690"/>
            <a:ext cx="2066016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Program Backlog Management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19C7E59-0B3E-4457-8721-2CFDA7E303AE}"/>
              </a:ext>
            </a:extLst>
          </p:cNvPr>
          <p:cNvSpPr/>
          <p:nvPr/>
        </p:nvSpPr>
        <p:spPr>
          <a:xfrm>
            <a:off x="7970501" y="4017496"/>
            <a:ext cx="1308932" cy="41808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Team Backlog Management</a:t>
            </a:r>
            <a:endParaRPr lang="en-US" sz="1050" dirty="0">
              <a:solidFill>
                <a:schemeClr val="tx1"/>
              </a:solidFill>
            </a:endParaRPr>
          </a:p>
        </p:txBody>
      </p:sp>
      <p:cxnSp>
        <p:nvCxnSpPr>
          <p:cNvPr id="61" name="Connector: Elbow 21">
            <a:extLst>
              <a:ext uri="{FF2B5EF4-FFF2-40B4-BE49-F238E27FC236}">
                <a16:creationId xmlns:a16="http://schemas.microsoft.com/office/drawing/2014/main" id="{AEBF24BB-2042-4BCF-AE3B-7EA1F96B8305}"/>
              </a:ext>
            </a:extLst>
          </p:cNvPr>
          <p:cNvCxnSpPr>
            <a:cxnSpLocks/>
            <a:stCxn id="57" idx="3"/>
          </p:cNvCxnSpPr>
          <p:nvPr/>
        </p:nvCxnSpPr>
        <p:spPr>
          <a:xfrm flipV="1">
            <a:off x="9279433" y="3309792"/>
            <a:ext cx="659799" cy="916748"/>
          </a:xfrm>
          <a:prstGeom prst="bentConnector2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21">
            <a:extLst>
              <a:ext uri="{FF2B5EF4-FFF2-40B4-BE49-F238E27FC236}">
                <a16:creationId xmlns:a16="http://schemas.microsoft.com/office/drawing/2014/main" id="{93E75E0C-BDBC-499B-BE2C-0EBE609F0775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5530392" y="2550969"/>
            <a:ext cx="647965" cy="40576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638D939B-BF44-4E63-AA07-52F8ED3EBF5C}"/>
              </a:ext>
            </a:extLst>
          </p:cNvPr>
          <p:cNvSpPr/>
          <p:nvPr/>
        </p:nvSpPr>
        <p:spPr>
          <a:xfrm>
            <a:off x="9639668" y="2047690"/>
            <a:ext cx="1684387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Program Execution</a:t>
            </a:r>
            <a:endParaRPr lang="en-US" sz="1050" dirty="0">
              <a:solidFill>
                <a:schemeClr val="tx1"/>
              </a:solidFill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E7E2935-5654-4D23-9BDD-4B3D2D2A5244}"/>
              </a:ext>
            </a:extLst>
          </p:cNvPr>
          <p:cNvCxnSpPr>
            <a:cxnSpLocks/>
          </p:cNvCxnSpPr>
          <p:nvPr/>
        </p:nvCxnSpPr>
        <p:spPr>
          <a:xfrm>
            <a:off x="9259522" y="-721820"/>
            <a:ext cx="5702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E1EF575C-ACF9-4158-832A-169FAA5E804D}"/>
              </a:ext>
            </a:extLst>
          </p:cNvPr>
          <p:cNvSpPr/>
          <p:nvPr/>
        </p:nvSpPr>
        <p:spPr>
          <a:xfrm>
            <a:off x="5684966" y="1263240"/>
            <a:ext cx="1308932" cy="37479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Portfolio Backlog Management</a:t>
            </a:r>
            <a:endParaRPr lang="en-US" sz="1050" dirty="0">
              <a:solidFill>
                <a:schemeClr val="tx1"/>
              </a:solidFill>
            </a:endParaRPr>
          </a:p>
        </p:txBody>
      </p:sp>
      <p:cxnSp>
        <p:nvCxnSpPr>
          <p:cNvPr id="60" name="Connector: Elbow 21">
            <a:extLst>
              <a:ext uri="{FF2B5EF4-FFF2-40B4-BE49-F238E27FC236}">
                <a16:creationId xmlns:a16="http://schemas.microsoft.com/office/drawing/2014/main" id="{F6220563-CCE0-4636-9323-09F4DF803C29}"/>
              </a:ext>
            </a:extLst>
          </p:cNvPr>
          <p:cNvCxnSpPr>
            <a:cxnSpLocks/>
            <a:stCxn id="24" idx="3"/>
            <a:endCxn id="53" idx="3"/>
          </p:cNvCxnSpPr>
          <p:nvPr/>
        </p:nvCxnSpPr>
        <p:spPr>
          <a:xfrm flipH="1" flipV="1">
            <a:off x="6993898" y="1450636"/>
            <a:ext cx="4115987" cy="1506094"/>
          </a:xfrm>
          <a:prstGeom prst="bentConnector3">
            <a:avLst>
              <a:gd name="adj1" fmla="val -13947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725DD356-3A62-49D6-951C-9994A0258534}"/>
              </a:ext>
            </a:extLst>
          </p:cNvPr>
          <p:cNvSpPr/>
          <p:nvPr/>
        </p:nvSpPr>
        <p:spPr>
          <a:xfrm>
            <a:off x="6575252" y="4847482"/>
            <a:ext cx="1490869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Program OKRs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7" name="Rectangle 20">
            <a:extLst>
              <a:ext uri="{FF2B5EF4-FFF2-40B4-BE49-F238E27FC236}">
                <a16:creationId xmlns:a16="http://schemas.microsoft.com/office/drawing/2014/main" id="{E6A4A0FB-6124-4ACE-85BC-B71C121EA23C}"/>
              </a:ext>
            </a:extLst>
          </p:cNvPr>
          <p:cNvSpPr/>
          <p:nvPr/>
        </p:nvSpPr>
        <p:spPr>
          <a:xfrm>
            <a:off x="6593015" y="5549961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Create and define objectives</a:t>
            </a:r>
          </a:p>
        </p:txBody>
      </p:sp>
      <p:sp>
        <p:nvSpPr>
          <p:cNvPr id="38" name="Rectangle 20">
            <a:extLst>
              <a:ext uri="{FF2B5EF4-FFF2-40B4-BE49-F238E27FC236}">
                <a16:creationId xmlns:a16="http://schemas.microsoft.com/office/drawing/2014/main" id="{4E5BD23C-B24A-40C2-A890-809FFAE1652B}"/>
              </a:ext>
            </a:extLst>
          </p:cNvPr>
          <p:cNvSpPr/>
          <p:nvPr/>
        </p:nvSpPr>
        <p:spPr>
          <a:xfrm>
            <a:off x="8283180" y="5549961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Define current and target metrics (key results) for objectives</a:t>
            </a:r>
          </a:p>
        </p:txBody>
      </p:sp>
      <p:sp>
        <p:nvSpPr>
          <p:cNvPr id="40" name="Rectangle 20">
            <a:extLst>
              <a:ext uri="{FF2B5EF4-FFF2-40B4-BE49-F238E27FC236}">
                <a16:creationId xmlns:a16="http://schemas.microsoft.com/office/drawing/2014/main" id="{C9C0DF52-9CAB-4CDA-AA4C-DECB7925FF00}"/>
              </a:ext>
            </a:extLst>
          </p:cNvPr>
          <p:cNvSpPr/>
          <p:nvPr/>
        </p:nvSpPr>
        <p:spPr>
          <a:xfrm>
            <a:off x="8283180" y="467849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Monitor progress through key results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AE9617D-5B3B-44E0-A0DC-3E7D45CC4BAC}"/>
              </a:ext>
            </a:extLst>
          </p:cNvPr>
          <p:cNvCxnSpPr>
            <a:cxnSpLocks/>
            <a:stCxn id="37" idx="3"/>
            <a:endCxn id="38" idx="1"/>
          </p:cNvCxnSpPr>
          <p:nvPr/>
        </p:nvCxnSpPr>
        <p:spPr>
          <a:xfrm>
            <a:off x="7849063" y="5886092"/>
            <a:ext cx="43411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27DBA1D-3ACB-468C-9166-66C158B5B6C7}"/>
              </a:ext>
            </a:extLst>
          </p:cNvPr>
          <p:cNvCxnSpPr>
            <a:cxnSpLocks/>
            <a:stCxn id="38" idx="0"/>
            <a:endCxn id="40" idx="2"/>
          </p:cNvCxnSpPr>
          <p:nvPr/>
        </p:nvCxnSpPr>
        <p:spPr>
          <a:xfrm flipV="1">
            <a:off x="8911204" y="5350761"/>
            <a:ext cx="0" cy="1992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365DF77E-5966-4B5C-A55D-FDAFFEA54B26}"/>
              </a:ext>
            </a:extLst>
          </p:cNvPr>
          <p:cNvSpPr/>
          <p:nvPr/>
        </p:nvSpPr>
        <p:spPr>
          <a:xfrm>
            <a:off x="10468392" y="5093935"/>
            <a:ext cx="1118304" cy="41538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Cross-Program Coordination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1" name="Rectangle 13">
            <a:extLst>
              <a:ext uri="{FF2B5EF4-FFF2-40B4-BE49-F238E27FC236}">
                <a16:creationId xmlns:a16="http://schemas.microsoft.com/office/drawing/2014/main" id="{D36488CD-6D0A-4279-BB70-0A1F75D1981E}"/>
              </a:ext>
            </a:extLst>
          </p:cNvPr>
          <p:cNvSpPr/>
          <p:nvPr/>
        </p:nvSpPr>
        <p:spPr>
          <a:xfrm>
            <a:off x="10384129" y="4295405"/>
            <a:ext cx="1256048" cy="669732"/>
          </a:xfrm>
          <a:prstGeom prst="rect">
            <a:avLst/>
          </a:prstGeom>
          <a:solidFill>
            <a:srgbClr val="21213D"/>
          </a:solidFill>
          <a:ln w="12700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Deliver cross-program dependencies</a:t>
            </a:r>
            <a:endParaRPr lang="en-US" dirty="0"/>
          </a:p>
        </p:txBody>
      </p:sp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6D6E7660-3214-4AB2-8284-6E04EDCD502B}"/>
              </a:ext>
            </a:extLst>
          </p:cNvPr>
          <p:cNvCxnSpPr>
            <a:stCxn id="24" idx="2"/>
            <a:endCxn id="51" idx="0"/>
          </p:cNvCxnSpPr>
          <p:nvPr/>
        </p:nvCxnSpPr>
        <p:spPr>
          <a:xfrm rot="16200000" flipH="1">
            <a:off x="10245735" y="3528987"/>
            <a:ext cx="1002544" cy="530292"/>
          </a:xfrm>
          <a:prstGeom prst="bentConnector3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7CBB9DEB-CBC4-425E-BB1B-223A8C184789}"/>
              </a:ext>
            </a:extLst>
          </p:cNvPr>
          <p:cNvCxnSpPr>
            <a:stCxn id="9" idx="0"/>
            <a:endCxn id="5" idx="2"/>
          </p:cNvCxnSpPr>
          <p:nvPr/>
        </p:nvCxnSpPr>
        <p:spPr>
          <a:xfrm flipV="1">
            <a:off x="4902368" y="3732326"/>
            <a:ext cx="0" cy="45796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or: Elbow 121">
            <a:extLst>
              <a:ext uri="{FF2B5EF4-FFF2-40B4-BE49-F238E27FC236}">
                <a16:creationId xmlns:a16="http://schemas.microsoft.com/office/drawing/2014/main" id="{190B5061-3BA6-4799-B606-82D979EA5A17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5530392" y="2956730"/>
            <a:ext cx="2474307" cy="1369407"/>
          </a:xfrm>
          <a:prstGeom prst="bentConnector3">
            <a:avLst>
              <a:gd name="adj1" fmla="val 85801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171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Connector: Elbow 21">
            <a:extLst>
              <a:ext uri="{FF2B5EF4-FFF2-40B4-BE49-F238E27FC236}">
                <a16:creationId xmlns:a16="http://schemas.microsoft.com/office/drawing/2014/main" id="{F6220563-CCE0-4636-9323-09F4DF803C29}"/>
              </a:ext>
            </a:extLst>
          </p:cNvPr>
          <p:cNvCxnSpPr>
            <a:cxnSpLocks/>
            <a:stCxn id="24" idx="3"/>
            <a:endCxn id="53" idx="3"/>
          </p:cNvCxnSpPr>
          <p:nvPr/>
        </p:nvCxnSpPr>
        <p:spPr>
          <a:xfrm flipH="1" flipV="1">
            <a:off x="6993898" y="1450636"/>
            <a:ext cx="2004432" cy="1378380"/>
          </a:xfrm>
          <a:prstGeom prst="bentConnector3">
            <a:avLst>
              <a:gd name="adj1" fmla="val -19983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21">
            <a:extLst>
              <a:ext uri="{FF2B5EF4-FFF2-40B4-BE49-F238E27FC236}">
                <a16:creationId xmlns:a16="http://schemas.microsoft.com/office/drawing/2014/main" id="{08982A85-D470-4646-9A82-215EC246A221}"/>
              </a:ext>
            </a:extLst>
          </p:cNvPr>
          <p:cNvCxnSpPr>
            <a:cxnSpLocks/>
            <a:endCxn id="6" idx="1"/>
          </p:cNvCxnSpPr>
          <p:nvPr/>
        </p:nvCxnSpPr>
        <p:spPr>
          <a:xfrm rot="10800000" flipV="1">
            <a:off x="883062" y="1476036"/>
            <a:ext cx="4810377" cy="1352980"/>
          </a:xfrm>
          <a:prstGeom prst="bentConnector3">
            <a:avLst>
              <a:gd name="adj1" fmla="val 110276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17B24AB2-215A-4F09-8326-CB4A495B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2" y="72776"/>
            <a:ext cx="11253216" cy="699516"/>
          </a:xfrm>
        </p:spPr>
        <p:txBody>
          <a:bodyPr/>
          <a:lstStyle/>
          <a:p>
            <a:r>
              <a:rPr lang="en-GB" sz="2800" dirty="0"/>
              <a:t>Team Backlog Management &gt; Team Execution + Cross-Team Coordination: MASTER</a:t>
            </a:r>
            <a:endParaRPr lang="en-US" sz="2800" dirty="0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8F352C24-0884-457D-94DC-798CC042504C}"/>
              </a:ext>
            </a:extLst>
          </p:cNvPr>
          <p:cNvSpPr/>
          <p:nvPr/>
        </p:nvSpPr>
        <p:spPr>
          <a:xfrm>
            <a:off x="2486296" y="2492885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Describe and categorize stories</a:t>
            </a:r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D73B7739-D916-4AC3-AF69-B6725B93D314}"/>
              </a:ext>
            </a:extLst>
          </p:cNvPr>
          <p:cNvSpPr/>
          <p:nvPr/>
        </p:nvSpPr>
        <p:spPr>
          <a:xfrm>
            <a:off x="883061" y="2492885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Create stories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23AD0492-22EA-4B4E-A664-C63B3ED614DD}"/>
              </a:ext>
            </a:extLst>
          </p:cNvPr>
          <p:cNvSpPr/>
          <p:nvPr/>
        </p:nvSpPr>
        <p:spPr>
          <a:xfrm>
            <a:off x="4109373" y="2492885"/>
            <a:ext cx="1256047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Estimate story sizes</a:t>
            </a: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ADB5A570-58D1-4696-8CE7-58BE334E6F1B}"/>
              </a:ext>
            </a:extLst>
          </p:cNvPr>
          <p:cNvSpPr/>
          <p:nvPr/>
        </p:nvSpPr>
        <p:spPr>
          <a:xfrm>
            <a:off x="5741763" y="3515381"/>
            <a:ext cx="1250982" cy="672263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Schedule stories into appropriate timebox (e.g., sprint)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7FA82EE5-BC1F-40C1-A76F-AE2467641255}"/>
              </a:ext>
            </a:extLst>
          </p:cNvPr>
          <p:cNvSpPr/>
          <p:nvPr/>
        </p:nvSpPr>
        <p:spPr>
          <a:xfrm>
            <a:off x="5741763" y="2492885"/>
            <a:ext cx="1256049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Prioritize story backlog</a:t>
            </a:r>
            <a:endParaRPr lang="en-US" sz="1000"/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7F6915A2-51FD-4FCF-ADB5-42AAA39E42F2}"/>
              </a:ext>
            </a:extLst>
          </p:cNvPr>
          <p:cNvSpPr/>
          <p:nvPr/>
        </p:nvSpPr>
        <p:spPr>
          <a:xfrm>
            <a:off x="7752415" y="2492885"/>
            <a:ext cx="1245915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Deliver stories</a:t>
            </a:r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BD96783-A8FF-427F-BCA0-EA5686163884}"/>
              </a:ext>
            </a:extLst>
          </p:cNvPr>
          <p:cNvCxnSpPr>
            <a:cxnSpLocks/>
            <a:stCxn id="6" idx="3"/>
            <a:endCxn id="4" idx="1"/>
          </p:cNvCxnSpPr>
          <p:nvPr/>
        </p:nvCxnSpPr>
        <p:spPr>
          <a:xfrm>
            <a:off x="2139109" y="2829016"/>
            <a:ext cx="34718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DB14979-563B-4540-A061-071459E2A6A8}"/>
              </a:ext>
            </a:extLst>
          </p:cNvPr>
          <p:cNvCxnSpPr>
            <a:cxnSpLocks/>
            <a:stCxn id="23" idx="2"/>
            <a:endCxn id="8" idx="0"/>
          </p:cNvCxnSpPr>
          <p:nvPr/>
        </p:nvCxnSpPr>
        <p:spPr>
          <a:xfrm flipH="1">
            <a:off x="6367254" y="3165147"/>
            <a:ext cx="2534" cy="3502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99FC8B24-BB65-490F-B2DA-8C54563A3AE5}"/>
              </a:ext>
            </a:extLst>
          </p:cNvPr>
          <p:cNvSpPr/>
          <p:nvPr/>
        </p:nvSpPr>
        <p:spPr>
          <a:xfrm>
            <a:off x="649502" y="1850829"/>
            <a:ext cx="6516918" cy="2612978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B24D132-BC08-49B7-9717-040031181592}"/>
              </a:ext>
            </a:extLst>
          </p:cNvPr>
          <p:cNvSpPr/>
          <p:nvPr/>
        </p:nvSpPr>
        <p:spPr>
          <a:xfrm>
            <a:off x="883061" y="1971193"/>
            <a:ext cx="2066016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>
                <a:solidFill>
                  <a:schemeClr val="tx1"/>
                </a:solidFill>
              </a:rPr>
              <a:t>Team Backlog Management</a:t>
            </a: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C95ED92-3233-4293-B2BE-4ED8449DDECD}"/>
              </a:ext>
            </a:extLst>
          </p:cNvPr>
          <p:cNvSpPr/>
          <p:nvPr/>
        </p:nvSpPr>
        <p:spPr>
          <a:xfrm>
            <a:off x="7508637" y="1850830"/>
            <a:ext cx="1704491" cy="2612978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38D939B-BF44-4E63-AA07-52F8ED3EBF5C}"/>
              </a:ext>
            </a:extLst>
          </p:cNvPr>
          <p:cNvSpPr/>
          <p:nvPr/>
        </p:nvSpPr>
        <p:spPr>
          <a:xfrm>
            <a:off x="7740979" y="1962148"/>
            <a:ext cx="1283611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>
                <a:solidFill>
                  <a:schemeClr val="tx1"/>
                </a:solidFill>
              </a:rPr>
              <a:t>Team Execution</a:t>
            </a:r>
            <a:endParaRPr lang="en-US" sz="1050">
              <a:solidFill>
                <a:schemeClr val="tx1"/>
              </a:solidFill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E7E2935-5654-4D23-9BDD-4B3D2D2A5244}"/>
              </a:ext>
            </a:extLst>
          </p:cNvPr>
          <p:cNvCxnSpPr>
            <a:cxnSpLocks/>
          </p:cNvCxnSpPr>
          <p:nvPr/>
        </p:nvCxnSpPr>
        <p:spPr>
          <a:xfrm>
            <a:off x="9259522" y="-721820"/>
            <a:ext cx="5702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E1EF575C-ACF9-4158-832A-169FAA5E804D}"/>
              </a:ext>
            </a:extLst>
          </p:cNvPr>
          <p:cNvSpPr/>
          <p:nvPr/>
        </p:nvSpPr>
        <p:spPr>
          <a:xfrm>
            <a:off x="5684966" y="1263240"/>
            <a:ext cx="1308932" cy="37479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90000"/>
                <a:lumOff val="1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Program Backlog Management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4E47E0DD-4D07-49C4-9FFC-75BBD55D4191}"/>
              </a:ext>
            </a:extLst>
          </p:cNvPr>
          <p:cNvSpPr/>
          <p:nvPr/>
        </p:nvSpPr>
        <p:spPr>
          <a:xfrm>
            <a:off x="7742282" y="3517912"/>
            <a:ext cx="1256048" cy="66720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Assign stories to relevant team members</a:t>
            </a:r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B920A64-4A7A-4CA1-AF61-8D7BACB2B481}"/>
              </a:ext>
            </a:extLst>
          </p:cNvPr>
          <p:cNvSpPr/>
          <p:nvPr/>
        </p:nvSpPr>
        <p:spPr>
          <a:xfrm>
            <a:off x="9628480" y="1850829"/>
            <a:ext cx="2055051" cy="2612978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10B22DF-6FA2-4F1A-BAFF-6405A43F5FB3}"/>
              </a:ext>
            </a:extLst>
          </p:cNvPr>
          <p:cNvSpPr/>
          <p:nvPr/>
        </p:nvSpPr>
        <p:spPr>
          <a:xfrm>
            <a:off x="9757594" y="1985378"/>
            <a:ext cx="1796821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Cross-Team Coordination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7" name="Rectangle 13">
            <a:extLst>
              <a:ext uri="{FF2B5EF4-FFF2-40B4-BE49-F238E27FC236}">
                <a16:creationId xmlns:a16="http://schemas.microsoft.com/office/drawing/2014/main" id="{16F89592-0CC1-416D-BC9E-9EE1CBFDC483}"/>
              </a:ext>
            </a:extLst>
          </p:cNvPr>
          <p:cNvSpPr/>
          <p:nvPr/>
        </p:nvSpPr>
        <p:spPr>
          <a:xfrm>
            <a:off x="10052891" y="3056874"/>
            <a:ext cx="1256048" cy="66973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Deliver cross-team dependencies</a:t>
            </a:r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D9EE94F-588A-4510-87A2-1D876108C9D0}"/>
              </a:ext>
            </a:extLst>
          </p:cNvPr>
          <p:cNvCxnSpPr>
            <a:cxnSpLocks/>
            <a:stCxn id="35" idx="0"/>
            <a:endCxn id="24" idx="2"/>
          </p:cNvCxnSpPr>
          <p:nvPr/>
        </p:nvCxnSpPr>
        <p:spPr>
          <a:xfrm flipV="1">
            <a:off x="8370306" y="3165147"/>
            <a:ext cx="5067" cy="35276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F38BCFB-946A-462A-8063-23921050413B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>
            <a:off x="3742344" y="2829016"/>
            <a:ext cx="36702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6B28870-2FC9-4FED-B6BE-7FB44B577484}"/>
              </a:ext>
            </a:extLst>
          </p:cNvPr>
          <p:cNvCxnSpPr>
            <a:cxnSpLocks/>
            <a:stCxn id="7" idx="3"/>
            <a:endCxn id="23" idx="1"/>
          </p:cNvCxnSpPr>
          <p:nvPr/>
        </p:nvCxnSpPr>
        <p:spPr>
          <a:xfrm>
            <a:off x="5365420" y="2829016"/>
            <a:ext cx="37634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A7BAACC-A16F-4932-A3E7-C8DE49FA5305}"/>
              </a:ext>
            </a:extLst>
          </p:cNvPr>
          <p:cNvCxnSpPr>
            <a:cxnSpLocks/>
            <a:stCxn id="8" idx="3"/>
            <a:endCxn id="35" idx="1"/>
          </p:cNvCxnSpPr>
          <p:nvPr/>
        </p:nvCxnSpPr>
        <p:spPr>
          <a:xfrm>
            <a:off x="6992745" y="3851513"/>
            <a:ext cx="7495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30434D20-815B-45EA-B746-D1EAC3482ADA}"/>
              </a:ext>
            </a:extLst>
          </p:cNvPr>
          <p:cNvCxnSpPr>
            <a:stCxn id="35" idx="3"/>
            <a:endCxn id="57" idx="2"/>
          </p:cNvCxnSpPr>
          <p:nvPr/>
        </p:nvCxnSpPr>
        <p:spPr>
          <a:xfrm flipV="1">
            <a:off x="8998330" y="3726606"/>
            <a:ext cx="1682585" cy="124907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7D4874B7-0DCE-4184-B0FE-3EF7D12DE1E3}"/>
              </a:ext>
            </a:extLst>
          </p:cNvPr>
          <p:cNvCxnSpPr>
            <a:cxnSpLocks/>
            <a:stCxn id="57" idx="0"/>
          </p:cNvCxnSpPr>
          <p:nvPr/>
        </p:nvCxnSpPr>
        <p:spPr>
          <a:xfrm rot="16200000" flipV="1">
            <a:off x="9804056" y="2180015"/>
            <a:ext cx="76200" cy="1677518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A30BA4A4-3BAD-4E73-BD0C-440BC6899DB3}"/>
              </a:ext>
            </a:extLst>
          </p:cNvPr>
          <p:cNvSpPr/>
          <p:nvPr/>
        </p:nvSpPr>
        <p:spPr>
          <a:xfrm>
            <a:off x="4315663" y="4813821"/>
            <a:ext cx="1775993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Team OKRs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D626321-B238-4A33-A0B1-E6B6E28517DD}"/>
              </a:ext>
            </a:extLst>
          </p:cNvPr>
          <p:cNvSpPr/>
          <p:nvPr/>
        </p:nvSpPr>
        <p:spPr>
          <a:xfrm>
            <a:off x="2261940" y="4699011"/>
            <a:ext cx="5883439" cy="1416706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20">
            <a:extLst>
              <a:ext uri="{FF2B5EF4-FFF2-40B4-BE49-F238E27FC236}">
                <a16:creationId xmlns:a16="http://schemas.microsoft.com/office/drawing/2014/main" id="{86F3F656-8F6E-48F1-8BEB-BBB4C0295F43}"/>
              </a:ext>
            </a:extLst>
          </p:cNvPr>
          <p:cNvSpPr/>
          <p:nvPr/>
        </p:nvSpPr>
        <p:spPr>
          <a:xfrm>
            <a:off x="2484386" y="5274477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Create and define objectives</a:t>
            </a:r>
          </a:p>
        </p:txBody>
      </p:sp>
      <p:sp>
        <p:nvSpPr>
          <p:cNvPr id="61" name="Rectangle 20">
            <a:extLst>
              <a:ext uri="{FF2B5EF4-FFF2-40B4-BE49-F238E27FC236}">
                <a16:creationId xmlns:a16="http://schemas.microsoft.com/office/drawing/2014/main" id="{AFE03109-4018-4467-849B-D30EC70ED927}"/>
              </a:ext>
            </a:extLst>
          </p:cNvPr>
          <p:cNvSpPr/>
          <p:nvPr/>
        </p:nvSpPr>
        <p:spPr>
          <a:xfrm>
            <a:off x="4575635" y="5274477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Define current and target metrics (key results) for objectives</a:t>
            </a:r>
          </a:p>
        </p:txBody>
      </p:sp>
      <p:sp>
        <p:nvSpPr>
          <p:cNvPr id="62" name="Rectangle 20">
            <a:extLst>
              <a:ext uri="{FF2B5EF4-FFF2-40B4-BE49-F238E27FC236}">
                <a16:creationId xmlns:a16="http://schemas.microsoft.com/office/drawing/2014/main" id="{EDF4D85C-E7AD-4908-BB56-9137281A6D9C}"/>
              </a:ext>
            </a:extLst>
          </p:cNvPr>
          <p:cNvSpPr/>
          <p:nvPr/>
        </p:nvSpPr>
        <p:spPr>
          <a:xfrm>
            <a:off x="6682306" y="5274477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Monitor progress through key results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B1F8B5E-0FD1-42DA-8F9C-2A6D0CB12C63}"/>
              </a:ext>
            </a:extLst>
          </p:cNvPr>
          <p:cNvCxnSpPr>
            <a:cxnSpLocks/>
            <a:stCxn id="54" idx="3"/>
            <a:endCxn id="61" idx="1"/>
          </p:cNvCxnSpPr>
          <p:nvPr/>
        </p:nvCxnSpPr>
        <p:spPr>
          <a:xfrm>
            <a:off x="3740434" y="5610608"/>
            <a:ext cx="835201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4CDBA95-8B26-466E-8255-27A702EA78B7}"/>
              </a:ext>
            </a:extLst>
          </p:cNvPr>
          <p:cNvCxnSpPr>
            <a:stCxn id="61" idx="3"/>
            <a:endCxn id="62" idx="1"/>
          </p:cNvCxnSpPr>
          <p:nvPr/>
        </p:nvCxnSpPr>
        <p:spPr>
          <a:xfrm>
            <a:off x="5831683" y="5610608"/>
            <a:ext cx="850623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7AFC4F66-C461-4565-BCDB-8969FC4F3278}"/>
              </a:ext>
            </a:extLst>
          </p:cNvPr>
          <p:cNvCxnSpPr>
            <a:stCxn id="4" idx="2"/>
            <a:endCxn id="54" idx="0"/>
          </p:cNvCxnSpPr>
          <p:nvPr/>
        </p:nvCxnSpPr>
        <p:spPr>
          <a:xfrm rot="5400000">
            <a:off x="2058700" y="4218857"/>
            <a:ext cx="2109330" cy="1910"/>
          </a:xfrm>
          <a:prstGeom prst="bentConnector3">
            <a:avLst/>
          </a:prstGeom>
          <a:ln w="127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91E60701-05F5-4B7A-BC71-AABE62F95385}"/>
              </a:ext>
            </a:extLst>
          </p:cNvPr>
          <p:cNvCxnSpPr>
            <a:cxnSpLocks/>
            <a:stCxn id="24" idx="1"/>
            <a:endCxn id="62" idx="0"/>
          </p:cNvCxnSpPr>
          <p:nvPr/>
        </p:nvCxnSpPr>
        <p:spPr>
          <a:xfrm rot="10800000" flipV="1">
            <a:off x="7310331" y="2829015"/>
            <a:ext cx="442085" cy="2445461"/>
          </a:xfrm>
          <a:prstGeom prst="bentConnector2">
            <a:avLst/>
          </a:prstGeom>
          <a:ln w="127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395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C95ED92-3233-4293-B2BE-4ED8449DDECD}"/>
              </a:ext>
            </a:extLst>
          </p:cNvPr>
          <p:cNvSpPr/>
          <p:nvPr/>
        </p:nvSpPr>
        <p:spPr>
          <a:xfrm>
            <a:off x="7508637" y="1850830"/>
            <a:ext cx="1704491" cy="2612978"/>
          </a:xfrm>
          <a:prstGeom prst="rect">
            <a:avLst/>
          </a:prstGeom>
          <a:solidFill>
            <a:srgbClr val="12D6E0">
              <a:alpha val="25000"/>
            </a:srgb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B920A64-4A7A-4CA1-AF61-8D7BACB2B481}"/>
              </a:ext>
            </a:extLst>
          </p:cNvPr>
          <p:cNvSpPr/>
          <p:nvPr/>
        </p:nvSpPr>
        <p:spPr>
          <a:xfrm>
            <a:off x="9628480" y="1850829"/>
            <a:ext cx="2055051" cy="2612978"/>
          </a:xfrm>
          <a:prstGeom prst="rect">
            <a:avLst/>
          </a:prstGeom>
          <a:solidFill>
            <a:srgbClr val="12D6E0">
              <a:alpha val="25000"/>
            </a:srgb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Connector: Elbow 21">
            <a:extLst>
              <a:ext uri="{FF2B5EF4-FFF2-40B4-BE49-F238E27FC236}">
                <a16:creationId xmlns:a16="http://schemas.microsoft.com/office/drawing/2014/main" id="{F6220563-CCE0-4636-9323-09F4DF803C29}"/>
              </a:ext>
            </a:extLst>
          </p:cNvPr>
          <p:cNvCxnSpPr>
            <a:cxnSpLocks/>
            <a:stCxn id="24" idx="3"/>
            <a:endCxn id="53" idx="3"/>
          </p:cNvCxnSpPr>
          <p:nvPr/>
        </p:nvCxnSpPr>
        <p:spPr>
          <a:xfrm flipH="1" flipV="1">
            <a:off x="6993898" y="1450636"/>
            <a:ext cx="2004432" cy="1378380"/>
          </a:xfrm>
          <a:prstGeom prst="bentConnector3">
            <a:avLst>
              <a:gd name="adj1" fmla="val -19983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21">
            <a:extLst>
              <a:ext uri="{FF2B5EF4-FFF2-40B4-BE49-F238E27FC236}">
                <a16:creationId xmlns:a16="http://schemas.microsoft.com/office/drawing/2014/main" id="{08982A85-D470-4646-9A82-215EC246A221}"/>
              </a:ext>
            </a:extLst>
          </p:cNvPr>
          <p:cNvCxnSpPr>
            <a:cxnSpLocks/>
            <a:endCxn id="6" idx="1"/>
          </p:cNvCxnSpPr>
          <p:nvPr/>
        </p:nvCxnSpPr>
        <p:spPr>
          <a:xfrm rot="10800000" flipV="1">
            <a:off x="883062" y="1476036"/>
            <a:ext cx="4810377" cy="1352980"/>
          </a:xfrm>
          <a:prstGeom prst="bentConnector3">
            <a:avLst>
              <a:gd name="adj1" fmla="val 110276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17B24AB2-215A-4F09-8326-CB4A495B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2" y="72776"/>
            <a:ext cx="11253216" cy="699516"/>
          </a:xfrm>
        </p:spPr>
        <p:txBody>
          <a:bodyPr/>
          <a:lstStyle/>
          <a:p>
            <a:r>
              <a:rPr lang="en-GB" sz="2800" dirty="0"/>
              <a:t>Team Backlog Management &gt; Team Execution + Cross-Team Coordination : Agile Team Delivery</a:t>
            </a:r>
            <a:endParaRPr lang="en-US" sz="2800" dirty="0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8F352C24-0884-457D-94DC-798CC042504C}"/>
              </a:ext>
            </a:extLst>
          </p:cNvPr>
          <p:cNvSpPr/>
          <p:nvPr/>
        </p:nvSpPr>
        <p:spPr>
          <a:xfrm>
            <a:off x="2486296" y="2492885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Describe and categorize stories</a:t>
            </a:r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D73B7739-D916-4AC3-AF69-B6725B93D314}"/>
              </a:ext>
            </a:extLst>
          </p:cNvPr>
          <p:cNvSpPr/>
          <p:nvPr/>
        </p:nvSpPr>
        <p:spPr>
          <a:xfrm>
            <a:off x="883061" y="2492885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Create stories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23AD0492-22EA-4B4E-A664-C63B3ED614DD}"/>
              </a:ext>
            </a:extLst>
          </p:cNvPr>
          <p:cNvSpPr/>
          <p:nvPr/>
        </p:nvSpPr>
        <p:spPr>
          <a:xfrm>
            <a:off x="4109373" y="2492885"/>
            <a:ext cx="1256047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Estimate story sizes</a:t>
            </a: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ADB5A570-58D1-4696-8CE7-58BE334E6F1B}"/>
              </a:ext>
            </a:extLst>
          </p:cNvPr>
          <p:cNvSpPr/>
          <p:nvPr/>
        </p:nvSpPr>
        <p:spPr>
          <a:xfrm>
            <a:off x="5741763" y="3515381"/>
            <a:ext cx="1250982" cy="672263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Schedule stories into appropriate timebox (e.g., sprint)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7FA82EE5-BC1F-40C1-A76F-AE2467641255}"/>
              </a:ext>
            </a:extLst>
          </p:cNvPr>
          <p:cNvSpPr/>
          <p:nvPr/>
        </p:nvSpPr>
        <p:spPr>
          <a:xfrm>
            <a:off x="5741763" y="2492885"/>
            <a:ext cx="1256049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Prioritize story backlog</a:t>
            </a:r>
            <a:endParaRPr lang="en-US" sz="1000"/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7F6915A2-51FD-4FCF-ADB5-42AAA39E42F2}"/>
              </a:ext>
            </a:extLst>
          </p:cNvPr>
          <p:cNvSpPr/>
          <p:nvPr/>
        </p:nvSpPr>
        <p:spPr>
          <a:xfrm>
            <a:off x="7752415" y="2492885"/>
            <a:ext cx="1245915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Deliver stories</a:t>
            </a:r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BD96783-A8FF-427F-BCA0-EA5686163884}"/>
              </a:ext>
            </a:extLst>
          </p:cNvPr>
          <p:cNvCxnSpPr>
            <a:cxnSpLocks/>
            <a:stCxn id="6" idx="3"/>
            <a:endCxn id="4" idx="1"/>
          </p:cNvCxnSpPr>
          <p:nvPr/>
        </p:nvCxnSpPr>
        <p:spPr>
          <a:xfrm>
            <a:off x="2139109" y="2829016"/>
            <a:ext cx="34718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DB14979-563B-4540-A061-071459E2A6A8}"/>
              </a:ext>
            </a:extLst>
          </p:cNvPr>
          <p:cNvCxnSpPr>
            <a:cxnSpLocks/>
            <a:stCxn id="23" idx="2"/>
            <a:endCxn id="8" idx="0"/>
          </p:cNvCxnSpPr>
          <p:nvPr/>
        </p:nvCxnSpPr>
        <p:spPr>
          <a:xfrm flipH="1">
            <a:off x="6367254" y="3165147"/>
            <a:ext cx="2534" cy="35023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99FC8B24-BB65-490F-B2DA-8C54563A3AE5}"/>
              </a:ext>
            </a:extLst>
          </p:cNvPr>
          <p:cNvSpPr/>
          <p:nvPr/>
        </p:nvSpPr>
        <p:spPr>
          <a:xfrm>
            <a:off x="649502" y="1850829"/>
            <a:ext cx="6516918" cy="2612978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B24D132-BC08-49B7-9717-040031181592}"/>
              </a:ext>
            </a:extLst>
          </p:cNvPr>
          <p:cNvSpPr/>
          <p:nvPr/>
        </p:nvSpPr>
        <p:spPr>
          <a:xfrm>
            <a:off x="883061" y="1971193"/>
            <a:ext cx="2066016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>
                <a:solidFill>
                  <a:schemeClr val="tx1"/>
                </a:solidFill>
              </a:rPr>
              <a:t>Team Backlog Management</a:t>
            </a: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38D939B-BF44-4E63-AA07-52F8ED3EBF5C}"/>
              </a:ext>
            </a:extLst>
          </p:cNvPr>
          <p:cNvSpPr/>
          <p:nvPr/>
        </p:nvSpPr>
        <p:spPr>
          <a:xfrm>
            <a:off x="7740979" y="1962148"/>
            <a:ext cx="1283611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>
                <a:solidFill>
                  <a:schemeClr val="tx1"/>
                </a:solidFill>
              </a:rPr>
              <a:t>Team Execution</a:t>
            </a:r>
            <a:endParaRPr lang="en-US" sz="1050">
              <a:solidFill>
                <a:schemeClr val="tx1"/>
              </a:solidFill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E7E2935-5654-4D23-9BDD-4B3D2D2A5244}"/>
              </a:ext>
            </a:extLst>
          </p:cNvPr>
          <p:cNvCxnSpPr>
            <a:cxnSpLocks/>
          </p:cNvCxnSpPr>
          <p:nvPr/>
        </p:nvCxnSpPr>
        <p:spPr>
          <a:xfrm>
            <a:off x="9259522" y="-721820"/>
            <a:ext cx="5702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E1EF575C-ACF9-4158-832A-169FAA5E804D}"/>
              </a:ext>
            </a:extLst>
          </p:cNvPr>
          <p:cNvSpPr/>
          <p:nvPr/>
        </p:nvSpPr>
        <p:spPr>
          <a:xfrm>
            <a:off x="5684966" y="1263240"/>
            <a:ext cx="1308932" cy="37479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90000"/>
                <a:lumOff val="1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Program Backlog Management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4E47E0DD-4D07-49C4-9FFC-75BBD55D4191}"/>
              </a:ext>
            </a:extLst>
          </p:cNvPr>
          <p:cNvSpPr/>
          <p:nvPr/>
        </p:nvSpPr>
        <p:spPr>
          <a:xfrm>
            <a:off x="7742282" y="3517912"/>
            <a:ext cx="1256048" cy="66720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Assign stories to relevant team members</a:t>
            </a:r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10B22DF-6FA2-4F1A-BAFF-6405A43F5FB3}"/>
              </a:ext>
            </a:extLst>
          </p:cNvPr>
          <p:cNvSpPr/>
          <p:nvPr/>
        </p:nvSpPr>
        <p:spPr>
          <a:xfrm>
            <a:off x="9757594" y="1985378"/>
            <a:ext cx="1796821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Cross-Team Coordination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7" name="Rectangle 13">
            <a:extLst>
              <a:ext uri="{FF2B5EF4-FFF2-40B4-BE49-F238E27FC236}">
                <a16:creationId xmlns:a16="http://schemas.microsoft.com/office/drawing/2014/main" id="{16F89592-0CC1-416D-BC9E-9EE1CBFDC483}"/>
              </a:ext>
            </a:extLst>
          </p:cNvPr>
          <p:cNvSpPr/>
          <p:nvPr/>
        </p:nvSpPr>
        <p:spPr>
          <a:xfrm>
            <a:off x="10052891" y="3056874"/>
            <a:ext cx="1256048" cy="66973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Deliver cross-team dependencies</a:t>
            </a:r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D9EE94F-588A-4510-87A2-1D876108C9D0}"/>
              </a:ext>
            </a:extLst>
          </p:cNvPr>
          <p:cNvCxnSpPr>
            <a:cxnSpLocks/>
            <a:stCxn id="35" idx="0"/>
            <a:endCxn id="24" idx="2"/>
          </p:cNvCxnSpPr>
          <p:nvPr/>
        </p:nvCxnSpPr>
        <p:spPr>
          <a:xfrm flipV="1">
            <a:off x="8370306" y="3165147"/>
            <a:ext cx="5067" cy="35276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F38BCFB-946A-462A-8063-23921050413B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>
            <a:off x="3742344" y="2829016"/>
            <a:ext cx="36702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6B28870-2FC9-4FED-B6BE-7FB44B577484}"/>
              </a:ext>
            </a:extLst>
          </p:cNvPr>
          <p:cNvCxnSpPr>
            <a:cxnSpLocks/>
            <a:stCxn id="7" idx="3"/>
            <a:endCxn id="23" idx="1"/>
          </p:cNvCxnSpPr>
          <p:nvPr/>
        </p:nvCxnSpPr>
        <p:spPr>
          <a:xfrm>
            <a:off x="5365420" y="2829016"/>
            <a:ext cx="37634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A7BAACC-A16F-4932-A3E7-C8DE49FA5305}"/>
              </a:ext>
            </a:extLst>
          </p:cNvPr>
          <p:cNvCxnSpPr>
            <a:cxnSpLocks/>
            <a:stCxn id="8" idx="3"/>
            <a:endCxn id="35" idx="1"/>
          </p:cNvCxnSpPr>
          <p:nvPr/>
        </p:nvCxnSpPr>
        <p:spPr>
          <a:xfrm>
            <a:off x="6992745" y="3851513"/>
            <a:ext cx="7495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30434D20-815B-45EA-B746-D1EAC3482ADA}"/>
              </a:ext>
            </a:extLst>
          </p:cNvPr>
          <p:cNvCxnSpPr>
            <a:stCxn id="35" idx="3"/>
            <a:endCxn id="57" idx="2"/>
          </p:cNvCxnSpPr>
          <p:nvPr/>
        </p:nvCxnSpPr>
        <p:spPr>
          <a:xfrm flipV="1">
            <a:off x="8998330" y="3726606"/>
            <a:ext cx="1682585" cy="124907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7D4874B7-0DCE-4184-B0FE-3EF7D12DE1E3}"/>
              </a:ext>
            </a:extLst>
          </p:cNvPr>
          <p:cNvCxnSpPr>
            <a:cxnSpLocks/>
            <a:stCxn id="57" idx="0"/>
          </p:cNvCxnSpPr>
          <p:nvPr/>
        </p:nvCxnSpPr>
        <p:spPr>
          <a:xfrm rot="16200000" flipV="1">
            <a:off x="9804056" y="2180015"/>
            <a:ext cx="76200" cy="1677518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A30BA4A4-3BAD-4E73-BD0C-440BC6899DB3}"/>
              </a:ext>
            </a:extLst>
          </p:cNvPr>
          <p:cNvSpPr/>
          <p:nvPr/>
        </p:nvSpPr>
        <p:spPr>
          <a:xfrm>
            <a:off x="4315663" y="4813821"/>
            <a:ext cx="1775993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Team OKRs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D626321-B238-4A33-A0B1-E6B6E28517DD}"/>
              </a:ext>
            </a:extLst>
          </p:cNvPr>
          <p:cNvSpPr/>
          <p:nvPr/>
        </p:nvSpPr>
        <p:spPr>
          <a:xfrm>
            <a:off x="2261940" y="4699011"/>
            <a:ext cx="5883439" cy="1416706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20">
            <a:extLst>
              <a:ext uri="{FF2B5EF4-FFF2-40B4-BE49-F238E27FC236}">
                <a16:creationId xmlns:a16="http://schemas.microsoft.com/office/drawing/2014/main" id="{86F3F656-8F6E-48F1-8BEB-BBB4C0295F43}"/>
              </a:ext>
            </a:extLst>
          </p:cNvPr>
          <p:cNvSpPr/>
          <p:nvPr/>
        </p:nvSpPr>
        <p:spPr>
          <a:xfrm>
            <a:off x="2484386" y="5274477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Create and define objectives</a:t>
            </a:r>
          </a:p>
        </p:txBody>
      </p:sp>
      <p:sp>
        <p:nvSpPr>
          <p:cNvPr id="61" name="Rectangle 20">
            <a:extLst>
              <a:ext uri="{FF2B5EF4-FFF2-40B4-BE49-F238E27FC236}">
                <a16:creationId xmlns:a16="http://schemas.microsoft.com/office/drawing/2014/main" id="{AFE03109-4018-4467-849B-D30EC70ED927}"/>
              </a:ext>
            </a:extLst>
          </p:cNvPr>
          <p:cNvSpPr/>
          <p:nvPr/>
        </p:nvSpPr>
        <p:spPr>
          <a:xfrm>
            <a:off x="4575635" y="5274477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Define current and target metrics (key results) for objectives</a:t>
            </a:r>
          </a:p>
        </p:txBody>
      </p:sp>
      <p:sp>
        <p:nvSpPr>
          <p:cNvPr id="62" name="Rectangle 20">
            <a:extLst>
              <a:ext uri="{FF2B5EF4-FFF2-40B4-BE49-F238E27FC236}">
                <a16:creationId xmlns:a16="http://schemas.microsoft.com/office/drawing/2014/main" id="{EDF4D85C-E7AD-4908-BB56-9137281A6D9C}"/>
              </a:ext>
            </a:extLst>
          </p:cNvPr>
          <p:cNvSpPr/>
          <p:nvPr/>
        </p:nvSpPr>
        <p:spPr>
          <a:xfrm>
            <a:off x="6682306" y="5274477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Monitor progress through key results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B1F8B5E-0FD1-42DA-8F9C-2A6D0CB12C63}"/>
              </a:ext>
            </a:extLst>
          </p:cNvPr>
          <p:cNvCxnSpPr>
            <a:cxnSpLocks/>
            <a:stCxn id="54" idx="3"/>
            <a:endCxn id="61" idx="1"/>
          </p:cNvCxnSpPr>
          <p:nvPr/>
        </p:nvCxnSpPr>
        <p:spPr>
          <a:xfrm>
            <a:off x="3740434" y="5610608"/>
            <a:ext cx="835201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4CDBA95-8B26-466E-8255-27A702EA78B7}"/>
              </a:ext>
            </a:extLst>
          </p:cNvPr>
          <p:cNvCxnSpPr>
            <a:stCxn id="61" idx="3"/>
            <a:endCxn id="62" idx="1"/>
          </p:cNvCxnSpPr>
          <p:nvPr/>
        </p:nvCxnSpPr>
        <p:spPr>
          <a:xfrm>
            <a:off x="5831683" y="5610608"/>
            <a:ext cx="850623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7AFC4F66-C461-4565-BCDB-8969FC4F3278}"/>
              </a:ext>
            </a:extLst>
          </p:cNvPr>
          <p:cNvCxnSpPr>
            <a:stCxn id="4" idx="2"/>
            <a:endCxn id="54" idx="0"/>
          </p:cNvCxnSpPr>
          <p:nvPr/>
        </p:nvCxnSpPr>
        <p:spPr>
          <a:xfrm rot="5400000">
            <a:off x="2058700" y="4218857"/>
            <a:ext cx="2109330" cy="1910"/>
          </a:xfrm>
          <a:prstGeom prst="bentConnector3">
            <a:avLst/>
          </a:prstGeom>
          <a:ln w="127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91E60701-05F5-4B7A-BC71-AABE62F95385}"/>
              </a:ext>
            </a:extLst>
          </p:cNvPr>
          <p:cNvCxnSpPr>
            <a:cxnSpLocks/>
            <a:stCxn id="24" idx="1"/>
            <a:endCxn id="62" idx="0"/>
          </p:cNvCxnSpPr>
          <p:nvPr/>
        </p:nvCxnSpPr>
        <p:spPr>
          <a:xfrm rot="10800000" flipV="1">
            <a:off x="7310331" y="2829015"/>
            <a:ext cx="442085" cy="2445461"/>
          </a:xfrm>
          <a:prstGeom prst="bentConnector2">
            <a:avLst/>
          </a:prstGeom>
          <a:ln w="127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730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99FC8B24-BB65-490F-B2DA-8C54563A3AE5}"/>
              </a:ext>
            </a:extLst>
          </p:cNvPr>
          <p:cNvSpPr/>
          <p:nvPr/>
        </p:nvSpPr>
        <p:spPr>
          <a:xfrm>
            <a:off x="649502" y="1850829"/>
            <a:ext cx="6516918" cy="2612978"/>
          </a:xfrm>
          <a:prstGeom prst="rect">
            <a:avLst/>
          </a:prstGeom>
          <a:solidFill>
            <a:srgbClr val="12D6E0">
              <a:alpha val="25000"/>
            </a:srgb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D626321-B238-4A33-A0B1-E6B6E28517DD}"/>
              </a:ext>
            </a:extLst>
          </p:cNvPr>
          <p:cNvSpPr/>
          <p:nvPr/>
        </p:nvSpPr>
        <p:spPr>
          <a:xfrm>
            <a:off x="2261940" y="4699011"/>
            <a:ext cx="5883439" cy="1416706"/>
          </a:xfrm>
          <a:prstGeom prst="rect">
            <a:avLst/>
          </a:prstGeom>
          <a:solidFill>
            <a:srgbClr val="12D6E0">
              <a:alpha val="25000"/>
            </a:srgb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Connector: Elbow 21">
            <a:extLst>
              <a:ext uri="{FF2B5EF4-FFF2-40B4-BE49-F238E27FC236}">
                <a16:creationId xmlns:a16="http://schemas.microsoft.com/office/drawing/2014/main" id="{F6220563-CCE0-4636-9323-09F4DF803C29}"/>
              </a:ext>
            </a:extLst>
          </p:cNvPr>
          <p:cNvCxnSpPr>
            <a:cxnSpLocks/>
            <a:stCxn id="24" idx="3"/>
            <a:endCxn id="53" idx="3"/>
          </p:cNvCxnSpPr>
          <p:nvPr/>
        </p:nvCxnSpPr>
        <p:spPr>
          <a:xfrm flipH="1" flipV="1">
            <a:off x="6993898" y="1450636"/>
            <a:ext cx="2004432" cy="1378380"/>
          </a:xfrm>
          <a:prstGeom prst="bentConnector3">
            <a:avLst>
              <a:gd name="adj1" fmla="val -19983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21">
            <a:extLst>
              <a:ext uri="{FF2B5EF4-FFF2-40B4-BE49-F238E27FC236}">
                <a16:creationId xmlns:a16="http://schemas.microsoft.com/office/drawing/2014/main" id="{08982A85-D470-4646-9A82-215EC246A221}"/>
              </a:ext>
            </a:extLst>
          </p:cNvPr>
          <p:cNvCxnSpPr>
            <a:cxnSpLocks/>
            <a:endCxn id="6" idx="1"/>
          </p:cNvCxnSpPr>
          <p:nvPr/>
        </p:nvCxnSpPr>
        <p:spPr>
          <a:xfrm rot="10800000" flipV="1">
            <a:off x="883062" y="1476036"/>
            <a:ext cx="4810377" cy="1352980"/>
          </a:xfrm>
          <a:prstGeom prst="bentConnector3">
            <a:avLst>
              <a:gd name="adj1" fmla="val 110276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17B24AB2-215A-4F09-8326-CB4A495B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2" y="72776"/>
            <a:ext cx="11253216" cy="699516"/>
          </a:xfrm>
        </p:spPr>
        <p:txBody>
          <a:bodyPr/>
          <a:lstStyle/>
          <a:p>
            <a:r>
              <a:rPr lang="en-GB" sz="2800" dirty="0"/>
              <a:t>Team Backlog Management &gt; Team Execution + Cross-Team Coordination : Agile Team Planning</a:t>
            </a:r>
            <a:endParaRPr lang="en-US" sz="2800" dirty="0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8F352C24-0884-457D-94DC-798CC042504C}"/>
              </a:ext>
            </a:extLst>
          </p:cNvPr>
          <p:cNvSpPr/>
          <p:nvPr/>
        </p:nvSpPr>
        <p:spPr>
          <a:xfrm>
            <a:off x="2486296" y="2492885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Describe and categorize stories</a:t>
            </a:r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D73B7739-D916-4AC3-AF69-B6725B93D314}"/>
              </a:ext>
            </a:extLst>
          </p:cNvPr>
          <p:cNvSpPr/>
          <p:nvPr/>
        </p:nvSpPr>
        <p:spPr>
          <a:xfrm>
            <a:off x="883061" y="2492885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Create stories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23AD0492-22EA-4B4E-A664-C63B3ED614DD}"/>
              </a:ext>
            </a:extLst>
          </p:cNvPr>
          <p:cNvSpPr/>
          <p:nvPr/>
        </p:nvSpPr>
        <p:spPr>
          <a:xfrm>
            <a:off x="4109373" y="2492885"/>
            <a:ext cx="1256047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Estimate story sizes</a:t>
            </a: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ADB5A570-58D1-4696-8CE7-58BE334E6F1B}"/>
              </a:ext>
            </a:extLst>
          </p:cNvPr>
          <p:cNvSpPr/>
          <p:nvPr/>
        </p:nvSpPr>
        <p:spPr>
          <a:xfrm>
            <a:off x="5741763" y="3515381"/>
            <a:ext cx="1250982" cy="672263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Schedule stories into appropriate timebox (e.g., sprint)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7FA82EE5-BC1F-40C1-A76F-AE2467641255}"/>
              </a:ext>
            </a:extLst>
          </p:cNvPr>
          <p:cNvSpPr/>
          <p:nvPr/>
        </p:nvSpPr>
        <p:spPr>
          <a:xfrm>
            <a:off x="5741763" y="2492885"/>
            <a:ext cx="1256049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Prioritize story backlog</a:t>
            </a:r>
            <a:endParaRPr lang="en-US" sz="1000"/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7F6915A2-51FD-4FCF-ADB5-42AAA39E42F2}"/>
              </a:ext>
            </a:extLst>
          </p:cNvPr>
          <p:cNvSpPr/>
          <p:nvPr/>
        </p:nvSpPr>
        <p:spPr>
          <a:xfrm>
            <a:off x="7752415" y="2492885"/>
            <a:ext cx="1245915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Deliver stories</a:t>
            </a:r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BD96783-A8FF-427F-BCA0-EA5686163884}"/>
              </a:ext>
            </a:extLst>
          </p:cNvPr>
          <p:cNvCxnSpPr>
            <a:cxnSpLocks/>
            <a:stCxn id="6" idx="3"/>
            <a:endCxn id="4" idx="1"/>
          </p:cNvCxnSpPr>
          <p:nvPr/>
        </p:nvCxnSpPr>
        <p:spPr>
          <a:xfrm>
            <a:off x="2139109" y="2829016"/>
            <a:ext cx="34718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DB14979-563B-4540-A061-071459E2A6A8}"/>
              </a:ext>
            </a:extLst>
          </p:cNvPr>
          <p:cNvCxnSpPr>
            <a:cxnSpLocks/>
            <a:stCxn id="23" idx="2"/>
            <a:endCxn id="8" idx="0"/>
          </p:cNvCxnSpPr>
          <p:nvPr/>
        </p:nvCxnSpPr>
        <p:spPr>
          <a:xfrm flipH="1">
            <a:off x="6367254" y="3165147"/>
            <a:ext cx="2534" cy="35023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4B24D132-BC08-49B7-9717-040031181592}"/>
              </a:ext>
            </a:extLst>
          </p:cNvPr>
          <p:cNvSpPr/>
          <p:nvPr/>
        </p:nvSpPr>
        <p:spPr>
          <a:xfrm>
            <a:off x="883061" y="1971193"/>
            <a:ext cx="2066016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>
                <a:solidFill>
                  <a:schemeClr val="tx1"/>
                </a:solidFill>
              </a:rPr>
              <a:t>Team Backlog Management</a:t>
            </a: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C95ED92-3233-4293-B2BE-4ED8449DDECD}"/>
              </a:ext>
            </a:extLst>
          </p:cNvPr>
          <p:cNvSpPr/>
          <p:nvPr/>
        </p:nvSpPr>
        <p:spPr>
          <a:xfrm>
            <a:off x="7508637" y="1850830"/>
            <a:ext cx="1704491" cy="2612978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38D939B-BF44-4E63-AA07-52F8ED3EBF5C}"/>
              </a:ext>
            </a:extLst>
          </p:cNvPr>
          <p:cNvSpPr/>
          <p:nvPr/>
        </p:nvSpPr>
        <p:spPr>
          <a:xfrm>
            <a:off x="7740979" y="1962148"/>
            <a:ext cx="1283611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>
                <a:solidFill>
                  <a:schemeClr val="tx1"/>
                </a:solidFill>
              </a:rPr>
              <a:t>Team Execution</a:t>
            </a:r>
            <a:endParaRPr lang="en-US" sz="1050">
              <a:solidFill>
                <a:schemeClr val="tx1"/>
              </a:solidFill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E7E2935-5654-4D23-9BDD-4B3D2D2A5244}"/>
              </a:ext>
            </a:extLst>
          </p:cNvPr>
          <p:cNvCxnSpPr>
            <a:cxnSpLocks/>
          </p:cNvCxnSpPr>
          <p:nvPr/>
        </p:nvCxnSpPr>
        <p:spPr>
          <a:xfrm>
            <a:off x="9259522" y="-721820"/>
            <a:ext cx="5702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E1EF575C-ACF9-4158-832A-169FAA5E804D}"/>
              </a:ext>
            </a:extLst>
          </p:cNvPr>
          <p:cNvSpPr/>
          <p:nvPr/>
        </p:nvSpPr>
        <p:spPr>
          <a:xfrm>
            <a:off x="5684966" y="1263240"/>
            <a:ext cx="1308932" cy="37479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90000"/>
                <a:lumOff val="1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Program Backlog Management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4E47E0DD-4D07-49C4-9FFC-75BBD55D4191}"/>
              </a:ext>
            </a:extLst>
          </p:cNvPr>
          <p:cNvSpPr/>
          <p:nvPr/>
        </p:nvSpPr>
        <p:spPr>
          <a:xfrm>
            <a:off x="7742282" y="3517912"/>
            <a:ext cx="1256048" cy="66720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Assign stories to relevant team members</a:t>
            </a:r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B920A64-4A7A-4CA1-AF61-8D7BACB2B481}"/>
              </a:ext>
            </a:extLst>
          </p:cNvPr>
          <p:cNvSpPr/>
          <p:nvPr/>
        </p:nvSpPr>
        <p:spPr>
          <a:xfrm>
            <a:off x="9628480" y="1850829"/>
            <a:ext cx="2055051" cy="2612978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10B22DF-6FA2-4F1A-BAFF-6405A43F5FB3}"/>
              </a:ext>
            </a:extLst>
          </p:cNvPr>
          <p:cNvSpPr/>
          <p:nvPr/>
        </p:nvSpPr>
        <p:spPr>
          <a:xfrm>
            <a:off x="9757594" y="1985378"/>
            <a:ext cx="1796821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>
                <a:solidFill>
                  <a:schemeClr val="tx1"/>
                </a:solidFill>
              </a:rPr>
              <a:t>Cross-Team Coordination</a:t>
            </a: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57" name="Rectangle 13">
            <a:extLst>
              <a:ext uri="{FF2B5EF4-FFF2-40B4-BE49-F238E27FC236}">
                <a16:creationId xmlns:a16="http://schemas.microsoft.com/office/drawing/2014/main" id="{16F89592-0CC1-416D-BC9E-9EE1CBFDC483}"/>
              </a:ext>
            </a:extLst>
          </p:cNvPr>
          <p:cNvSpPr/>
          <p:nvPr/>
        </p:nvSpPr>
        <p:spPr>
          <a:xfrm>
            <a:off x="10052891" y="3056874"/>
            <a:ext cx="1256048" cy="66973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Deliver cross-team dependencies</a:t>
            </a:r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D9EE94F-588A-4510-87A2-1D876108C9D0}"/>
              </a:ext>
            </a:extLst>
          </p:cNvPr>
          <p:cNvCxnSpPr>
            <a:cxnSpLocks/>
            <a:stCxn id="35" idx="0"/>
            <a:endCxn id="24" idx="2"/>
          </p:cNvCxnSpPr>
          <p:nvPr/>
        </p:nvCxnSpPr>
        <p:spPr>
          <a:xfrm flipV="1">
            <a:off x="8370306" y="3165147"/>
            <a:ext cx="5067" cy="35276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F38BCFB-946A-462A-8063-23921050413B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>
            <a:off x="3742344" y="2829016"/>
            <a:ext cx="36702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6B28870-2FC9-4FED-B6BE-7FB44B577484}"/>
              </a:ext>
            </a:extLst>
          </p:cNvPr>
          <p:cNvCxnSpPr>
            <a:cxnSpLocks/>
            <a:stCxn id="7" idx="3"/>
            <a:endCxn id="23" idx="1"/>
          </p:cNvCxnSpPr>
          <p:nvPr/>
        </p:nvCxnSpPr>
        <p:spPr>
          <a:xfrm>
            <a:off x="5365420" y="2829016"/>
            <a:ext cx="37634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A7BAACC-A16F-4932-A3E7-C8DE49FA5305}"/>
              </a:ext>
            </a:extLst>
          </p:cNvPr>
          <p:cNvCxnSpPr>
            <a:cxnSpLocks/>
            <a:stCxn id="8" idx="3"/>
            <a:endCxn id="35" idx="1"/>
          </p:cNvCxnSpPr>
          <p:nvPr/>
        </p:nvCxnSpPr>
        <p:spPr>
          <a:xfrm>
            <a:off x="6992745" y="3851513"/>
            <a:ext cx="7495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30434D20-815B-45EA-B746-D1EAC3482ADA}"/>
              </a:ext>
            </a:extLst>
          </p:cNvPr>
          <p:cNvCxnSpPr>
            <a:stCxn id="35" idx="3"/>
            <a:endCxn id="57" idx="2"/>
          </p:cNvCxnSpPr>
          <p:nvPr/>
        </p:nvCxnSpPr>
        <p:spPr>
          <a:xfrm flipV="1">
            <a:off x="8998330" y="3726606"/>
            <a:ext cx="1682585" cy="124907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7D4874B7-0DCE-4184-B0FE-3EF7D12DE1E3}"/>
              </a:ext>
            </a:extLst>
          </p:cNvPr>
          <p:cNvCxnSpPr>
            <a:cxnSpLocks/>
            <a:stCxn id="57" idx="0"/>
          </p:cNvCxnSpPr>
          <p:nvPr/>
        </p:nvCxnSpPr>
        <p:spPr>
          <a:xfrm rot="16200000" flipV="1">
            <a:off x="9804056" y="2180015"/>
            <a:ext cx="76200" cy="1677518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A30BA4A4-3BAD-4E73-BD0C-440BC6899DB3}"/>
              </a:ext>
            </a:extLst>
          </p:cNvPr>
          <p:cNvSpPr/>
          <p:nvPr/>
        </p:nvSpPr>
        <p:spPr>
          <a:xfrm>
            <a:off x="4315663" y="4813821"/>
            <a:ext cx="1775993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Team OKRs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4" name="Rectangle 20">
            <a:extLst>
              <a:ext uri="{FF2B5EF4-FFF2-40B4-BE49-F238E27FC236}">
                <a16:creationId xmlns:a16="http://schemas.microsoft.com/office/drawing/2014/main" id="{86F3F656-8F6E-48F1-8BEB-BBB4C0295F43}"/>
              </a:ext>
            </a:extLst>
          </p:cNvPr>
          <p:cNvSpPr/>
          <p:nvPr/>
        </p:nvSpPr>
        <p:spPr>
          <a:xfrm>
            <a:off x="2484386" y="5274477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Create and define objectives</a:t>
            </a:r>
          </a:p>
        </p:txBody>
      </p:sp>
      <p:sp>
        <p:nvSpPr>
          <p:cNvPr id="61" name="Rectangle 20">
            <a:extLst>
              <a:ext uri="{FF2B5EF4-FFF2-40B4-BE49-F238E27FC236}">
                <a16:creationId xmlns:a16="http://schemas.microsoft.com/office/drawing/2014/main" id="{AFE03109-4018-4467-849B-D30EC70ED927}"/>
              </a:ext>
            </a:extLst>
          </p:cNvPr>
          <p:cNvSpPr/>
          <p:nvPr/>
        </p:nvSpPr>
        <p:spPr>
          <a:xfrm>
            <a:off x="4575635" y="5274477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Define current and target metrics (key results) for objectives</a:t>
            </a:r>
          </a:p>
        </p:txBody>
      </p:sp>
      <p:sp>
        <p:nvSpPr>
          <p:cNvPr id="62" name="Rectangle 20">
            <a:extLst>
              <a:ext uri="{FF2B5EF4-FFF2-40B4-BE49-F238E27FC236}">
                <a16:creationId xmlns:a16="http://schemas.microsoft.com/office/drawing/2014/main" id="{EDF4D85C-E7AD-4908-BB56-9137281A6D9C}"/>
              </a:ext>
            </a:extLst>
          </p:cNvPr>
          <p:cNvSpPr/>
          <p:nvPr/>
        </p:nvSpPr>
        <p:spPr>
          <a:xfrm>
            <a:off x="6682306" y="5274477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Monitor progress through key results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B1F8B5E-0FD1-42DA-8F9C-2A6D0CB12C63}"/>
              </a:ext>
            </a:extLst>
          </p:cNvPr>
          <p:cNvCxnSpPr>
            <a:cxnSpLocks/>
            <a:stCxn id="54" idx="3"/>
            <a:endCxn id="61" idx="1"/>
          </p:cNvCxnSpPr>
          <p:nvPr/>
        </p:nvCxnSpPr>
        <p:spPr>
          <a:xfrm>
            <a:off x="3740434" y="5610608"/>
            <a:ext cx="835201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4CDBA95-8B26-466E-8255-27A702EA78B7}"/>
              </a:ext>
            </a:extLst>
          </p:cNvPr>
          <p:cNvCxnSpPr>
            <a:stCxn id="61" idx="3"/>
            <a:endCxn id="62" idx="1"/>
          </p:cNvCxnSpPr>
          <p:nvPr/>
        </p:nvCxnSpPr>
        <p:spPr>
          <a:xfrm>
            <a:off x="5831683" y="5610608"/>
            <a:ext cx="850623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7AFC4F66-C461-4565-BCDB-8969FC4F3278}"/>
              </a:ext>
            </a:extLst>
          </p:cNvPr>
          <p:cNvCxnSpPr>
            <a:stCxn id="4" idx="2"/>
            <a:endCxn id="54" idx="0"/>
          </p:cNvCxnSpPr>
          <p:nvPr/>
        </p:nvCxnSpPr>
        <p:spPr>
          <a:xfrm rot="5400000">
            <a:off x="2058700" y="4218857"/>
            <a:ext cx="2109330" cy="1910"/>
          </a:xfrm>
          <a:prstGeom prst="bentConnector3">
            <a:avLst/>
          </a:prstGeom>
          <a:ln w="127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91E60701-05F5-4B7A-BC71-AABE62F95385}"/>
              </a:ext>
            </a:extLst>
          </p:cNvPr>
          <p:cNvCxnSpPr>
            <a:cxnSpLocks/>
            <a:stCxn id="24" idx="1"/>
            <a:endCxn id="62" idx="0"/>
          </p:cNvCxnSpPr>
          <p:nvPr/>
        </p:nvCxnSpPr>
        <p:spPr>
          <a:xfrm rot="10800000" flipV="1">
            <a:off x="7310331" y="2829015"/>
            <a:ext cx="442085" cy="2445461"/>
          </a:xfrm>
          <a:prstGeom prst="bentConnector2">
            <a:avLst/>
          </a:prstGeom>
          <a:ln w="127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496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B24AB2-215A-4F09-8326-CB4A495B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2" y="72776"/>
            <a:ext cx="11253216" cy="699516"/>
          </a:xfrm>
        </p:spPr>
        <p:txBody>
          <a:bodyPr/>
          <a:lstStyle/>
          <a:p>
            <a:r>
              <a:rPr lang="en-GB" sz="2800" dirty="0"/>
              <a:t>Product Funding</a:t>
            </a:r>
            <a:endParaRPr lang="en-US" sz="28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7C9800B-1C63-452C-9E3E-CBA7565536F3}"/>
              </a:ext>
            </a:extLst>
          </p:cNvPr>
          <p:cNvSpPr/>
          <p:nvPr/>
        </p:nvSpPr>
        <p:spPr>
          <a:xfrm>
            <a:off x="701337" y="1959669"/>
            <a:ext cx="4793941" cy="1576191"/>
          </a:xfrm>
          <a:prstGeom prst="rect">
            <a:avLst/>
          </a:prstGeom>
          <a:solidFill>
            <a:srgbClr val="12D6E0">
              <a:alpha val="25000"/>
            </a:srgb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8E7BC08-F770-458B-ACE4-D15BE1D418D8}"/>
              </a:ext>
            </a:extLst>
          </p:cNvPr>
          <p:cNvSpPr/>
          <p:nvPr/>
        </p:nvSpPr>
        <p:spPr>
          <a:xfrm>
            <a:off x="5599159" y="1959669"/>
            <a:ext cx="3189734" cy="1576191"/>
          </a:xfrm>
          <a:prstGeom prst="rect">
            <a:avLst/>
          </a:prstGeom>
          <a:solidFill>
            <a:srgbClr val="12D6E0">
              <a:alpha val="25000"/>
            </a:srgb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F3C7C38-0492-4FFD-B04C-BCA840B6D516}"/>
              </a:ext>
            </a:extLst>
          </p:cNvPr>
          <p:cNvSpPr/>
          <p:nvPr/>
        </p:nvSpPr>
        <p:spPr>
          <a:xfrm>
            <a:off x="8892774" y="1959669"/>
            <a:ext cx="2017882" cy="1576191"/>
          </a:xfrm>
          <a:prstGeom prst="rect">
            <a:avLst/>
          </a:prstGeom>
          <a:solidFill>
            <a:srgbClr val="12D6E0">
              <a:alpha val="25000"/>
            </a:srgb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13">
            <a:extLst>
              <a:ext uri="{FF2B5EF4-FFF2-40B4-BE49-F238E27FC236}">
                <a16:creationId xmlns:a16="http://schemas.microsoft.com/office/drawing/2014/main" id="{AE28CB67-9C52-45D2-83CF-0F28D0F77A85}"/>
              </a:ext>
            </a:extLst>
          </p:cNvPr>
          <p:cNvSpPr/>
          <p:nvPr/>
        </p:nvSpPr>
        <p:spPr>
          <a:xfrm>
            <a:off x="2499486" y="264987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Describe and categorize product</a:t>
            </a:r>
          </a:p>
        </p:txBody>
      </p:sp>
      <p:sp>
        <p:nvSpPr>
          <p:cNvPr id="65" name="Rectangle 20">
            <a:extLst>
              <a:ext uri="{FF2B5EF4-FFF2-40B4-BE49-F238E27FC236}">
                <a16:creationId xmlns:a16="http://schemas.microsoft.com/office/drawing/2014/main" id="{D812026C-68A7-4DA5-B1BA-4C178D9C5FD8}"/>
              </a:ext>
            </a:extLst>
          </p:cNvPr>
          <p:cNvSpPr/>
          <p:nvPr/>
        </p:nvSpPr>
        <p:spPr>
          <a:xfrm>
            <a:off x="896251" y="264987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Create product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F2E8D4C-8D17-41FC-AF32-95B277628652}"/>
              </a:ext>
            </a:extLst>
          </p:cNvPr>
          <p:cNvCxnSpPr>
            <a:cxnSpLocks/>
            <a:stCxn id="65" idx="3"/>
            <a:endCxn id="44" idx="1"/>
          </p:cNvCxnSpPr>
          <p:nvPr/>
        </p:nvCxnSpPr>
        <p:spPr>
          <a:xfrm>
            <a:off x="2152299" y="2986010"/>
            <a:ext cx="34718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Rectangle 13">
            <a:extLst>
              <a:ext uri="{FF2B5EF4-FFF2-40B4-BE49-F238E27FC236}">
                <a16:creationId xmlns:a16="http://schemas.microsoft.com/office/drawing/2014/main" id="{41C4FE70-8D23-487A-84DF-FA28B996F77C}"/>
              </a:ext>
            </a:extLst>
          </p:cNvPr>
          <p:cNvSpPr/>
          <p:nvPr/>
        </p:nvSpPr>
        <p:spPr>
          <a:xfrm>
            <a:off x="4102721" y="264987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Create / manage product roadmap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A8DCC53-BA51-4CDA-9EC5-ADD73BCC64E7}"/>
              </a:ext>
            </a:extLst>
          </p:cNvPr>
          <p:cNvSpPr/>
          <p:nvPr/>
        </p:nvSpPr>
        <p:spPr>
          <a:xfrm>
            <a:off x="5776978" y="264987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 dirty="0">
                <a:solidFill>
                  <a:srgbClr val="FFFFFF"/>
                </a:solidFill>
              </a:rPr>
              <a:t>Identify and document product objectives / benefits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8C642B4-3550-44CD-B725-DC632DE4C48E}"/>
              </a:ext>
            </a:extLst>
          </p:cNvPr>
          <p:cNvSpPr/>
          <p:nvPr/>
        </p:nvSpPr>
        <p:spPr>
          <a:xfrm>
            <a:off x="7380213" y="264987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Manage financial budgets / targets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C4B469B-023C-4ED7-95E3-B852A7629EA1}"/>
              </a:ext>
            </a:extLst>
          </p:cNvPr>
          <p:cNvSpPr/>
          <p:nvPr/>
        </p:nvSpPr>
        <p:spPr>
          <a:xfrm>
            <a:off x="2443841" y="2093560"/>
            <a:ext cx="1308932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Product Planning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0D7BB61-DDDC-433A-8673-3DAAFC1AD7F3}"/>
              </a:ext>
            </a:extLst>
          </p:cNvPr>
          <p:cNvSpPr/>
          <p:nvPr/>
        </p:nvSpPr>
        <p:spPr>
          <a:xfrm>
            <a:off x="9273691" y="2652099"/>
            <a:ext cx="1256048" cy="672262"/>
          </a:xfrm>
          <a:prstGeom prst="rect">
            <a:avLst/>
          </a:prstGeom>
          <a:solidFill>
            <a:srgbClr val="21213D"/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Manage capacity targets: </a:t>
            </a:r>
          </a:p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Team of teams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9AA1633-3D3F-439E-98B1-2FF013AF6C22}"/>
              </a:ext>
            </a:extLst>
          </p:cNvPr>
          <p:cNvCxnSpPr>
            <a:cxnSpLocks/>
            <a:stCxn id="44" idx="3"/>
            <a:endCxn id="67" idx="1"/>
          </p:cNvCxnSpPr>
          <p:nvPr/>
        </p:nvCxnSpPr>
        <p:spPr>
          <a:xfrm>
            <a:off x="3755534" y="2986010"/>
            <a:ext cx="34718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999FB998-6EDF-4C4C-9CE8-6CA797479E89}"/>
              </a:ext>
            </a:extLst>
          </p:cNvPr>
          <p:cNvCxnSpPr>
            <a:cxnSpLocks/>
            <a:stCxn id="67" idx="3"/>
            <a:endCxn id="68" idx="1"/>
          </p:cNvCxnSpPr>
          <p:nvPr/>
        </p:nvCxnSpPr>
        <p:spPr>
          <a:xfrm>
            <a:off x="5358769" y="2986010"/>
            <a:ext cx="418209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92C07D4-8280-42FA-90C1-83CBB8F4AD54}"/>
              </a:ext>
            </a:extLst>
          </p:cNvPr>
          <p:cNvCxnSpPr>
            <a:cxnSpLocks/>
            <a:stCxn id="68" idx="3"/>
            <a:endCxn id="69" idx="1"/>
          </p:cNvCxnSpPr>
          <p:nvPr/>
        </p:nvCxnSpPr>
        <p:spPr>
          <a:xfrm>
            <a:off x="7033026" y="2986010"/>
            <a:ext cx="34718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C0186D0-26DF-4F97-B26B-397BC6BA6E06}"/>
              </a:ext>
            </a:extLst>
          </p:cNvPr>
          <p:cNvCxnSpPr>
            <a:cxnSpLocks/>
            <a:stCxn id="69" idx="3"/>
            <a:endCxn id="71" idx="1"/>
          </p:cNvCxnSpPr>
          <p:nvPr/>
        </p:nvCxnSpPr>
        <p:spPr>
          <a:xfrm>
            <a:off x="8636261" y="2986010"/>
            <a:ext cx="637430" cy="222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B3FC4C14-7F90-4615-BDFE-FC455DC798D3}"/>
              </a:ext>
            </a:extLst>
          </p:cNvPr>
          <p:cNvSpPr/>
          <p:nvPr/>
        </p:nvSpPr>
        <p:spPr>
          <a:xfrm>
            <a:off x="6539560" y="2093560"/>
            <a:ext cx="1308932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Product Funding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DD53843-871D-4EB7-8915-BB66CED53047}"/>
              </a:ext>
            </a:extLst>
          </p:cNvPr>
          <p:cNvSpPr/>
          <p:nvPr/>
        </p:nvSpPr>
        <p:spPr>
          <a:xfrm>
            <a:off x="9247249" y="2093560"/>
            <a:ext cx="1308932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chemeClr val="tx1"/>
                </a:solidFill>
              </a:rPr>
              <a:t>Capacity Targets</a:t>
            </a:r>
            <a:endParaRPr lang="en-US" sz="1050">
              <a:solidFill>
                <a:schemeClr val="tx1"/>
              </a:solidFill>
            </a:endParaRPr>
          </a:p>
        </p:txBody>
      </p:sp>
      <p:cxnSp>
        <p:nvCxnSpPr>
          <p:cNvPr id="78" name="Connector: Elbow 21">
            <a:extLst>
              <a:ext uri="{FF2B5EF4-FFF2-40B4-BE49-F238E27FC236}">
                <a16:creationId xmlns:a16="http://schemas.microsoft.com/office/drawing/2014/main" id="{CACED4AF-F5DF-4701-9AC6-87D3DBC24D3B}"/>
              </a:ext>
            </a:extLst>
          </p:cNvPr>
          <p:cNvCxnSpPr>
            <a:cxnSpLocks/>
            <a:stCxn id="71" idx="2"/>
          </p:cNvCxnSpPr>
          <p:nvPr/>
        </p:nvCxnSpPr>
        <p:spPr>
          <a:xfrm rot="5400000">
            <a:off x="9230505" y="3068939"/>
            <a:ext cx="415789" cy="926633"/>
          </a:xfrm>
          <a:prstGeom prst="bentConnector2">
            <a:avLst/>
          </a:prstGeom>
          <a:ln w="19050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or: Elbow 21">
            <a:extLst>
              <a:ext uri="{FF2B5EF4-FFF2-40B4-BE49-F238E27FC236}">
                <a16:creationId xmlns:a16="http://schemas.microsoft.com/office/drawing/2014/main" id="{717BAB48-FD3A-4B47-A443-56F678D5E0D9}"/>
              </a:ext>
            </a:extLst>
          </p:cNvPr>
          <p:cNvCxnSpPr>
            <a:cxnSpLocks/>
            <a:stCxn id="69" idx="2"/>
            <a:endCxn id="80" idx="0"/>
          </p:cNvCxnSpPr>
          <p:nvPr/>
        </p:nvCxnSpPr>
        <p:spPr>
          <a:xfrm rot="16200000" flipH="1">
            <a:off x="8070822" y="3259555"/>
            <a:ext cx="841673" cy="966843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DF868507-4981-41D1-A06D-9935753BAB89}"/>
              </a:ext>
            </a:extLst>
          </p:cNvPr>
          <p:cNvSpPr/>
          <p:nvPr/>
        </p:nvSpPr>
        <p:spPr>
          <a:xfrm>
            <a:off x="8067319" y="4163814"/>
            <a:ext cx="1815522" cy="47553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90000"/>
                <a:lumOff val="1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Analysis and Prioritization / Portfolio Capacity Planning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33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2CAD822-7E1B-483C-8A8C-786AE569C8BB}"/>
              </a:ext>
            </a:extLst>
          </p:cNvPr>
          <p:cNvSpPr/>
          <p:nvPr/>
        </p:nvSpPr>
        <p:spPr>
          <a:xfrm>
            <a:off x="1771344" y="2467556"/>
            <a:ext cx="3785503" cy="2294944"/>
          </a:xfrm>
          <a:prstGeom prst="rect">
            <a:avLst/>
          </a:prstGeom>
          <a:solidFill>
            <a:srgbClr val="12D6E0">
              <a:alpha val="25000"/>
            </a:srgb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2DB01A-0D37-45DA-97F5-A2F8B70AFAFE}"/>
              </a:ext>
            </a:extLst>
          </p:cNvPr>
          <p:cNvSpPr/>
          <p:nvPr/>
        </p:nvSpPr>
        <p:spPr>
          <a:xfrm>
            <a:off x="417252" y="731274"/>
            <a:ext cx="5139595" cy="1576191"/>
          </a:xfrm>
          <a:prstGeom prst="rect">
            <a:avLst/>
          </a:prstGeom>
          <a:solidFill>
            <a:srgbClr val="12D6E0">
              <a:alpha val="25000"/>
            </a:srgb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CC50DB-58C0-4519-902C-7C58A8EC847D}"/>
              </a:ext>
            </a:extLst>
          </p:cNvPr>
          <p:cNvSpPr/>
          <p:nvPr/>
        </p:nvSpPr>
        <p:spPr>
          <a:xfrm>
            <a:off x="5703183" y="731274"/>
            <a:ext cx="1815522" cy="2796000"/>
          </a:xfrm>
          <a:prstGeom prst="rect">
            <a:avLst/>
          </a:prstGeom>
          <a:solidFill>
            <a:srgbClr val="12D6E0">
              <a:alpha val="25000"/>
            </a:srgb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364396D-8E3F-471E-B2E4-FE2189A259CE}"/>
              </a:ext>
            </a:extLst>
          </p:cNvPr>
          <p:cNvSpPr/>
          <p:nvPr/>
        </p:nvSpPr>
        <p:spPr>
          <a:xfrm>
            <a:off x="7653711" y="727943"/>
            <a:ext cx="2620608" cy="2799330"/>
          </a:xfrm>
          <a:prstGeom prst="rect">
            <a:avLst/>
          </a:prstGeom>
          <a:solidFill>
            <a:srgbClr val="12D6E0">
              <a:alpha val="25000"/>
            </a:srgb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ABE489-F7AE-4C12-B675-C7C4F8B2E07D}"/>
              </a:ext>
            </a:extLst>
          </p:cNvPr>
          <p:cNvSpPr/>
          <p:nvPr/>
        </p:nvSpPr>
        <p:spPr>
          <a:xfrm>
            <a:off x="5703183" y="3647659"/>
            <a:ext cx="4571136" cy="1739681"/>
          </a:xfrm>
          <a:prstGeom prst="rect">
            <a:avLst/>
          </a:prstGeom>
          <a:solidFill>
            <a:srgbClr val="12D6E0">
              <a:alpha val="25000"/>
            </a:srgbClr>
          </a:solidFill>
          <a:ln w="127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07D480C-033F-47BD-8AD8-5B1D82975461}"/>
              </a:ext>
            </a:extLst>
          </p:cNvPr>
          <p:cNvCxnSpPr>
            <a:cxnSpLocks/>
            <a:endCxn id="61" idx="0"/>
          </p:cNvCxnSpPr>
          <p:nvPr/>
        </p:nvCxnSpPr>
        <p:spPr>
          <a:xfrm>
            <a:off x="8388307" y="4416601"/>
            <a:ext cx="1" cy="23497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1CF01CC-FFEF-426D-BA31-54EF9AE88AE4}"/>
              </a:ext>
            </a:extLst>
          </p:cNvPr>
          <p:cNvCxnSpPr>
            <a:cxnSpLocks/>
            <a:stCxn id="37" idx="2"/>
            <a:endCxn id="64" idx="0"/>
          </p:cNvCxnSpPr>
          <p:nvPr/>
        </p:nvCxnSpPr>
        <p:spPr>
          <a:xfrm flipH="1">
            <a:off x="8388307" y="2062912"/>
            <a:ext cx="2381" cy="66401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B361D6A-E518-4AC7-93D2-D8169FBFEB06}"/>
              </a:ext>
            </a:extLst>
          </p:cNvPr>
          <p:cNvCxnSpPr>
            <a:cxnSpLocks/>
            <a:stCxn id="64" idx="0"/>
          </p:cNvCxnSpPr>
          <p:nvPr/>
        </p:nvCxnSpPr>
        <p:spPr>
          <a:xfrm>
            <a:off x="8388307" y="2726925"/>
            <a:ext cx="0" cy="105849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20">
            <a:extLst>
              <a:ext uri="{FF2B5EF4-FFF2-40B4-BE49-F238E27FC236}">
                <a16:creationId xmlns:a16="http://schemas.microsoft.com/office/drawing/2014/main" id="{BBD9A210-2DD2-482B-BF6E-5B246EC2A0FC}"/>
              </a:ext>
            </a:extLst>
          </p:cNvPr>
          <p:cNvSpPr/>
          <p:nvPr/>
        </p:nvSpPr>
        <p:spPr>
          <a:xfrm>
            <a:off x="574401" y="1488554"/>
            <a:ext cx="1070201" cy="566418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900" kern="0">
                <a:solidFill>
                  <a:srgbClr val="FFFFFF"/>
                </a:solidFill>
              </a:rPr>
              <a:t>Create epic</a:t>
            </a: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760ED277-0F9F-4131-B05F-20ABBF82A35B}"/>
              </a:ext>
            </a:extLst>
          </p:cNvPr>
          <p:cNvSpPr/>
          <p:nvPr/>
        </p:nvSpPr>
        <p:spPr>
          <a:xfrm>
            <a:off x="1845769" y="1488262"/>
            <a:ext cx="1070201" cy="56671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900" kern="0">
                <a:solidFill>
                  <a:srgbClr val="FFFFFF"/>
                </a:solidFill>
              </a:rPr>
              <a:t>Describe and categorize epic</a:t>
            </a:r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49F5BD7E-0593-4D70-BAFB-0B42259492CD}"/>
              </a:ext>
            </a:extLst>
          </p:cNvPr>
          <p:cNvSpPr/>
          <p:nvPr/>
        </p:nvSpPr>
        <p:spPr>
          <a:xfrm>
            <a:off x="4388505" y="1491593"/>
            <a:ext cx="1070201" cy="567003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900" kern="0" dirty="0">
                <a:solidFill>
                  <a:srgbClr val="FFFFFF"/>
                </a:solidFill>
              </a:rPr>
              <a:t>Capture  prioritization information (e.g., WSJF)</a:t>
            </a:r>
          </a:p>
        </p:txBody>
      </p:sp>
      <p:sp>
        <p:nvSpPr>
          <p:cNvPr id="34" name="Rectangle 20">
            <a:extLst>
              <a:ext uri="{FF2B5EF4-FFF2-40B4-BE49-F238E27FC236}">
                <a16:creationId xmlns:a16="http://schemas.microsoft.com/office/drawing/2014/main" id="{177C9813-D3E8-4779-AA5D-7E67C78D8520}"/>
              </a:ext>
            </a:extLst>
          </p:cNvPr>
          <p:cNvSpPr/>
          <p:nvPr/>
        </p:nvSpPr>
        <p:spPr>
          <a:xfrm>
            <a:off x="3117137" y="1488554"/>
            <a:ext cx="1070201" cy="566710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900" kern="0" dirty="0">
                <a:solidFill>
                  <a:srgbClr val="FFFFFF"/>
                </a:solidFill>
              </a:rPr>
              <a:t>Associate to relevant products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19778E-42AA-4BBB-B06D-7627EAB659A3}"/>
              </a:ext>
            </a:extLst>
          </p:cNvPr>
          <p:cNvSpPr/>
          <p:nvPr/>
        </p:nvSpPr>
        <p:spPr>
          <a:xfrm>
            <a:off x="2332583" y="811896"/>
            <a:ext cx="1308932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dk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Demand Intake (Governance)</a:t>
            </a:r>
            <a:endParaRPr lang="en-US" sz="1050" dirty="0">
              <a:solidFill>
                <a:schemeClr val="tx1"/>
              </a:solidFill>
            </a:endParaRPr>
          </a:p>
        </p:txBody>
      </p:sp>
      <p:grpSp>
        <p:nvGrpSpPr>
          <p:cNvPr id="36" name="Group 23">
            <a:extLst>
              <a:ext uri="{FF2B5EF4-FFF2-40B4-BE49-F238E27FC236}">
                <a16:creationId xmlns:a16="http://schemas.microsoft.com/office/drawing/2014/main" id="{E994ACA2-D89B-4158-A85A-8AD0D4C9247A}"/>
              </a:ext>
            </a:extLst>
          </p:cNvPr>
          <p:cNvGrpSpPr/>
          <p:nvPr/>
        </p:nvGrpSpPr>
        <p:grpSpPr>
          <a:xfrm>
            <a:off x="7831402" y="1241013"/>
            <a:ext cx="1113810" cy="821899"/>
            <a:chOff x="7641785" y="5305186"/>
            <a:chExt cx="995715" cy="742275"/>
          </a:xfrm>
        </p:grpSpPr>
        <p:sp>
          <p:nvSpPr>
            <p:cNvPr id="37" name="Diamond 25">
              <a:extLst>
                <a:ext uri="{FF2B5EF4-FFF2-40B4-BE49-F238E27FC236}">
                  <a16:creationId xmlns:a16="http://schemas.microsoft.com/office/drawing/2014/main" id="{1851BD68-588A-440E-A15C-44414E588DE4}"/>
                </a:ext>
              </a:extLst>
            </p:cNvPr>
            <p:cNvSpPr/>
            <p:nvPr/>
          </p:nvSpPr>
          <p:spPr>
            <a:xfrm>
              <a:off x="7744426" y="5305186"/>
              <a:ext cx="794689" cy="742275"/>
            </a:xfrm>
            <a:prstGeom prst="diamond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0" name="TextBox 26">
              <a:extLst>
                <a:ext uri="{FF2B5EF4-FFF2-40B4-BE49-F238E27FC236}">
                  <a16:creationId xmlns:a16="http://schemas.microsoft.com/office/drawing/2014/main" id="{38993F03-980B-43D8-A45A-74CA7C2E603D}"/>
                </a:ext>
              </a:extLst>
            </p:cNvPr>
            <p:cNvSpPr txBox="1"/>
            <p:nvPr/>
          </p:nvSpPr>
          <p:spPr>
            <a:xfrm>
              <a:off x="7641785" y="5452188"/>
              <a:ext cx="995715" cy="4758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Prioritize 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portfolio 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backlog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42BC4708-3650-451F-9CB2-DBAB9181D1B1}"/>
              </a:ext>
            </a:extLst>
          </p:cNvPr>
          <p:cNvSpPr/>
          <p:nvPr/>
        </p:nvSpPr>
        <p:spPr>
          <a:xfrm>
            <a:off x="5956478" y="811896"/>
            <a:ext cx="1308932" cy="3342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dk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Epic Financial Planning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A4E39CA-BBBB-4BEC-B64C-FD8257F63F77}"/>
              </a:ext>
            </a:extLst>
          </p:cNvPr>
          <p:cNvSpPr/>
          <p:nvPr/>
        </p:nvSpPr>
        <p:spPr>
          <a:xfrm>
            <a:off x="8056254" y="811896"/>
            <a:ext cx="1815522" cy="33297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dk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chemeClr val="tx1"/>
                </a:solidFill>
              </a:rPr>
              <a:t>Analysis and Prioritization / Portfolio Capacity Planning</a:t>
            </a:r>
            <a:endParaRPr lang="en-US" sz="1050">
              <a:solidFill>
                <a:schemeClr val="tx1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245F570-1411-4D1E-8FA8-69654441A548}"/>
              </a:ext>
            </a:extLst>
          </p:cNvPr>
          <p:cNvGrpSpPr/>
          <p:nvPr/>
        </p:nvGrpSpPr>
        <p:grpSpPr>
          <a:xfrm>
            <a:off x="7751728" y="3785419"/>
            <a:ext cx="1273158" cy="631182"/>
            <a:chOff x="4229557" y="5250620"/>
            <a:chExt cx="2368656" cy="103477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EEC3777-24D7-44F3-89AB-793DCCF4F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9557" y="5250620"/>
              <a:ext cx="2368656" cy="1034770"/>
            </a:xfrm>
            <a:prstGeom prst="roundRect">
              <a:avLst>
                <a:gd name="adj" fmla="val 0"/>
              </a:avLst>
            </a:prstGeom>
            <a:ln w="3175">
              <a:solidFill>
                <a:schemeClr val="bg1">
                  <a:lumMod val="50000"/>
                </a:schemeClr>
              </a:solidFill>
            </a:ln>
            <a:effectLst/>
          </p:spPr>
        </p:pic>
        <p:sp>
          <p:nvSpPr>
            <p:cNvPr id="47" name="TextBox 43">
              <a:extLst>
                <a:ext uri="{FF2B5EF4-FFF2-40B4-BE49-F238E27FC236}">
                  <a16:creationId xmlns:a16="http://schemas.microsoft.com/office/drawing/2014/main" id="{8E149053-717B-4CA4-B8BB-8582686EA022}"/>
                </a:ext>
              </a:extLst>
            </p:cNvPr>
            <p:cNvSpPr txBox="1"/>
            <p:nvPr/>
          </p:nvSpPr>
          <p:spPr>
            <a:xfrm>
              <a:off x="4333538" y="5481543"/>
              <a:ext cx="2160685" cy="55225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effectLst/>
          </p:spPr>
          <p:txBody>
            <a:bodyPr wrap="square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accent1">
                      <a:lumMod val="50000"/>
                    </a:schemeClr>
                  </a:solidFill>
                </a:rPr>
                <a:t>Sync epics across to portfolio board</a:t>
              </a:r>
            </a:p>
          </p:txBody>
        </p: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2D49ADE-B636-4D9C-8C6A-83489C5874B1}"/>
              </a:ext>
            </a:extLst>
          </p:cNvPr>
          <p:cNvCxnSpPr>
            <a:cxnSpLocks/>
          </p:cNvCxnSpPr>
          <p:nvPr/>
        </p:nvCxnSpPr>
        <p:spPr>
          <a:xfrm flipV="1">
            <a:off x="1644602" y="1737129"/>
            <a:ext cx="201167" cy="29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8E5BF3F-67E7-467C-B053-A43FBFFE6A5D}"/>
              </a:ext>
            </a:extLst>
          </p:cNvPr>
          <p:cNvCxnSpPr>
            <a:cxnSpLocks/>
          </p:cNvCxnSpPr>
          <p:nvPr/>
        </p:nvCxnSpPr>
        <p:spPr>
          <a:xfrm>
            <a:off x="2915970" y="1737129"/>
            <a:ext cx="201167" cy="29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23A88BD-4CC9-450D-B2FA-43E1197D9C0F}"/>
              </a:ext>
            </a:extLst>
          </p:cNvPr>
          <p:cNvCxnSpPr>
            <a:cxnSpLocks/>
          </p:cNvCxnSpPr>
          <p:nvPr/>
        </p:nvCxnSpPr>
        <p:spPr>
          <a:xfrm>
            <a:off x="4187338" y="1737421"/>
            <a:ext cx="201167" cy="304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5FEBC41-1B61-4C5C-8CFF-868D5F8EF158}"/>
              </a:ext>
            </a:extLst>
          </p:cNvPr>
          <p:cNvSpPr/>
          <p:nvPr/>
        </p:nvSpPr>
        <p:spPr>
          <a:xfrm>
            <a:off x="7773640" y="5662497"/>
            <a:ext cx="1229333" cy="37479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Program Backlog Management</a:t>
            </a:r>
            <a:endParaRPr lang="en-US" sz="1050" dirty="0">
              <a:solidFill>
                <a:schemeClr val="tx1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72F7B25-1DB7-40A4-A713-F76015729971}"/>
              </a:ext>
            </a:extLst>
          </p:cNvPr>
          <p:cNvCxnSpPr>
            <a:cxnSpLocks/>
          </p:cNvCxnSpPr>
          <p:nvPr/>
        </p:nvCxnSpPr>
        <p:spPr>
          <a:xfrm flipV="1">
            <a:off x="6686033" y="2556331"/>
            <a:ext cx="0" cy="25067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C9A4D73-3730-4C38-AD36-94452FB2E613}"/>
              </a:ext>
            </a:extLst>
          </p:cNvPr>
          <p:cNvCxnSpPr>
            <a:cxnSpLocks/>
            <a:stCxn id="61" idx="1"/>
            <a:endCxn id="62" idx="3"/>
          </p:cNvCxnSpPr>
          <p:nvPr/>
        </p:nvCxnSpPr>
        <p:spPr>
          <a:xfrm flipH="1" flipV="1">
            <a:off x="7265407" y="4900445"/>
            <a:ext cx="508234" cy="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Rectangle 20">
            <a:extLst>
              <a:ext uri="{FF2B5EF4-FFF2-40B4-BE49-F238E27FC236}">
                <a16:creationId xmlns:a16="http://schemas.microsoft.com/office/drawing/2014/main" id="{157FEBC9-5E7D-4E52-926C-899BCD2A3908}"/>
              </a:ext>
            </a:extLst>
          </p:cNvPr>
          <p:cNvSpPr/>
          <p:nvPr/>
        </p:nvSpPr>
        <p:spPr>
          <a:xfrm>
            <a:off x="6101661" y="1402817"/>
            <a:ext cx="1168743" cy="497734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900" kern="0" dirty="0">
                <a:solidFill>
                  <a:srgbClr val="FFFFFF"/>
                </a:solidFill>
              </a:rPr>
              <a:t>Estimate sizes</a:t>
            </a:r>
          </a:p>
        </p:txBody>
      </p:sp>
      <p:sp>
        <p:nvSpPr>
          <p:cNvPr id="59" name="Rectangle 20">
            <a:extLst>
              <a:ext uri="{FF2B5EF4-FFF2-40B4-BE49-F238E27FC236}">
                <a16:creationId xmlns:a16="http://schemas.microsoft.com/office/drawing/2014/main" id="{C9241B02-5362-4A69-868A-B674DA440EB6}"/>
              </a:ext>
            </a:extLst>
          </p:cNvPr>
          <p:cNvSpPr/>
          <p:nvPr/>
        </p:nvSpPr>
        <p:spPr>
          <a:xfrm>
            <a:off x="6101661" y="2058597"/>
            <a:ext cx="1168743" cy="497734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900" kern="0" dirty="0">
                <a:solidFill>
                  <a:srgbClr val="FFFFFF"/>
                </a:solidFill>
              </a:rPr>
              <a:t>Manage cost and revenue/KPIs</a:t>
            </a:r>
          </a:p>
          <a:p>
            <a:pPr algn="ctr" defTabSz="685749"/>
            <a:r>
              <a:rPr lang="en-GB" sz="900" kern="0" dirty="0">
                <a:solidFill>
                  <a:srgbClr val="FFFFFF"/>
                </a:solidFill>
              </a:rPr>
              <a:t>(Lean Business Case)</a:t>
            </a:r>
          </a:p>
        </p:txBody>
      </p:sp>
      <p:sp>
        <p:nvSpPr>
          <p:cNvPr id="60" name="Rectangle 20">
            <a:extLst>
              <a:ext uri="{FF2B5EF4-FFF2-40B4-BE49-F238E27FC236}">
                <a16:creationId xmlns:a16="http://schemas.microsoft.com/office/drawing/2014/main" id="{1AA2AC58-3968-4A50-AF66-32CDE1AD188B}"/>
              </a:ext>
            </a:extLst>
          </p:cNvPr>
          <p:cNvSpPr/>
          <p:nvPr/>
        </p:nvSpPr>
        <p:spPr>
          <a:xfrm>
            <a:off x="6101661" y="2807009"/>
            <a:ext cx="1168743" cy="497734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900" kern="0">
                <a:solidFill>
                  <a:srgbClr val="FFFFFF"/>
                </a:solidFill>
              </a:rPr>
              <a:t>Consolidate actuals </a:t>
            </a:r>
          </a:p>
        </p:txBody>
      </p:sp>
      <p:sp>
        <p:nvSpPr>
          <p:cNvPr id="61" name="Rectangle 20">
            <a:extLst>
              <a:ext uri="{FF2B5EF4-FFF2-40B4-BE49-F238E27FC236}">
                <a16:creationId xmlns:a16="http://schemas.microsoft.com/office/drawing/2014/main" id="{4CA3D58C-D3B8-45F4-82B6-E37AC5F130F8}"/>
              </a:ext>
            </a:extLst>
          </p:cNvPr>
          <p:cNvSpPr/>
          <p:nvPr/>
        </p:nvSpPr>
        <p:spPr>
          <a:xfrm>
            <a:off x="7773641" y="4651579"/>
            <a:ext cx="1229333" cy="497734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900" kern="0" dirty="0">
                <a:solidFill>
                  <a:srgbClr val="FFFFFF"/>
                </a:solidFill>
              </a:rPr>
              <a:t>Sequence epics into </a:t>
            </a:r>
            <a:r>
              <a:rPr lang="en-GB" sz="900" kern="0">
                <a:solidFill>
                  <a:srgbClr val="FFFFFF"/>
                </a:solidFill>
              </a:rPr>
              <a:t>appropriate timeboxes </a:t>
            </a:r>
            <a:r>
              <a:rPr lang="en-GB" sz="900" kern="0" dirty="0">
                <a:solidFill>
                  <a:srgbClr val="FFFFFF"/>
                </a:solidFill>
              </a:rPr>
              <a:t>(e.g., PI) </a:t>
            </a:r>
          </a:p>
        </p:txBody>
      </p:sp>
      <p:sp>
        <p:nvSpPr>
          <p:cNvPr id="62" name="Rectangle 20">
            <a:extLst>
              <a:ext uri="{FF2B5EF4-FFF2-40B4-BE49-F238E27FC236}">
                <a16:creationId xmlns:a16="http://schemas.microsoft.com/office/drawing/2014/main" id="{7A944DC5-C547-46CC-B87F-2952F35DA877}"/>
              </a:ext>
            </a:extLst>
          </p:cNvPr>
          <p:cNvSpPr/>
          <p:nvPr/>
        </p:nvSpPr>
        <p:spPr>
          <a:xfrm>
            <a:off x="6096000" y="4651578"/>
            <a:ext cx="1169407" cy="497733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900" kern="0" dirty="0">
                <a:solidFill>
                  <a:srgbClr val="FFFFFF"/>
                </a:solidFill>
              </a:rPr>
              <a:t>Deliver epics through underlying features and stories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D97EAD-EF33-42BE-9CA0-750D4381C7A2}"/>
              </a:ext>
            </a:extLst>
          </p:cNvPr>
          <p:cNvGrpSpPr/>
          <p:nvPr/>
        </p:nvGrpSpPr>
        <p:grpSpPr>
          <a:xfrm>
            <a:off x="7807618" y="2726925"/>
            <a:ext cx="1161378" cy="530147"/>
            <a:chOff x="7807618" y="2726925"/>
            <a:chExt cx="1161378" cy="530147"/>
          </a:xfrm>
        </p:grpSpPr>
        <p:sp>
          <p:nvSpPr>
            <p:cNvPr id="64" name="Parallelogram 29">
              <a:extLst>
                <a:ext uri="{FF2B5EF4-FFF2-40B4-BE49-F238E27FC236}">
                  <a16:creationId xmlns:a16="http://schemas.microsoft.com/office/drawing/2014/main" id="{2A2D1D53-BF86-4A0C-8F0D-AE18CC75EF78}"/>
                </a:ext>
              </a:extLst>
            </p:cNvPr>
            <p:cNvSpPr/>
            <p:nvPr/>
          </p:nvSpPr>
          <p:spPr>
            <a:xfrm>
              <a:off x="7807618" y="2726925"/>
              <a:ext cx="1161378" cy="426406"/>
            </a:xfrm>
            <a:prstGeom prst="parallelogram">
              <a:avLst/>
            </a:prstGeom>
            <a:solidFill>
              <a:srgbClr val="FB2F02"/>
            </a:solidFill>
            <a:ln w="1270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81" name="TextBox 30">
              <a:extLst>
                <a:ext uri="{FF2B5EF4-FFF2-40B4-BE49-F238E27FC236}">
                  <a16:creationId xmlns:a16="http://schemas.microsoft.com/office/drawing/2014/main" id="{9EA0D7AB-ABBB-4F34-B1C7-6C931244B12F}"/>
                </a:ext>
              </a:extLst>
            </p:cNvPr>
            <p:cNvSpPr txBox="1"/>
            <p:nvPr/>
          </p:nvSpPr>
          <p:spPr>
            <a:xfrm>
              <a:off x="7807618" y="2749241"/>
              <a:ext cx="1161378" cy="5078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Key prioritized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epics</a:t>
              </a:r>
            </a:p>
            <a:p>
              <a:pPr algn="ctr"/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7B8D4E7A-415A-4E12-9266-0580B235DE8A}"/>
              </a:ext>
            </a:extLst>
          </p:cNvPr>
          <p:cNvSpPr/>
          <p:nvPr/>
        </p:nvSpPr>
        <p:spPr>
          <a:xfrm>
            <a:off x="10452010" y="1464287"/>
            <a:ext cx="1308932" cy="37479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Product Funding / Capacity Targets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D1718CF-AE80-43FB-A186-E7E9C1016C40}"/>
              </a:ext>
            </a:extLst>
          </p:cNvPr>
          <p:cNvSpPr/>
          <p:nvPr/>
        </p:nvSpPr>
        <p:spPr>
          <a:xfrm>
            <a:off x="9169509" y="3814238"/>
            <a:ext cx="1041292" cy="57939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dk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Portfolio Backlog Management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88" name="Rectangle 20">
            <a:extLst>
              <a:ext uri="{FF2B5EF4-FFF2-40B4-BE49-F238E27FC236}">
                <a16:creationId xmlns:a16="http://schemas.microsoft.com/office/drawing/2014/main" id="{A79483AF-F1DB-4F79-9CBD-3137394F9CC2}"/>
              </a:ext>
            </a:extLst>
          </p:cNvPr>
          <p:cNvSpPr/>
          <p:nvPr/>
        </p:nvSpPr>
        <p:spPr>
          <a:xfrm>
            <a:off x="9043936" y="1402816"/>
            <a:ext cx="1070201" cy="497734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900" kern="0" dirty="0">
                <a:solidFill>
                  <a:srgbClr val="FFFFFF"/>
                </a:solidFill>
              </a:rPr>
              <a:t>Set portfolio budget and targets</a:t>
            </a:r>
          </a:p>
        </p:txBody>
      </p:sp>
      <p:cxnSp>
        <p:nvCxnSpPr>
          <p:cNvPr id="89" name="Connector: Elbow 88">
            <a:extLst>
              <a:ext uri="{FF2B5EF4-FFF2-40B4-BE49-F238E27FC236}">
                <a16:creationId xmlns:a16="http://schemas.microsoft.com/office/drawing/2014/main" id="{C6C35B89-B889-46D9-9137-31DF92612E74}"/>
              </a:ext>
            </a:extLst>
          </p:cNvPr>
          <p:cNvCxnSpPr>
            <a:cxnSpLocks/>
          </p:cNvCxnSpPr>
          <p:nvPr/>
        </p:nvCxnSpPr>
        <p:spPr>
          <a:xfrm flipV="1">
            <a:off x="7270404" y="1651684"/>
            <a:ext cx="674775" cy="655782"/>
          </a:xfrm>
          <a:prstGeom prst="bentConnector3">
            <a:avLst>
              <a:gd name="adj1" fmla="val 46471"/>
            </a:avLst>
          </a:prstGeom>
          <a:ln w="1270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Rectangle 13">
            <a:extLst>
              <a:ext uri="{FF2B5EF4-FFF2-40B4-BE49-F238E27FC236}">
                <a16:creationId xmlns:a16="http://schemas.microsoft.com/office/drawing/2014/main" id="{6172732A-D4D3-4C23-A834-C434AE6DAF77}"/>
              </a:ext>
            </a:extLst>
          </p:cNvPr>
          <p:cNvSpPr/>
          <p:nvPr/>
        </p:nvSpPr>
        <p:spPr>
          <a:xfrm>
            <a:off x="2257350" y="3192109"/>
            <a:ext cx="1256048" cy="497734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Create and define objectives</a:t>
            </a:r>
          </a:p>
        </p:txBody>
      </p:sp>
      <p:sp>
        <p:nvSpPr>
          <p:cNvPr id="91" name="Rectangle 13">
            <a:extLst>
              <a:ext uri="{FF2B5EF4-FFF2-40B4-BE49-F238E27FC236}">
                <a16:creationId xmlns:a16="http://schemas.microsoft.com/office/drawing/2014/main" id="{69BE5F1F-1973-4BE4-A2F2-608535B2D1AD}"/>
              </a:ext>
            </a:extLst>
          </p:cNvPr>
          <p:cNvSpPr/>
          <p:nvPr/>
        </p:nvSpPr>
        <p:spPr>
          <a:xfrm>
            <a:off x="3969928" y="3192107"/>
            <a:ext cx="1256048" cy="497734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Define current and target metrics (key results) </a:t>
            </a:r>
          </a:p>
        </p:txBody>
      </p:sp>
      <p:sp>
        <p:nvSpPr>
          <p:cNvPr id="92" name="Rectangle 13">
            <a:extLst>
              <a:ext uri="{FF2B5EF4-FFF2-40B4-BE49-F238E27FC236}">
                <a16:creationId xmlns:a16="http://schemas.microsoft.com/office/drawing/2014/main" id="{9B5E1F36-8061-47DB-901B-83CC02BA28B5}"/>
              </a:ext>
            </a:extLst>
          </p:cNvPr>
          <p:cNvSpPr/>
          <p:nvPr/>
        </p:nvSpPr>
        <p:spPr>
          <a:xfrm>
            <a:off x="3969928" y="4105700"/>
            <a:ext cx="1256048" cy="497734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 w="264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49"/>
            <a:r>
              <a:rPr lang="en-GB" sz="1000" kern="0">
                <a:solidFill>
                  <a:srgbClr val="FFFFFF"/>
                </a:solidFill>
              </a:rPr>
              <a:t>Monitor progress through key results 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98B9F1E1-6C83-4A4A-9B67-7355AB109C43}"/>
              </a:ext>
            </a:extLst>
          </p:cNvPr>
          <p:cNvCxnSpPr>
            <a:cxnSpLocks/>
          </p:cNvCxnSpPr>
          <p:nvPr/>
        </p:nvCxnSpPr>
        <p:spPr>
          <a:xfrm flipV="1">
            <a:off x="3513398" y="3440975"/>
            <a:ext cx="456530" cy="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2B3B44A3-669E-4C85-9F07-BD2DA8C0E154}"/>
              </a:ext>
            </a:extLst>
          </p:cNvPr>
          <p:cNvCxnSpPr>
            <a:cxnSpLocks/>
            <a:stCxn id="91" idx="2"/>
            <a:endCxn id="92" idx="0"/>
          </p:cNvCxnSpPr>
          <p:nvPr/>
        </p:nvCxnSpPr>
        <p:spPr>
          <a:xfrm>
            <a:off x="4597952" y="3689841"/>
            <a:ext cx="0" cy="41585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EA37B666-E469-49F3-B3EC-AAFE32C7CAA4}"/>
              </a:ext>
            </a:extLst>
          </p:cNvPr>
          <p:cNvSpPr/>
          <p:nvPr/>
        </p:nvSpPr>
        <p:spPr>
          <a:xfrm>
            <a:off x="2636927" y="2624682"/>
            <a:ext cx="2054336" cy="32543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dk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chemeClr val="tx1"/>
                </a:solidFill>
              </a:rPr>
              <a:t>Portfolio OKRs</a:t>
            </a: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B24AB2-215A-4F09-8326-CB4A495B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72776"/>
            <a:ext cx="11253216" cy="699516"/>
          </a:xfrm>
        </p:spPr>
        <p:txBody>
          <a:bodyPr/>
          <a:lstStyle/>
          <a:p>
            <a:r>
              <a:rPr lang="en-GB" sz="2800" dirty="0"/>
              <a:t>Epic Portfolio Planning</a:t>
            </a:r>
            <a:endParaRPr lang="en-US" sz="28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305A5B8-F444-43A4-B637-1D7410F2B3C8}"/>
              </a:ext>
            </a:extLst>
          </p:cNvPr>
          <p:cNvCxnSpPr>
            <a:stCxn id="82" idx="1"/>
            <a:endCxn id="88" idx="3"/>
          </p:cNvCxnSpPr>
          <p:nvPr/>
        </p:nvCxnSpPr>
        <p:spPr>
          <a:xfrm flipH="1">
            <a:off x="10114137" y="1651683"/>
            <a:ext cx="337873" cy="0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73A93033-ACCC-4904-B61E-9F0007BD88C3}"/>
              </a:ext>
            </a:extLst>
          </p:cNvPr>
          <p:cNvCxnSpPr>
            <a:cxnSpLocks/>
            <a:stCxn id="51" idx="1"/>
            <a:endCxn id="62" idx="2"/>
          </p:cNvCxnSpPr>
          <p:nvPr/>
        </p:nvCxnSpPr>
        <p:spPr>
          <a:xfrm rot="10800000">
            <a:off x="6680704" y="5149311"/>
            <a:ext cx="1092936" cy="700582"/>
          </a:xfrm>
          <a:prstGeom prst="bentConnector2">
            <a:avLst/>
          </a:prstGeom>
          <a:ln w="190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E29EE9AF-164B-454A-AF60-5538CFAB868D}"/>
              </a:ext>
            </a:extLst>
          </p:cNvPr>
          <p:cNvCxnSpPr>
            <a:cxnSpLocks/>
            <a:stCxn id="62" idx="1"/>
            <a:endCxn id="92" idx="2"/>
          </p:cNvCxnSpPr>
          <p:nvPr/>
        </p:nvCxnSpPr>
        <p:spPr>
          <a:xfrm rot="10800000">
            <a:off x="4597952" y="4603435"/>
            <a:ext cx="1498048" cy="297011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Elbow 21">
            <a:extLst>
              <a:ext uri="{FF2B5EF4-FFF2-40B4-BE49-F238E27FC236}">
                <a16:creationId xmlns:a16="http://schemas.microsoft.com/office/drawing/2014/main" id="{49DA3FCB-D602-4EC0-87E6-BC4485ECD3A0}"/>
              </a:ext>
            </a:extLst>
          </p:cNvPr>
          <p:cNvCxnSpPr>
            <a:cxnSpLocks/>
            <a:stCxn id="33" idx="3"/>
            <a:endCxn id="58" idx="1"/>
          </p:cNvCxnSpPr>
          <p:nvPr/>
        </p:nvCxnSpPr>
        <p:spPr>
          <a:xfrm flipV="1">
            <a:off x="5458706" y="1651684"/>
            <a:ext cx="642955" cy="12341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Elbow 21">
            <a:extLst>
              <a:ext uri="{FF2B5EF4-FFF2-40B4-BE49-F238E27FC236}">
                <a16:creationId xmlns:a16="http://schemas.microsoft.com/office/drawing/2014/main" id="{CC0E2EC7-8ECD-4E92-A799-E843BDA054E6}"/>
              </a:ext>
            </a:extLst>
          </p:cNvPr>
          <p:cNvCxnSpPr>
            <a:cxnSpLocks/>
            <a:stCxn id="33" idx="3"/>
            <a:endCxn id="59" idx="1"/>
          </p:cNvCxnSpPr>
          <p:nvPr/>
        </p:nvCxnSpPr>
        <p:spPr>
          <a:xfrm>
            <a:off x="5458706" y="1775095"/>
            <a:ext cx="642955" cy="53236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E6B088DB-7641-4687-8A57-33A14C5AF6BE}"/>
              </a:ext>
            </a:extLst>
          </p:cNvPr>
          <p:cNvCxnSpPr>
            <a:cxnSpLocks/>
            <a:stCxn id="58" idx="3"/>
          </p:cNvCxnSpPr>
          <p:nvPr/>
        </p:nvCxnSpPr>
        <p:spPr>
          <a:xfrm>
            <a:off x="7270404" y="1651684"/>
            <a:ext cx="68191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5044090E-C357-4C56-9498-78B59D579A72}"/>
              </a:ext>
            </a:extLst>
          </p:cNvPr>
          <p:cNvCxnSpPr>
            <a:stCxn id="88" idx="1"/>
          </p:cNvCxnSpPr>
          <p:nvPr/>
        </p:nvCxnSpPr>
        <p:spPr>
          <a:xfrm flipH="1">
            <a:off x="8834121" y="1651683"/>
            <a:ext cx="2098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9EA3C70B-BD3B-4D70-89BB-A13ECA68185A}"/>
              </a:ext>
            </a:extLst>
          </p:cNvPr>
          <p:cNvCxnSpPr>
            <a:cxnSpLocks/>
            <a:stCxn id="62" idx="0"/>
            <a:endCxn id="60" idx="2"/>
          </p:cNvCxnSpPr>
          <p:nvPr/>
        </p:nvCxnSpPr>
        <p:spPr>
          <a:xfrm flipV="1">
            <a:off x="6680704" y="3304743"/>
            <a:ext cx="5329" cy="13468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8EE95DAB-56E3-4E70-99AB-38F95B16A7DD}"/>
              </a:ext>
            </a:extLst>
          </p:cNvPr>
          <p:cNvCxnSpPr>
            <a:cxnSpLocks/>
            <a:stCxn id="61" idx="2"/>
            <a:endCxn id="51" idx="0"/>
          </p:cNvCxnSpPr>
          <p:nvPr/>
        </p:nvCxnSpPr>
        <p:spPr>
          <a:xfrm flipH="1">
            <a:off x="8388307" y="5149313"/>
            <a:ext cx="1" cy="513184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5854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lanview 2019">
  <a:themeElements>
    <a:clrScheme name="Planview 2019-10">
      <a:dk1>
        <a:srgbClr val="1A1B2F"/>
      </a:dk1>
      <a:lt1>
        <a:srgbClr val="FFFFFF"/>
      </a:lt1>
      <a:dk2>
        <a:srgbClr val="1A1B2F"/>
      </a:dk2>
      <a:lt2>
        <a:srgbClr val="AA182C"/>
      </a:lt2>
      <a:accent1>
        <a:srgbClr val="484959"/>
      </a:accent1>
      <a:accent2>
        <a:srgbClr val="AA182C"/>
      </a:accent2>
      <a:accent3>
        <a:srgbClr val="4297FC"/>
      </a:accent3>
      <a:accent4>
        <a:srgbClr val="BC5CE4"/>
      </a:accent4>
      <a:accent5>
        <a:srgbClr val="3ABB81"/>
      </a:accent5>
      <a:accent6>
        <a:srgbClr val="FFBA69"/>
      </a:accent6>
      <a:hlink>
        <a:srgbClr val="513CFF"/>
      </a:hlink>
      <a:folHlink>
        <a:srgbClr val="680B18"/>
      </a:folHlink>
    </a:clrScheme>
    <a:fontScheme name="Planview 2016">
      <a:majorFont>
        <a:latin typeface="Avenir LT Std 65 Medium"/>
        <a:ea typeface=""/>
        <a:cs typeface=""/>
      </a:majorFont>
      <a:minorFont>
        <a:latin typeface="Avenir LT Std 35 Light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view 2019" id="{541510D6-F150-4536-B8AD-CA2D550C94D9}" vid="{5DD08683-1BF1-4743-84B0-04223F4BDB7F}"/>
    </a:ext>
  </a:extLst>
</a:theme>
</file>

<file path=ppt/theme/theme2.xml><?xml version="1.0" encoding="utf-8"?>
<a:theme xmlns:a="http://schemas.openxmlformats.org/drawingml/2006/main" name="10_Office Theme">
  <a:themeElements>
    <a:clrScheme name="Tasktop Colours">
      <a:dk1>
        <a:srgbClr val="090909"/>
      </a:dk1>
      <a:lt1>
        <a:srgbClr val="FFFFFF"/>
      </a:lt1>
      <a:dk2>
        <a:srgbClr val="4C4C4B"/>
      </a:dk2>
      <a:lt2>
        <a:srgbClr val="E3E4E2"/>
      </a:lt2>
      <a:accent1>
        <a:srgbClr val="79B642"/>
      </a:accent1>
      <a:accent2>
        <a:srgbClr val="DCE043"/>
      </a:accent2>
      <a:accent3>
        <a:srgbClr val="1C8FAB"/>
      </a:accent3>
      <a:accent4>
        <a:srgbClr val="CF522D"/>
      </a:accent4>
      <a:accent5>
        <a:srgbClr val="9E75A1"/>
      </a:accent5>
      <a:accent6>
        <a:srgbClr val="E3E4E3"/>
      </a:accent6>
      <a:hlink>
        <a:srgbClr val="79B642"/>
      </a:hlink>
      <a:folHlink>
        <a:srgbClr val="79B64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T confrence template" id="{BB5D002C-3A18-0C45-82CF-6EE18E411FF8}" vid="{880A119D-7B89-FC4D-83E7-818413C3C857}"/>
    </a:ext>
  </a:extLst>
</a:theme>
</file>

<file path=ppt/theme/theme3.xml><?xml version="1.0" encoding="utf-8"?>
<a:theme xmlns:a="http://schemas.openxmlformats.org/drawingml/2006/main" name="2_Planview 2020-01">
  <a:themeElements>
    <a:clrScheme name="Planview 2019-10">
      <a:dk1>
        <a:srgbClr val="1A1B2F"/>
      </a:dk1>
      <a:lt1>
        <a:srgbClr val="FFFFFF"/>
      </a:lt1>
      <a:dk2>
        <a:srgbClr val="1A1B2F"/>
      </a:dk2>
      <a:lt2>
        <a:srgbClr val="AA182C"/>
      </a:lt2>
      <a:accent1>
        <a:srgbClr val="484959"/>
      </a:accent1>
      <a:accent2>
        <a:srgbClr val="AA182C"/>
      </a:accent2>
      <a:accent3>
        <a:srgbClr val="4297FC"/>
      </a:accent3>
      <a:accent4>
        <a:srgbClr val="BC5CE4"/>
      </a:accent4>
      <a:accent5>
        <a:srgbClr val="3ABB81"/>
      </a:accent5>
      <a:accent6>
        <a:srgbClr val="FFBA69"/>
      </a:accent6>
      <a:hlink>
        <a:srgbClr val="513CFF"/>
      </a:hlink>
      <a:folHlink>
        <a:srgbClr val="680B18"/>
      </a:folHlink>
    </a:clrScheme>
    <a:fontScheme name="Planview 2016">
      <a:majorFont>
        <a:latin typeface="Avenir LT Std 65 Medium"/>
        <a:ea typeface=""/>
        <a:cs typeface=""/>
      </a:majorFont>
      <a:minorFont>
        <a:latin typeface="Avenir LT Std 35 Light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view 2019-10" id="{B5B310B0-E821-4432-9023-45BF7FEFE50E}" vid="{CC7F518E-2B06-44E1-BF71-2F1895380FE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6CC185AB94374A99E1EAC828D8B7D7" ma:contentTypeVersion="11" ma:contentTypeDescription="Create a new document." ma:contentTypeScope="" ma:versionID="14567983018d7344c3a12390a68a42f8">
  <xsd:schema xmlns:xsd="http://www.w3.org/2001/XMLSchema" xmlns:xs="http://www.w3.org/2001/XMLSchema" xmlns:p="http://schemas.microsoft.com/office/2006/metadata/properties" xmlns:ns2="97aceb77-4712-4cad-8939-d5b7ad73fb61" xmlns:ns3="373a126e-4d95-4c48-85ab-bdd3d91789fe" targetNamespace="http://schemas.microsoft.com/office/2006/metadata/properties" ma:root="true" ma:fieldsID="f9254b2bc7b314e9d128513a3a380d97" ns2:_="" ns3:_="">
    <xsd:import namespace="97aceb77-4712-4cad-8939-d5b7ad73fb61"/>
    <xsd:import namespace="373a126e-4d95-4c48-85ab-bdd3d91789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aceb77-4712-4cad-8939-d5b7ad73fb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3a126e-4d95-4c48-85ab-bdd3d91789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ABE6592-28AE-4843-9784-9D4218E117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7AB43F-04CC-4500-9588-28414F0A1025}">
  <ds:schemaRefs>
    <ds:schemaRef ds:uri="373a126e-4d95-4c48-85ab-bdd3d91789fe"/>
    <ds:schemaRef ds:uri="97aceb77-4712-4cad-8939-d5b7ad73fb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30CEEAD-1F97-4D35-A7DE-8BB2CB32AC6D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elements/1.1/"/>
    <ds:schemaRef ds:uri="http://purl.org/dc/terms/"/>
    <ds:schemaRef ds:uri="http://purl.org/dc/dcmitype/"/>
    <ds:schemaRef ds:uri="97aceb77-4712-4cad-8939-d5b7ad73fb61"/>
    <ds:schemaRef ds:uri="373a126e-4d95-4c48-85ab-bdd3d91789f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2856</TotalTime>
  <Words>730</Words>
  <Application>Microsoft Office PowerPoint</Application>
  <PresentationFormat>Widescreen</PresentationFormat>
  <Paragraphs>162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Planview 2019</vt:lpstr>
      <vt:lpstr>10_Office Theme</vt:lpstr>
      <vt:lpstr>2_Planview 2020-01</vt:lpstr>
      <vt:lpstr>Program Backlog Management &gt; Program Capacity Planning &gt; Program Delivery: MASTER</vt:lpstr>
      <vt:lpstr>Program Backlog Management &gt; Program Capacity Planning &gt; Program Delivery: Agile Program Planning </vt:lpstr>
      <vt:lpstr>Program Backlog Management &gt; Program Capacity Planning &gt; Program Delivery: Agile Program Delivery</vt:lpstr>
      <vt:lpstr>Team Backlog Management &gt; Team Execution + Cross-Team Coordination: MASTER</vt:lpstr>
      <vt:lpstr>Team Backlog Management &gt; Team Execution + Cross-Team Coordination : Agile Team Delivery</vt:lpstr>
      <vt:lpstr>Team Backlog Management &gt; Team Execution + Cross-Team Coordination : Agile Team Planning</vt:lpstr>
      <vt:lpstr>Product Funding</vt:lpstr>
      <vt:lpstr>Epic Portfolio Planning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Geoffrey Cuddy</dc:creator>
  <cp:lastModifiedBy>Dipu Bhattacharya</cp:lastModifiedBy>
  <cp:revision>46</cp:revision>
  <dcterms:created xsi:type="dcterms:W3CDTF">2021-01-26T20:19:30Z</dcterms:created>
  <dcterms:modified xsi:type="dcterms:W3CDTF">2021-03-22T22:16:16Z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0x010100C86CC185AB94374A99E1EAC828D8B7D7</vt:lpwstr>
  </property>
</Properties>
</file>