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541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odernization Journey" id="{05D7AEA5-54FF-6B43-8EA7-201BF8BFDF43}">
          <p14:sldIdLst>
            <p14:sldId id="541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e Ann Kendall" initials="SK" lastIdx="4" clrIdx="0">
    <p:extLst>
      <p:ext uri="{19B8F6BF-5375-455C-9EA6-DF929625EA0E}">
        <p15:presenceInfo xmlns:p15="http://schemas.microsoft.com/office/powerpoint/2012/main" userId="S::skendall@planview.com::d1e88b20-275d-4df8-a8f7-1ddc57591904" providerId="AD"/>
      </p:ext>
    </p:extLst>
  </p:cmAuthor>
  <p:cmAuthor id="2" name="Geoffrey Cuddy" initials="GC" lastIdx="3" clrIdx="1">
    <p:extLst>
      <p:ext uri="{19B8F6BF-5375-455C-9EA6-DF929625EA0E}">
        <p15:presenceInfo xmlns:p15="http://schemas.microsoft.com/office/powerpoint/2012/main" userId="S::gcuddy@planview.com::391f24e8-1ab6-4f3e-90d6-0bbf114f533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4959"/>
    <a:srgbClr val="BFBFBF"/>
    <a:srgbClr val="4297FC"/>
    <a:srgbClr val="7961BB"/>
    <a:srgbClr val="9D99CB"/>
    <a:srgbClr val="00FF00"/>
    <a:srgbClr val="680B18"/>
    <a:srgbClr val="121221"/>
    <a:srgbClr val="AA182C"/>
    <a:srgbClr val="2121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9390C6-9131-4221-AB7F-F927B754614E}" v="31" dt="2022-04-01T19:33:44.2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6357" autoAdjust="0"/>
  </p:normalViewPr>
  <p:slideViewPr>
    <p:cSldViewPr snapToGrid="0">
      <p:cViewPr>
        <p:scale>
          <a:sx n="100" d="100"/>
          <a:sy n="100" d="100"/>
        </p:scale>
        <p:origin x="762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280433-886B-4E01-B0AA-8263E7F373B6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F607C3-DF0A-4AF9-8407-9FDA2DB5B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573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i="1"/>
              <a:t>Walk each customer through these questions to identify where they are today and where they want to get to</a:t>
            </a:r>
          </a:p>
          <a:p>
            <a:endParaRPr lang="en-GB" i="1"/>
          </a:p>
          <a:p>
            <a:r>
              <a:rPr lang="en-GB" i="1"/>
              <a:t>TEAM AUTONOMY: Limited – PM drives the teams, Execution – teams can determine in Execution the way to work, Self-Managed – teams are ‘doing’ agile on boards, not ‘being’ agile, Autonomous – full PI planning.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i="1"/>
              <a:t>EXECUTION TOOLS: Once Size – PMO driven PPM tool that all use.  Does everyone use a ‘project’ in a single tool, or are a variety of tools used and all integrated. </a:t>
            </a:r>
          </a:p>
          <a:p>
            <a:r>
              <a:rPr lang="en-GB" i="1"/>
              <a:t>FREQUENCY OF DELIVERY: are projects stand alone big events, more phased and then end, ongoing and incremental or all the time</a:t>
            </a:r>
          </a:p>
          <a:p>
            <a:r>
              <a:rPr lang="en-GB" i="1"/>
              <a:t>METHOD FOR DELIVERY: project = traditional, process is that they’ve defined the process to get work done but people figure out the best way to do it </a:t>
            </a:r>
          </a:p>
          <a:p>
            <a:r>
              <a:rPr lang="en-GB" i="1"/>
              <a:t>UNIT OF WORK: Activities: wbs tasks, vs summary or phase tasks vs stories. User Story – value based planning </a:t>
            </a:r>
          </a:p>
          <a:p>
            <a:endParaRPr lang="en-GB" i="1"/>
          </a:p>
          <a:p>
            <a:r>
              <a:rPr lang="en-GB" i="1"/>
              <a:t>KPI: which KPIs are they using, if any</a:t>
            </a:r>
          </a:p>
          <a:p>
            <a:r>
              <a:rPr lang="en-GB" i="1"/>
              <a:t>GOVERNANCE: self explanatory </a:t>
            </a:r>
            <a:br>
              <a:rPr lang="en-GB" i="1"/>
            </a:br>
            <a:r>
              <a:rPr lang="en-GB" i="1"/>
              <a:t>TEMPLATES: Detailed inflexible templates, are projects managed based on structured templates, or are teams more allowed to figure out what is best to use</a:t>
            </a:r>
          </a:p>
          <a:p>
            <a:r>
              <a:rPr lang="en-GB" i="1"/>
              <a:t>TOOLS MANAGED: what is the eco system of tools in the organization?  Do the tools surface what is going on centrally so you see the whole of the org?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i="1"/>
              <a:t>REPORTS: long time to produce reports with manual intervention, central fix format reporting, near to rea-time data that can be peeled back and drilled in to details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i="1"/>
          </a:p>
          <a:p>
            <a:r>
              <a:rPr lang="en-GB" i="1"/>
              <a:t>PLANNING CYCLES: how often is the planning cycle </a:t>
            </a:r>
          </a:p>
          <a:p>
            <a:r>
              <a:rPr lang="en-GB" i="1"/>
              <a:t>FORECAST/ACTUALS: what is tracked to see costs and value </a:t>
            </a:r>
          </a:p>
          <a:p>
            <a:r>
              <a:rPr lang="en-GB" i="1"/>
              <a:t>PRIOROTIZE: what gets prioritized in governance meetings </a:t>
            </a:r>
          </a:p>
          <a:p>
            <a:r>
              <a:rPr lang="en-GB" i="1"/>
              <a:t>FUNDING: are projects directly funded, or more top-down via Strategies/Programs, Products or Value Streams</a:t>
            </a:r>
            <a:br>
              <a:rPr lang="en-GB" i="1"/>
            </a:br>
            <a:r>
              <a:rPr lang="en-GB" i="1"/>
              <a:t>CAPACITY: where is capacity tracked for the org</a:t>
            </a:r>
          </a:p>
          <a:p>
            <a:endParaRPr lang="en-GB" i="1"/>
          </a:p>
          <a:p>
            <a:r>
              <a:rPr lang="en-GB" i="1"/>
              <a:t>ADOPTION: how easily can the team implement these changes</a:t>
            </a:r>
            <a:br>
              <a:rPr lang="en-GB" i="1"/>
            </a:br>
            <a:endParaRPr lang="en-GB" i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88EC38-BD4A-42C7-BE4F-971496653F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858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CB0D768-D9BF-4555-B246-BB0DE7ED4C7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9391" y="1657910"/>
            <a:ext cx="9883896" cy="780598"/>
          </a:xfrm>
        </p:spPr>
        <p:txBody>
          <a:bodyPr wrap="square" anchor="b">
            <a:spAutoFit/>
          </a:bodyPr>
          <a:lstStyle>
            <a:lvl1pPr algn="l">
              <a:lnSpc>
                <a:spcPts val="4800"/>
              </a:lnSpc>
              <a:defRPr sz="3733" b="0" cap="none" baseline="0">
                <a:solidFill>
                  <a:srgbClr val="1A1B2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9391" y="2532355"/>
            <a:ext cx="9883895" cy="595099"/>
          </a:xfrm>
        </p:spPr>
        <p:txBody>
          <a:bodyPr anchor="b" anchorCtr="0">
            <a:spAutoFit/>
          </a:bodyPr>
          <a:lstStyle>
            <a:lvl1pPr marL="0" indent="0" algn="l">
              <a:buNone/>
              <a:defRPr sz="2667" spc="-67" baseline="0">
                <a:solidFill>
                  <a:srgbClr val="1A1B2F"/>
                </a:solidFill>
                <a:latin typeface="+mn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759395" y="3770903"/>
            <a:ext cx="5767916" cy="471989"/>
          </a:xfr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rgbClr val="1A1B2F"/>
                </a:solidFill>
              </a:defRPr>
            </a:lvl1pPr>
          </a:lstStyle>
          <a:p>
            <a:pPr lvl="0"/>
            <a:r>
              <a:rPr lang="en-US"/>
              <a:t>Presenter's Name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F55F68B-B7A1-433D-98C7-51101DFE68D8}"/>
              </a:ext>
            </a:extLst>
          </p:cNvPr>
          <p:cNvSpPr txBox="1"/>
          <p:nvPr/>
        </p:nvSpPr>
        <p:spPr>
          <a:xfrm>
            <a:off x="125793" y="6492909"/>
            <a:ext cx="28984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spc="133" baseline="0">
                <a:solidFill>
                  <a:schemeClr val="accent1"/>
                </a:solidFill>
              </a:rPr>
              <a:t>© 2019 PLANVIEW, INC.  //  CONFIDENTIAL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6520D1-A9C3-442A-9E33-8C6B162F65A6}"/>
              </a:ext>
            </a:extLst>
          </p:cNvPr>
          <p:cNvSpPr txBox="1"/>
          <p:nvPr userDrawn="1"/>
        </p:nvSpPr>
        <p:spPr>
          <a:xfrm>
            <a:off x="125793" y="6492909"/>
            <a:ext cx="28984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spc="133" baseline="0">
                <a:solidFill>
                  <a:schemeClr val="bg1"/>
                </a:solidFill>
              </a:rPr>
              <a:t>© 2021 PLANVIEW, INC.  //  CONFIDENTIAL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AF14843-F73A-4540-BC67-FAA99224FB7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86539" y="621237"/>
            <a:ext cx="2381040" cy="658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2014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B87D5BD-CD2D-4609-B803-1B176ADE034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360392" y="6302125"/>
            <a:ext cx="1507504" cy="41664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1104" y="1341120"/>
            <a:ext cx="11253216" cy="5084016"/>
          </a:xfrm>
        </p:spPr>
        <p:txBody>
          <a:bodyPr lIns="91440" tIns="91440" rIns="91440" bIns="91440"/>
          <a:lstStyle>
            <a:lvl1pPr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tx1">
                  <a:lumMod val="75000"/>
                </a:schemeClr>
              </a:buClr>
              <a:defRPr spc="-4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tx1">
                  <a:lumMod val="75000"/>
                </a:schemeClr>
              </a:buClr>
              <a:defRPr spc="-4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tx1">
                  <a:lumMod val="75000"/>
                </a:schemeClr>
              </a:buClr>
              <a:defRPr sz="2400" spc="-4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tx1">
                  <a:lumMod val="75000"/>
                </a:schemeClr>
              </a:buClr>
              <a:defRPr sz="2133" spc="-40"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>
                <a:schemeClr val="tx1">
                  <a:lumMod val="75000"/>
                </a:schemeClr>
              </a:buClr>
              <a:defRPr sz="1867" spc="-4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451104" y="384049"/>
            <a:ext cx="11253216" cy="699516"/>
          </a:xfrm>
          <a:prstGeom prst="rect">
            <a:avLst/>
          </a:prstGeom>
        </p:spPr>
        <p:txBody>
          <a:bodyPr vert="horz" lIns="91440" tIns="91440" rIns="91440" bIns="91440" rtlCol="0" anchor="t" anchorCtr="0">
            <a:noAutofit/>
          </a:bodyPr>
          <a:lstStyle>
            <a:lvl1pPr>
              <a:defRPr sz="3733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64615793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104" y="384049"/>
            <a:ext cx="11253216" cy="726948"/>
          </a:xfrm>
        </p:spPr>
        <p:txBody>
          <a:bodyPr/>
          <a:lstStyle>
            <a:lvl1pPr>
              <a:defRPr sz="3733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1104" y="1341121"/>
            <a:ext cx="5486400" cy="465840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defRPr sz="3200" spc="-4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defRPr sz="2667" spc="-4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defRPr sz="2400" spc="-4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defRPr sz="2133" spc="-40"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defRPr sz="1867" spc="-40">
                <a:solidFill>
                  <a:schemeClr val="tx1"/>
                </a:solidFill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53600" y="1341121"/>
            <a:ext cx="5486400" cy="465840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defRPr sz="3200" spc="-4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defRPr sz="2667" spc="-4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defRPr sz="2400" spc="-4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defRPr sz="2133" spc="-40"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defRPr sz="1867" spc="-40">
                <a:solidFill>
                  <a:schemeClr val="tx1"/>
                </a:solidFill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14408BD-6B5C-41E8-8F47-3883FA455FB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360392" y="6302125"/>
            <a:ext cx="1507504" cy="4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646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104" y="384048"/>
            <a:ext cx="11253216" cy="724205"/>
          </a:xfrm>
        </p:spPr>
        <p:txBody>
          <a:bodyPr/>
          <a:lstStyle>
            <a:lvl1pPr>
              <a:defRPr sz="3733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1104" y="1341120"/>
            <a:ext cx="5486400" cy="639763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200" b="0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104" y="2072640"/>
            <a:ext cx="5486400" cy="446184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defRPr sz="32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defRPr sz="2667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defRPr sz="24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defRPr sz="2133"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defRPr sz="2133">
                <a:solidFill>
                  <a:schemeClr val="tx1"/>
                </a:solidFill>
              </a:defRPr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3440" y="1341120"/>
            <a:ext cx="5486400" cy="639763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3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3440" y="2072640"/>
            <a:ext cx="5486400" cy="446184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defRPr sz="32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defRPr sz="2667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defRPr sz="24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defRPr sz="2133"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defRPr sz="2133">
                <a:solidFill>
                  <a:schemeClr val="tx1"/>
                </a:solidFill>
              </a:defRPr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D7776C4-72AD-4179-A5FE-5D65FA8AA0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360392" y="6302125"/>
            <a:ext cx="1507504" cy="4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55065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37ABC85-44CE-4DCF-9DA4-313F2C31AB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7301" y="0"/>
            <a:ext cx="5854700" cy="6858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258D847-B7BE-4BB8-A108-0CB419C4AC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37301" y="0"/>
            <a:ext cx="5854700" cy="685800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55904" y="3608833"/>
            <a:ext cx="7177133" cy="595099"/>
          </a:xfrm>
        </p:spPr>
        <p:txBody>
          <a:bodyPr lIns="91440" tIns="91440" rIns="91440" bIns="91440">
            <a:spAutoFit/>
          </a:bodyPr>
          <a:lstStyle>
            <a:lvl1pPr marL="0" indent="0" algn="l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>
                <a:schemeClr val="tx1">
                  <a:lumMod val="75000"/>
                </a:schemeClr>
              </a:buClr>
              <a:buNone/>
              <a:defRPr sz="2667" spc="-4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>
                <a:schemeClr val="tx1">
                  <a:lumMod val="75000"/>
                </a:schemeClr>
              </a:buClr>
              <a:defRPr spc="-40">
                <a:solidFill>
                  <a:srgbClr val="515151"/>
                </a:solidFill>
              </a:defRPr>
            </a:lvl2pPr>
            <a:lvl3pPr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>
                <a:schemeClr val="tx1">
                  <a:lumMod val="75000"/>
                </a:schemeClr>
              </a:buClr>
              <a:defRPr sz="2400" spc="-40">
                <a:solidFill>
                  <a:srgbClr val="515151"/>
                </a:solidFill>
              </a:defRPr>
            </a:lvl3pPr>
            <a:lvl4pPr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>
                <a:schemeClr val="tx1">
                  <a:lumMod val="75000"/>
                </a:schemeClr>
              </a:buClr>
              <a:defRPr sz="2133" spc="-40">
                <a:solidFill>
                  <a:srgbClr val="515151"/>
                </a:solidFill>
              </a:defRPr>
            </a:lvl4pPr>
            <a:lvl5pPr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>
                <a:schemeClr val="tx1">
                  <a:lumMod val="75000"/>
                </a:schemeClr>
              </a:buClr>
              <a:defRPr sz="1867" spc="-40">
                <a:solidFill>
                  <a:srgbClr val="51515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755905" y="2596895"/>
            <a:ext cx="7498409" cy="865632"/>
          </a:xfrm>
          <a:prstGeom prst="rect">
            <a:avLst/>
          </a:prstGeom>
        </p:spPr>
        <p:txBody>
          <a:bodyPr vert="horz" lIns="91440" tIns="91440" rIns="91440" bIns="91440" rtlCol="0" anchor="b" anchorCtr="0">
            <a:noAutofit/>
          </a:bodyPr>
          <a:lstStyle>
            <a:lvl1pPr algn="l">
              <a:defRPr sz="3733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0281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104" y="384048"/>
            <a:ext cx="11253216" cy="724205"/>
          </a:xfrm>
        </p:spPr>
        <p:txBody>
          <a:bodyPr/>
          <a:lstStyle>
            <a:lvl1pPr>
              <a:defRPr sz="3733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FA197C9-2C28-48CA-9F19-01FB76FA15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360392" y="6302125"/>
            <a:ext cx="1507504" cy="4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810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171F6BC-E62A-4671-9BFF-C93F53A33A8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360392" y="6302125"/>
            <a:ext cx="1507504" cy="4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057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s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2541908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lanview Horizons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216" y="1251058"/>
            <a:ext cx="11216640" cy="4564839"/>
          </a:xfrm>
          <a:prstGeom prst="rect">
            <a:avLst/>
          </a:prstGeom>
        </p:spPr>
        <p:txBody>
          <a:bodyPr>
            <a:normAutofit/>
          </a:bodyPr>
          <a:lstStyle>
            <a:lvl1pPr marL="243823" indent="-243823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lang="en-US" sz="2667" kern="1200" spc="-4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defRPr sz="2400" spc="-40">
                <a:solidFill>
                  <a:schemeClr val="tx1">
                    <a:lumMod val="7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defRPr sz="2133" spc="-40">
                <a:solidFill>
                  <a:schemeClr val="tx1">
                    <a:lumMod val="7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defRPr sz="2133" spc="-40">
                <a:solidFill>
                  <a:schemeClr val="tx1">
                    <a:lumMod val="7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defRPr sz="2133" spc="-4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32216" y="397615"/>
            <a:ext cx="9753600" cy="853440"/>
          </a:xfrm>
          <a:prstGeom prst="rect">
            <a:avLst/>
          </a:prstGeom>
        </p:spPr>
        <p:txBody>
          <a:bodyPr lIns="91440" tIns="91440" rIns="91440" bIns="91440" anchor="t" anchorCtr="0">
            <a:normAutofit/>
          </a:bodyPr>
          <a:lstStyle>
            <a:lvl1pPr algn="l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defRPr sz="3733" spc="-4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64943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1104" y="384048"/>
            <a:ext cx="11253216" cy="724205"/>
          </a:xfrm>
          <a:prstGeom prst="rect">
            <a:avLst/>
          </a:prstGeom>
        </p:spPr>
        <p:txBody>
          <a:bodyPr vert="horz" lIns="91440" tIns="91440" rIns="91440" bIns="91440" rtlCol="0"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1104" y="1341121"/>
            <a:ext cx="11253216" cy="4191609"/>
          </a:xfrm>
          <a:prstGeom prst="rect">
            <a:avLst/>
          </a:prstGeom>
        </p:spPr>
        <p:txBody>
          <a:bodyPr vert="horz" lIns="91440" tIns="91440" rIns="91440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877B5A-41E6-4E41-B85E-E466E9CB036D}"/>
              </a:ext>
            </a:extLst>
          </p:cNvPr>
          <p:cNvSpPr txBox="1"/>
          <p:nvPr userDrawn="1"/>
        </p:nvSpPr>
        <p:spPr>
          <a:xfrm>
            <a:off x="125793" y="6492909"/>
            <a:ext cx="33992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spc="133" baseline="0">
                <a:solidFill>
                  <a:schemeClr val="accent1"/>
                </a:solidFill>
              </a:rPr>
              <a:t>© 2021 PLANVIEW, INC.  //  CONFIDENTIAL  //  </a:t>
            </a:r>
            <a:fld id="{76BA2F34-BB44-4E0A-B2F1-0EA6499A13DF}" type="slidenum">
              <a:rPr lang="en-US" sz="800" spc="133" baseline="0" smtClean="0">
                <a:solidFill>
                  <a:schemeClr val="accent1"/>
                </a:solidFill>
              </a:rPr>
              <a:pPr/>
              <a:t>‹#›</a:t>
            </a:fld>
            <a:r>
              <a:rPr lang="en-US" sz="800" spc="133" baseline="0">
                <a:solidFill>
                  <a:schemeClr val="accent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0830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dt="0"/>
  <p:txStyles>
    <p:titleStyle>
      <a:lvl1pPr algn="ctr" defTabSz="1219170" rtl="0" eaLnBrk="1" latinLnBrk="0" hangingPunct="1">
        <a:lnSpc>
          <a:spcPts val="3733"/>
        </a:lnSpc>
        <a:spcBef>
          <a:spcPct val="0"/>
        </a:spcBef>
        <a:buNone/>
        <a:defRPr sz="4267" kern="1200" spc="-67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834" indent="-243834" algn="l" defTabSz="1219170" rtl="0" eaLnBrk="1" latinLnBrk="0" hangingPunct="1">
        <a:lnSpc>
          <a:spcPct val="100000"/>
        </a:lnSpc>
        <a:spcBef>
          <a:spcPts val="800"/>
        </a:spcBef>
        <a:spcAft>
          <a:spcPts val="0"/>
        </a:spcAft>
        <a:buClr>
          <a:schemeClr val="tx1">
            <a:lumMod val="75000"/>
          </a:schemeClr>
        </a:buClr>
        <a:buSzPct val="85000"/>
        <a:buFont typeface="Arial" pitchFamily="34" charset="0"/>
        <a:buChar char="•"/>
        <a:defRPr sz="3467" kern="1200" spc="-40">
          <a:solidFill>
            <a:srgbClr val="241B2F"/>
          </a:solidFill>
          <a:latin typeface="+mn-lt"/>
          <a:ea typeface="+mn-ea"/>
          <a:cs typeface="+mn-cs"/>
        </a:defRPr>
      </a:lvl1pPr>
      <a:lvl2pPr marL="609585" indent="-243834" algn="l" defTabSz="1219170" rtl="0" eaLnBrk="1" latinLnBrk="0" hangingPunct="1">
        <a:lnSpc>
          <a:spcPct val="100000"/>
        </a:lnSpc>
        <a:spcBef>
          <a:spcPts val="800"/>
        </a:spcBef>
        <a:spcAft>
          <a:spcPts val="0"/>
        </a:spcAft>
        <a:buClr>
          <a:schemeClr val="tx1">
            <a:lumMod val="75000"/>
          </a:schemeClr>
        </a:buClr>
        <a:buSzPct val="85000"/>
        <a:buFont typeface="Arial" pitchFamily="34" charset="0"/>
        <a:buChar char="•"/>
        <a:defRPr sz="2667" kern="1200" spc="-40">
          <a:solidFill>
            <a:srgbClr val="241B2F"/>
          </a:solidFill>
          <a:latin typeface="+mn-lt"/>
          <a:ea typeface="+mn-ea"/>
          <a:cs typeface="+mn-cs"/>
        </a:defRPr>
      </a:lvl2pPr>
      <a:lvl3pPr marL="975336" indent="-243834" algn="l" defTabSz="1219170" rtl="0" eaLnBrk="1" latinLnBrk="0" hangingPunct="1">
        <a:lnSpc>
          <a:spcPct val="100000"/>
        </a:lnSpc>
        <a:spcBef>
          <a:spcPts val="800"/>
        </a:spcBef>
        <a:spcAft>
          <a:spcPts val="0"/>
        </a:spcAft>
        <a:buClr>
          <a:schemeClr val="tx1">
            <a:lumMod val="75000"/>
          </a:schemeClr>
        </a:buClr>
        <a:buSzPct val="90000"/>
        <a:buFont typeface="Arial" pitchFamily="34" charset="0"/>
        <a:buChar char="•"/>
        <a:defRPr sz="2400" kern="1200" spc="-40">
          <a:solidFill>
            <a:srgbClr val="241B2F"/>
          </a:solidFill>
          <a:latin typeface="+mn-lt"/>
          <a:ea typeface="+mn-ea"/>
          <a:cs typeface="+mn-cs"/>
        </a:defRPr>
      </a:lvl3pPr>
      <a:lvl4pPr marL="1341086" indent="-243834" algn="l" defTabSz="1219170" rtl="0" eaLnBrk="1" latinLnBrk="0" hangingPunct="1">
        <a:lnSpc>
          <a:spcPct val="100000"/>
        </a:lnSpc>
        <a:spcBef>
          <a:spcPts val="800"/>
        </a:spcBef>
        <a:spcAft>
          <a:spcPts val="0"/>
        </a:spcAft>
        <a:buClr>
          <a:schemeClr val="tx1">
            <a:lumMod val="75000"/>
          </a:schemeClr>
        </a:buClr>
        <a:buFont typeface="Arial" pitchFamily="34" charset="0"/>
        <a:buChar char="•"/>
        <a:defRPr sz="2133" kern="1200" spc="-40">
          <a:solidFill>
            <a:srgbClr val="241B2F"/>
          </a:solidFill>
          <a:latin typeface="+mn-lt"/>
          <a:ea typeface="+mn-ea"/>
          <a:cs typeface="+mn-cs"/>
        </a:defRPr>
      </a:lvl4pPr>
      <a:lvl5pPr marL="1584920" indent="-182875" algn="l" defTabSz="1219170" rtl="0" eaLnBrk="1" latinLnBrk="0" hangingPunct="1">
        <a:lnSpc>
          <a:spcPct val="100000"/>
        </a:lnSpc>
        <a:spcBef>
          <a:spcPts val="800"/>
        </a:spcBef>
        <a:spcAft>
          <a:spcPts val="0"/>
        </a:spcAft>
        <a:buClr>
          <a:schemeClr val="tx1">
            <a:lumMod val="75000"/>
          </a:schemeClr>
        </a:buClr>
        <a:buSzPct val="100000"/>
        <a:buFont typeface="Arial" pitchFamily="34" charset="0"/>
        <a:buChar char="•"/>
        <a:defRPr sz="1867" kern="1200" spc="-40" baseline="0">
          <a:solidFill>
            <a:srgbClr val="241B2F"/>
          </a:solidFill>
          <a:latin typeface="+mn-lt"/>
          <a:ea typeface="+mn-ea"/>
          <a:cs typeface="+mn-cs"/>
        </a:defRPr>
      </a:lvl5pPr>
      <a:lvl6pPr marL="1828754" indent="-243834" algn="l" defTabSz="121917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733" kern="1200">
          <a:solidFill>
            <a:schemeClr val="tx1"/>
          </a:solidFill>
          <a:latin typeface="+mn-lt"/>
          <a:ea typeface="+mn-ea"/>
          <a:cs typeface="+mn-cs"/>
        </a:defRPr>
      </a:lvl6pPr>
      <a:lvl7pPr marL="2072588" indent="-243834" algn="l" defTabSz="121917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733" kern="1200">
          <a:solidFill>
            <a:schemeClr val="tx1"/>
          </a:solidFill>
          <a:latin typeface="+mn-lt"/>
          <a:ea typeface="+mn-ea"/>
          <a:cs typeface="+mn-cs"/>
        </a:defRPr>
      </a:lvl7pPr>
      <a:lvl8pPr marL="2316422" indent="-243834" algn="l" defTabSz="121917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733" kern="1200">
          <a:solidFill>
            <a:schemeClr val="tx1"/>
          </a:solidFill>
          <a:latin typeface="+mn-lt"/>
          <a:ea typeface="+mn-ea"/>
          <a:cs typeface="+mn-cs"/>
        </a:defRPr>
      </a:lvl8pPr>
      <a:lvl9pPr marL="2560256" indent="-243834" algn="l" defTabSz="121917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7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29C550B-05A9-7341-8C9F-244B46966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392" y="171682"/>
            <a:ext cx="11253216" cy="699516"/>
          </a:xfrm>
        </p:spPr>
        <p:txBody>
          <a:bodyPr anchor="t">
            <a:normAutofit/>
          </a:bodyPr>
          <a:lstStyle/>
          <a:p>
            <a:r>
              <a:rPr lang="en-US" dirty="0"/>
              <a:t>Customer Journey Assessment</a:t>
            </a:r>
          </a:p>
        </p:txBody>
      </p:sp>
      <p:graphicFrame>
        <p:nvGraphicFramePr>
          <p:cNvPr id="17" name="Table 17">
            <a:extLst>
              <a:ext uri="{FF2B5EF4-FFF2-40B4-BE49-F238E27FC236}">
                <a16:creationId xmlns:a16="http://schemas.microsoft.com/office/drawing/2014/main" id="{2F666391-5BA4-834A-A1ED-4FE5424253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827369"/>
              </p:ext>
            </p:extLst>
          </p:nvPr>
        </p:nvGraphicFramePr>
        <p:xfrm>
          <a:off x="195385" y="1664621"/>
          <a:ext cx="11855938" cy="4556760"/>
        </p:xfrm>
        <a:graphic>
          <a:graphicData uri="http://schemas.openxmlformats.org/drawingml/2006/table">
            <a:tbl>
              <a:tblPr firstRow="1">
                <a:tableStyleId>{0E3FDE45-AF77-4B5C-9715-49D594BDF05E}</a:tableStyleId>
              </a:tblPr>
              <a:tblGrid>
                <a:gridCol w="2649415">
                  <a:extLst>
                    <a:ext uri="{9D8B030D-6E8A-4147-A177-3AD203B41FA5}">
                      <a16:colId xmlns:a16="http://schemas.microsoft.com/office/drawing/2014/main" val="3785710943"/>
                    </a:ext>
                  </a:extLst>
                </a:gridCol>
                <a:gridCol w="1976938">
                  <a:extLst>
                    <a:ext uri="{9D8B030D-6E8A-4147-A177-3AD203B41FA5}">
                      <a16:colId xmlns:a16="http://schemas.microsoft.com/office/drawing/2014/main" val="1856087302"/>
                    </a:ext>
                  </a:extLst>
                </a:gridCol>
                <a:gridCol w="357691">
                  <a:extLst>
                    <a:ext uri="{9D8B030D-6E8A-4147-A177-3AD203B41FA5}">
                      <a16:colId xmlns:a16="http://schemas.microsoft.com/office/drawing/2014/main" val="3144638758"/>
                    </a:ext>
                  </a:extLst>
                </a:gridCol>
                <a:gridCol w="453707">
                  <a:extLst>
                    <a:ext uri="{9D8B030D-6E8A-4147-A177-3AD203B41FA5}">
                      <a16:colId xmlns:a16="http://schemas.microsoft.com/office/drawing/2014/main" val="1718688786"/>
                    </a:ext>
                  </a:extLst>
                </a:gridCol>
                <a:gridCol w="931725">
                  <a:extLst>
                    <a:ext uri="{9D8B030D-6E8A-4147-A177-3AD203B41FA5}">
                      <a16:colId xmlns:a16="http://schemas.microsoft.com/office/drawing/2014/main" val="666086825"/>
                    </a:ext>
                  </a:extLst>
                </a:gridCol>
                <a:gridCol w="1052545">
                  <a:extLst>
                    <a:ext uri="{9D8B030D-6E8A-4147-A177-3AD203B41FA5}">
                      <a16:colId xmlns:a16="http://schemas.microsoft.com/office/drawing/2014/main" val="509181215"/>
                    </a:ext>
                  </a:extLst>
                </a:gridCol>
                <a:gridCol w="480732">
                  <a:extLst>
                    <a:ext uri="{9D8B030D-6E8A-4147-A177-3AD203B41FA5}">
                      <a16:colId xmlns:a16="http://schemas.microsoft.com/office/drawing/2014/main" val="1721456738"/>
                    </a:ext>
                  </a:extLst>
                </a:gridCol>
                <a:gridCol w="970699">
                  <a:extLst>
                    <a:ext uri="{9D8B030D-6E8A-4147-A177-3AD203B41FA5}">
                      <a16:colId xmlns:a16="http://schemas.microsoft.com/office/drawing/2014/main" val="4183137159"/>
                    </a:ext>
                  </a:extLst>
                </a:gridCol>
                <a:gridCol w="206006">
                  <a:extLst>
                    <a:ext uri="{9D8B030D-6E8A-4147-A177-3AD203B41FA5}">
                      <a16:colId xmlns:a16="http://schemas.microsoft.com/office/drawing/2014/main" val="3486195541"/>
                    </a:ext>
                  </a:extLst>
                </a:gridCol>
                <a:gridCol w="172354">
                  <a:extLst>
                    <a:ext uri="{9D8B030D-6E8A-4147-A177-3AD203B41FA5}">
                      <a16:colId xmlns:a16="http://schemas.microsoft.com/office/drawing/2014/main" val="3945351044"/>
                    </a:ext>
                  </a:extLst>
                </a:gridCol>
                <a:gridCol w="355380">
                  <a:extLst>
                    <a:ext uri="{9D8B030D-6E8A-4147-A177-3AD203B41FA5}">
                      <a16:colId xmlns:a16="http://schemas.microsoft.com/office/drawing/2014/main" val="2594390682"/>
                    </a:ext>
                  </a:extLst>
                </a:gridCol>
                <a:gridCol w="271870">
                  <a:extLst>
                    <a:ext uri="{9D8B030D-6E8A-4147-A177-3AD203B41FA5}">
                      <a16:colId xmlns:a16="http://schemas.microsoft.com/office/drawing/2014/main" val="580548817"/>
                    </a:ext>
                  </a:extLst>
                </a:gridCol>
                <a:gridCol w="1976876">
                  <a:extLst>
                    <a:ext uri="{9D8B030D-6E8A-4147-A177-3AD203B41FA5}">
                      <a16:colId xmlns:a16="http://schemas.microsoft.com/office/drawing/2014/main" val="4154144595"/>
                    </a:ext>
                  </a:extLst>
                </a:gridCol>
              </a:tblGrid>
              <a:tr h="437132">
                <a:tc>
                  <a:txBody>
                    <a:bodyPr/>
                    <a:lstStyle/>
                    <a:p>
                      <a:endParaRPr lang="en-US" sz="2100" b="0">
                        <a:solidFill>
                          <a:schemeClr val="accent1"/>
                        </a:solidFill>
                      </a:endParaRPr>
                    </a:p>
                  </a:txBody>
                  <a:tcPr marL="121920" marR="121920" marT="60960" marB="60960"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CLASSIC</a:t>
                      </a:r>
                      <a:endParaRPr lang="en-US" sz="1800" dirty="0"/>
                    </a:p>
                  </a:txBody>
                  <a:tcPr marL="121920" marR="121920" marT="60960" marB="6096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MODERN</a:t>
                      </a:r>
                      <a:endParaRPr lang="en-US" sz="1800"/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LEAN</a:t>
                      </a:r>
                      <a:endParaRPr lang="en-US" sz="1800"/>
                    </a:p>
                  </a:txBody>
                  <a:tcPr marL="121920" marR="121920" marT="60960" marB="60960" anchor="ctr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LEAN</a:t>
                      </a:r>
                      <a:endParaRPr lang="en-US"/>
                    </a:p>
                  </a:txBody>
                  <a:tcPr marL="121920" marR="121920" marT="60960" marB="6096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LEAN</a:t>
                      </a:r>
                      <a:endParaRPr lang="en-US" sz="1900" b="1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121920" marR="121920" marT="60960" marB="6096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07441112"/>
                  </a:ext>
                </a:extLst>
              </a:tr>
              <a:tr h="270962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Are your teams autonomous?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0B1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Limited / Not 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E5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Flexibility In Execution </a:t>
                      </a:r>
                      <a:endParaRPr lang="en-US" sz="900" dirty="0"/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E5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9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Self-Managed Teams</a:t>
                      </a:r>
                      <a:endParaRPr lang="en-US" sz="900"/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E5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4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9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Self-Managed Teams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solidFill>
                      <a:srgbClr val="EDE5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4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Autonomous Teams</a:t>
                      </a:r>
                      <a:endParaRPr lang="en-US" sz="900"/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E5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4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361528"/>
                  </a:ext>
                </a:extLst>
              </a:tr>
              <a:tr h="177555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Do you have varied tools for execution?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0B1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Told What To Use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E5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E5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4F2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Multiple Tools, Some Discretion</a:t>
                      </a:r>
                      <a:endParaRPr lang="en-US" sz="900" dirty="0"/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E5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E5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                       Fully Team-Driven Decisions</a:t>
                      </a:r>
                      <a:endParaRPr lang="en-US" sz="900" dirty="0"/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E5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E5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4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9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Team-driven and Integrated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629295471"/>
                  </a:ext>
                </a:extLst>
              </a:tr>
              <a:tr h="270962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How often do you deliver work?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0B1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Single Large Release / Infrequent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E5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E5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Phased Releases</a:t>
                      </a:r>
                      <a:endParaRPr lang="en-US" sz="900" dirty="0"/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E5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E5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Incremental</a:t>
                      </a:r>
                      <a:endParaRPr lang="en-US" sz="900" dirty="0"/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E5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E5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4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9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Incremental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121920" marR="121920" marT="60960" marB="6096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Continuous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E5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E5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776682835"/>
                  </a:ext>
                </a:extLst>
              </a:tr>
              <a:tr h="270962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How do you deliver work? 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0B1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Projects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E5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E5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4F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Both Project and Process</a:t>
                      </a:r>
                      <a:endParaRPr lang="en-US" sz="900" dirty="0"/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E5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E5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4F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/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4F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9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Process</a:t>
                      </a:r>
                      <a:endParaRPr lang="en-US" sz="900"/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E5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E5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4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9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Process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28004341"/>
                  </a:ext>
                </a:extLst>
              </a:tr>
              <a:tr h="270962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What is the smallest unit of work?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0B1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Detailed Activities (WBS)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E5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Visual Task (Cards) 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E5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User Stories (Value)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E5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782548"/>
                  </a:ext>
                </a:extLst>
              </a:tr>
              <a:tr h="270962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What are your KPIs?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182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Utilization and Compliance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5E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Cost and Schedule</a:t>
                      </a:r>
                    </a:p>
                  </a:txBody>
                  <a:tcPr marL="121920" marR="121920" marT="60960" marB="6096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5E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5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Return on Investment</a:t>
                      </a:r>
                      <a:endParaRPr lang="en-US" sz="900"/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5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5E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Efficiency and Throughput</a:t>
                      </a:r>
                      <a:endParaRPr lang="en-US" sz="900"/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5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Value-based</a:t>
                      </a:r>
                      <a:br>
                        <a:rPr lang="en-US" sz="9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</a:br>
                      <a:r>
                        <a:rPr lang="en-US" sz="9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Outcomes</a:t>
                      </a:r>
                    </a:p>
                  </a:txBody>
                  <a:tcPr marL="121920" marR="121920" marT="60960" marB="6096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DE5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9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Value-based Outcomes</a:t>
                      </a:r>
                      <a:endParaRPr lang="en-US"/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5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Value-based Outcomes</a:t>
                      </a:r>
                      <a:endParaRPr lang="en-US" sz="900"/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5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49314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What is your level of governance?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182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Top-down (Heavyweight)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5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Reactive Flexible</a:t>
                      </a:r>
                      <a:endParaRPr lang="en-US" sz="900"/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5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5E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Adaptive</a:t>
                      </a:r>
                      <a:endParaRPr lang="en-US" sz="900"/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5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5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9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Minimum Viable Governance</a:t>
                      </a:r>
                    </a:p>
                  </a:txBody>
                  <a:tcPr marL="121920" marR="121920" marT="60960" marB="6096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Minimum Viable Governance</a:t>
                      </a:r>
                      <a:endParaRPr lang="en-US" sz="900"/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5E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9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Minimum Viable Governance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5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087437"/>
                  </a:ext>
                </a:extLst>
              </a:tr>
              <a:tr h="270962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Do you have templates for work?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182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Detailed Templates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5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900"/>
                        <a:t>Light-Weight Templates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5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9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Robust Templates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5E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Minimal or No Templates</a:t>
                      </a:r>
                      <a:endParaRPr lang="en-US" sz="900"/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5E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5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948881864"/>
                  </a:ext>
                </a:extLst>
              </a:tr>
              <a:tr h="270962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How do you manage your tools?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182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Stand-alone Solutions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5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900"/>
                        <a:t>Limited Integration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5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5E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Bi-directional Integration 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5E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5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/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5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533598"/>
                  </a:ext>
                </a:extLst>
              </a:tr>
              <a:tr h="219095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What type of reporting is used?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182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Out of the Box 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5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9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Centralized Standard Reporting </a:t>
                      </a:r>
                      <a:endParaRPr lang="en-US" sz="900"/>
                    </a:p>
                  </a:txBody>
                  <a:tcPr marL="121920" marR="121920" marT="60960" marB="60960"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Centralized Reporting </a:t>
                      </a:r>
                      <a:endParaRPr lang="en-US" dirty="0"/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5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121920" marR="121920" marT="60960" marB="6096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Interactive Dashboards</a:t>
                      </a:r>
                      <a:endParaRPr lang="en-US" dirty="0"/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5E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121920" marR="121920" marT="60960" marB="6096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 marL="121920" marR="121920" marT="60960" marB="6096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738308347"/>
                  </a:ext>
                </a:extLst>
              </a:tr>
              <a:tr h="270962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How often is your planning cycle?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Fixed (Annual)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E5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9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Dynamic (Quarterly)</a:t>
                      </a:r>
                      <a:endParaRPr lang="en-US" sz="900"/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E5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>
                          <a:solidFill>
                            <a:schemeClr val="accent1"/>
                          </a:solidFill>
                        </a:rPr>
                        <a:t>Continuous</a:t>
                      </a:r>
                      <a:endParaRPr lang="en-US" sz="900"/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E5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accent1"/>
                          </a:solidFill>
                        </a:rPr>
                        <a:t>Continuous</a:t>
                      </a:r>
                    </a:p>
                  </a:txBody>
                  <a:tcPr marL="121920" marR="121920" marT="60960" marB="6096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accent1"/>
                          </a:solidFill>
                        </a:rPr>
                        <a:t>Continuous</a:t>
                      </a:r>
                      <a:endParaRPr lang="en-US"/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572578369"/>
                  </a:ext>
                </a:extLst>
              </a:tr>
              <a:tr h="270962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Do you track forecasts and actuals?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Actuals Only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E5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E5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Project Forecasting</a:t>
                      </a:r>
                      <a:endParaRPr lang="en-US" sz="900"/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E5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E5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121920" marR="121920" marT="60960" marB="60960"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Program Forecasting</a:t>
                      </a:r>
                      <a:endParaRPr lang="en-US" sz="900"/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E5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E5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9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Product TCO</a:t>
                      </a:r>
                    </a:p>
                  </a:txBody>
                  <a:tcPr marL="121920" marR="121920" marT="60960" marB="6096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Product TCO</a:t>
                      </a:r>
                      <a:endParaRPr lang="en-US" sz="900"/>
                    </a:p>
                  </a:txBody>
                  <a:tcPr marL="121920" marR="121920" marT="60960" marB="6096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E5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E5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9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Product TCO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380347"/>
                  </a:ext>
                </a:extLst>
              </a:tr>
              <a:tr h="270962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What do you prioritize? 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Projects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E5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E5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Programs</a:t>
                      </a:r>
                      <a:endParaRPr lang="en-US" sz="900"/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E5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E5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9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Epics</a:t>
                      </a:r>
                      <a:endParaRPr lang="en-US" sz="900"/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E5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E5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9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Roadmaps</a:t>
                      </a:r>
                    </a:p>
                  </a:txBody>
                  <a:tcPr marL="121920" marR="121920" marT="60960" marB="6096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Roadmaps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E5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E5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7121443"/>
                  </a:ext>
                </a:extLst>
              </a:tr>
              <a:tr h="270962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Where does funding come from? 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Individual Business Areas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E5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E5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Strategic Initiatives </a:t>
                      </a:r>
                      <a:endParaRPr lang="en-US" sz="900"/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E5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E5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9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Product</a:t>
                      </a:r>
                      <a:endParaRPr lang="en-US" sz="900"/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E5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E5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9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Value Stream</a:t>
                      </a:r>
                    </a:p>
                  </a:txBody>
                  <a:tcPr marL="121920" marR="121920" marT="60960" marB="6096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Value Stream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E5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E5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3178"/>
                  </a:ext>
                </a:extLst>
              </a:tr>
              <a:tr h="270962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How do you track capacity?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0B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1219170" rtl="0" eaLnBrk="1" latinLnBrk="0" hangingPunct="1"/>
                      <a:r>
                        <a:rPr lang="en-US" sz="9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Named Resources 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E5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0B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Roles</a:t>
                      </a:r>
                      <a:endParaRPr lang="en-US" sz="900"/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E5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0B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9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Teams</a:t>
                      </a:r>
                      <a:endParaRPr lang="en-US" sz="900"/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E5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0B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1219170" rtl="0" eaLnBrk="1" latinLnBrk="0" hangingPunct="1"/>
                      <a:r>
                        <a:rPr lang="en-US" sz="9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Teams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1219170" rtl="0" eaLnBrk="1" latinLnBrk="0" hangingPunct="1"/>
                      <a:endParaRPr lang="en-US" sz="90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Team-of Teams</a:t>
                      </a:r>
                      <a:endParaRPr lang="en-US" sz="900" dirty="0"/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E5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0B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367272"/>
                  </a:ext>
                </a:extLst>
              </a:tr>
            </a:tbl>
          </a:graphicData>
        </a:graphic>
      </p:graphicFrame>
      <p:sp>
        <p:nvSpPr>
          <p:cNvPr id="10" name="Shape 56">
            <a:extLst>
              <a:ext uri="{FF2B5EF4-FFF2-40B4-BE49-F238E27FC236}">
                <a16:creationId xmlns:a16="http://schemas.microsoft.com/office/drawing/2014/main" id="{AE891A20-B1AE-1443-86A1-A75DD05C703C}"/>
              </a:ext>
            </a:extLst>
          </p:cNvPr>
          <p:cNvSpPr/>
          <p:nvPr/>
        </p:nvSpPr>
        <p:spPr>
          <a:xfrm>
            <a:off x="9875520" y="548640"/>
            <a:ext cx="202731" cy="2066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600" extrusionOk="0">
                <a:moveTo>
                  <a:pt x="3163" y="2620"/>
                </a:moveTo>
                <a:cubicBezTo>
                  <a:pt x="1208" y="4241"/>
                  <a:pt x="3" y="6479"/>
                  <a:pt x="0" y="8947"/>
                </a:cubicBezTo>
                <a:cubicBezTo>
                  <a:pt x="-3" y="11532"/>
                  <a:pt x="1252" y="13829"/>
                  <a:pt x="3465" y="15524"/>
                </a:cubicBezTo>
                <a:lnTo>
                  <a:pt x="10799" y="21600"/>
                </a:lnTo>
                <a:lnTo>
                  <a:pt x="18412" y="15292"/>
                </a:lnTo>
                <a:cubicBezTo>
                  <a:pt x="20379" y="13671"/>
                  <a:pt x="21597" y="11427"/>
                  <a:pt x="21597" y="8947"/>
                </a:cubicBezTo>
                <a:cubicBezTo>
                  <a:pt x="21597" y="4006"/>
                  <a:pt x="16762" y="1"/>
                  <a:pt x="10799" y="0"/>
                </a:cubicBezTo>
                <a:cubicBezTo>
                  <a:pt x="7817" y="0"/>
                  <a:pt x="5116" y="1001"/>
                  <a:pt x="3163" y="2620"/>
                </a:cubicBezTo>
                <a:close/>
              </a:path>
            </a:pathLst>
          </a:custGeom>
          <a:solidFill>
            <a:srgbClr val="09AA6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/>
            <a:endParaRPr sz="1265">
              <a:solidFill>
                <a:schemeClr val="bg1"/>
              </a:solidFill>
            </a:endParaRPr>
          </a:p>
        </p:txBody>
      </p:sp>
      <p:sp>
        <p:nvSpPr>
          <p:cNvPr id="22" name="Shape 56">
            <a:extLst>
              <a:ext uri="{FF2B5EF4-FFF2-40B4-BE49-F238E27FC236}">
                <a16:creationId xmlns:a16="http://schemas.microsoft.com/office/drawing/2014/main" id="{4570AE24-D085-4B4A-97F5-F98EF6AB5C0D}"/>
              </a:ext>
            </a:extLst>
          </p:cNvPr>
          <p:cNvSpPr/>
          <p:nvPr/>
        </p:nvSpPr>
        <p:spPr>
          <a:xfrm>
            <a:off x="9875520" y="548640"/>
            <a:ext cx="202731" cy="2066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600" extrusionOk="0">
                <a:moveTo>
                  <a:pt x="3163" y="2620"/>
                </a:moveTo>
                <a:cubicBezTo>
                  <a:pt x="1208" y="4241"/>
                  <a:pt x="3" y="6479"/>
                  <a:pt x="0" y="8947"/>
                </a:cubicBezTo>
                <a:cubicBezTo>
                  <a:pt x="-3" y="11532"/>
                  <a:pt x="1252" y="13829"/>
                  <a:pt x="3465" y="15524"/>
                </a:cubicBezTo>
                <a:lnTo>
                  <a:pt x="10799" y="21600"/>
                </a:lnTo>
                <a:lnTo>
                  <a:pt x="18412" y="15292"/>
                </a:lnTo>
                <a:cubicBezTo>
                  <a:pt x="20379" y="13671"/>
                  <a:pt x="21597" y="11427"/>
                  <a:pt x="21597" y="8947"/>
                </a:cubicBezTo>
                <a:cubicBezTo>
                  <a:pt x="21597" y="4006"/>
                  <a:pt x="16762" y="1"/>
                  <a:pt x="10799" y="0"/>
                </a:cubicBezTo>
                <a:cubicBezTo>
                  <a:pt x="7817" y="0"/>
                  <a:pt x="5116" y="1001"/>
                  <a:pt x="3163" y="2620"/>
                </a:cubicBezTo>
                <a:close/>
              </a:path>
            </a:pathLst>
          </a:custGeom>
          <a:solidFill>
            <a:srgbClr val="09AA6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/>
            <a:endParaRPr sz="1265">
              <a:solidFill>
                <a:schemeClr val="bg1"/>
              </a:solidFill>
            </a:endParaRPr>
          </a:p>
        </p:txBody>
      </p:sp>
      <p:sp>
        <p:nvSpPr>
          <p:cNvPr id="23" name="Shape 56">
            <a:extLst>
              <a:ext uri="{FF2B5EF4-FFF2-40B4-BE49-F238E27FC236}">
                <a16:creationId xmlns:a16="http://schemas.microsoft.com/office/drawing/2014/main" id="{3C58D2AB-ABD6-4611-BE4F-BBF95691944E}"/>
              </a:ext>
            </a:extLst>
          </p:cNvPr>
          <p:cNvSpPr/>
          <p:nvPr/>
        </p:nvSpPr>
        <p:spPr>
          <a:xfrm>
            <a:off x="9875520" y="548640"/>
            <a:ext cx="202731" cy="2066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600" extrusionOk="0">
                <a:moveTo>
                  <a:pt x="3163" y="2620"/>
                </a:moveTo>
                <a:cubicBezTo>
                  <a:pt x="1208" y="4241"/>
                  <a:pt x="3" y="6479"/>
                  <a:pt x="0" y="8947"/>
                </a:cubicBezTo>
                <a:cubicBezTo>
                  <a:pt x="-3" y="11532"/>
                  <a:pt x="1252" y="13829"/>
                  <a:pt x="3465" y="15524"/>
                </a:cubicBezTo>
                <a:lnTo>
                  <a:pt x="10799" y="21600"/>
                </a:lnTo>
                <a:lnTo>
                  <a:pt x="18412" y="15292"/>
                </a:lnTo>
                <a:cubicBezTo>
                  <a:pt x="20379" y="13671"/>
                  <a:pt x="21597" y="11427"/>
                  <a:pt x="21597" y="8947"/>
                </a:cubicBezTo>
                <a:cubicBezTo>
                  <a:pt x="21597" y="4006"/>
                  <a:pt x="16762" y="1"/>
                  <a:pt x="10799" y="0"/>
                </a:cubicBezTo>
                <a:cubicBezTo>
                  <a:pt x="7817" y="0"/>
                  <a:pt x="5116" y="1001"/>
                  <a:pt x="3163" y="2620"/>
                </a:cubicBezTo>
                <a:close/>
              </a:path>
            </a:pathLst>
          </a:custGeom>
          <a:solidFill>
            <a:srgbClr val="09AA6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/>
            <a:endParaRPr sz="1265">
              <a:solidFill>
                <a:schemeClr val="bg1"/>
              </a:solidFill>
            </a:endParaRPr>
          </a:p>
        </p:txBody>
      </p:sp>
      <p:sp>
        <p:nvSpPr>
          <p:cNvPr id="24" name="Shape 56">
            <a:extLst>
              <a:ext uri="{FF2B5EF4-FFF2-40B4-BE49-F238E27FC236}">
                <a16:creationId xmlns:a16="http://schemas.microsoft.com/office/drawing/2014/main" id="{446E97D2-23EC-4F25-801C-13A9A4DB4A59}"/>
              </a:ext>
            </a:extLst>
          </p:cNvPr>
          <p:cNvSpPr/>
          <p:nvPr/>
        </p:nvSpPr>
        <p:spPr>
          <a:xfrm>
            <a:off x="9875520" y="548640"/>
            <a:ext cx="202731" cy="2066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600" extrusionOk="0">
                <a:moveTo>
                  <a:pt x="3163" y="2620"/>
                </a:moveTo>
                <a:cubicBezTo>
                  <a:pt x="1208" y="4241"/>
                  <a:pt x="3" y="6479"/>
                  <a:pt x="0" y="8947"/>
                </a:cubicBezTo>
                <a:cubicBezTo>
                  <a:pt x="-3" y="11532"/>
                  <a:pt x="1252" y="13829"/>
                  <a:pt x="3465" y="15524"/>
                </a:cubicBezTo>
                <a:lnTo>
                  <a:pt x="10799" y="21600"/>
                </a:lnTo>
                <a:lnTo>
                  <a:pt x="18412" y="15292"/>
                </a:lnTo>
                <a:cubicBezTo>
                  <a:pt x="20379" y="13671"/>
                  <a:pt x="21597" y="11427"/>
                  <a:pt x="21597" y="8947"/>
                </a:cubicBezTo>
                <a:cubicBezTo>
                  <a:pt x="21597" y="4006"/>
                  <a:pt x="16762" y="1"/>
                  <a:pt x="10799" y="0"/>
                </a:cubicBezTo>
                <a:cubicBezTo>
                  <a:pt x="7817" y="0"/>
                  <a:pt x="5116" y="1001"/>
                  <a:pt x="3163" y="2620"/>
                </a:cubicBezTo>
                <a:close/>
              </a:path>
            </a:pathLst>
          </a:custGeom>
          <a:solidFill>
            <a:srgbClr val="09AA6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/>
            <a:endParaRPr sz="1265">
              <a:solidFill>
                <a:schemeClr val="bg1"/>
              </a:solidFill>
            </a:endParaRPr>
          </a:p>
        </p:txBody>
      </p:sp>
      <p:sp>
        <p:nvSpPr>
          <p:cNvPr id="25" name="Shape 56">
            <a:extLst>
              <a:ext uri="{FF2B5EF4-FFF2-40B4-BE49-F238E27FC236}">
                <a16:creationId xmlns:a16="http://schemas.microsoft.com/office/drawing/2014/main" id="{43CB48A4-417F-4885-88B9-110BE00FAFEB}"/>
              </a:ext>
            </a:extLst>
          </p:cNvPr>
          <p:cNvSpPr/>
          <p:nvPr/>
        </p:nvSpPr>
        <p:spPr>
          <a:xfrm>
            <a:off x="9875520" y="548640"/>
            <a:ext cx="202731" cy="2066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600" extrusionOk="0">
                <a:moveTo>
                  <a:pt x="3163" y="2620"/>
                </a:moveTo>
                <a:cubicBezTo>
                  <a:pt x="1208" y="4241"/>
                  <a:pt x="3" y="6479"/>
                  <a:pt x="0" y="8947"/>
                </a:cubicBezTo>
                <a:cubicBezTo>
                  <a:pt x="-3" y="11532"/>
                  <a:pt x="1252" y="13829"/>
                  <a:pt x="3465" y="15524"/>
                </a:cubicBezTo>
                <a:lnTo>
                  <a:pt x="10799" y="21600"/>
                </a:lnTo>
                <a:lnTo>
                  <a:pt x="18412" y="15292"/>
                </a:lnTo>
                <a:cubicBezTo>
                  <a:pt x="20379" y="13671"/>
                  <a:pt x="21597" y="11427"/>
                  <a:pt x="21597" y="8947"/>
                </a:cubicBezTo>
                <a:cubicBezTo>
                  <a:pt x="21597" y="4006"/>
                  <a:pt x="16762" y="1"/>
                  <a:pt x="10799" y="0"/>
                </a:cubicBezTo>
                <a:cubicBezTo>
                  <a:pt x="7817" y="0"/>
                  <a:pt x="5116" y="1001"/>
                  <a:pt x="3163" y="2620"/>
                </a:cubicBezTo>
                <a:close/>
              </a:path>
            </a:pathLst>
          </a:custGeom>
          <a:solidFill>
            <a:srgbClr val="09AA6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/>
            <a:endParaRPr sz="1265">
              <a:solidFill>
                <a:schemeClr val="bg1"/>
              </a:solidFill>
            </a:endParaRPr>
          </a:p>
        </p:txBody>
      </p:sp>
      <p:sp>
        <p:nvSpPr>
          <p:cNvPr id="26" name="Shape 56">
            <a:extLst>
              <a:ext uri="{FF2B5EF4-FFF2-40B4-BE49-F238E27FC236}">
                <a16:creationId xmlns:a16="http://schemas.microsoft.com/office/drawing/2014/main" id="{94736296-6E2F-401B-8C32-EF67F1332E99}"/>
              </a:ext>
            </a:extLst>
          </p:cNvPr>
          <p:cNvSpPr/>
          <p:nvPr/>
        </p:nvSpPr>
        <p:spPr>
          <a:xfrm>
            <a:off x="9875520" y="548640"/>
            <a:ext cx="202731" cy="2066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600" extrusionOk="0">
                <a:moveTo>
                  <a:pt x="3163" y="2620"/>
                </a:moveTo>
                <a:cubicBezTo>
                  <a:pt x="1208" y="4241"/>
                  <a:pt x="3" y="6479"/>
                  <a:pt x="0" y="8947"/>
                </a:cubicBezTo>
                <a:cubicBezTo>
                  <a:pt x="-3" y="11532"/>
                  <a:pt x="1252" y="13829"/>
                  <a:pt x="3465" y="15524"/>
                </a:cubicBezTo>
                <a:lnTo>
                  <a:pt x="10799" y="21600"/>
                </a:lnTo>
                <a:lnTo>
                  <a:pt x="18412" y="15292"/>
                </a:lnTo>
                <a:cubicBezTo>
                  <a:pt x="20379" y="13671"/>
                  <a:pt x="21597" y="11427"/>
                  <a:pt x="21597" y="8947"/>
                </a:cubicBezTo>
                <a:cubicBezTo>
                  <a:pt x="21597" y="4006"/>
                  <a:pt x="16762" y="1"/>
                  <a:pt x="10799" y="0"/>
                </a:cubicBezTo>
                <a:cubicBezTo>
                  <a:pt x="7817" y="0"/>
                  <a:pt x="5116" y="1001"/>
                  <a:pt x="3163" y="2620"/>
                </a:cubicBezTo>
                <a:close/>
              </a:path>
            </a:pathLst>
          </a:custGeom>
          <a:solidFill>
            <a:srgbClr val="09AA6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/>
            <a:endParaRPr sz="1265">
              <a:solidFill>
                <a:schemeClr val="bg1"/>
              </a:solidFill>
            </a:endParaRPr>
          </a:p>
        </p:txBody>
      </p:sp>
      <p:sp>
        <p:nvSpPr>
          <p:cNvPr id="27" name="Shape 56">
            <a:extLst>
              <a:ext uri="{FF2B5EF4-FFF2-40B4-BE49-F238E27FC236}">
                <a16:creationId xmlns:a16="http://schemas.microsoft.com/office/drawing/2014/main" id="{CAE13003-7348-43A0-8A11-C130C8875904}"/>
              </a:ext>
            </a:extLst>
          </p:cNvPr>
          <p:cNvSpPr/>
          <p:nvPr/>
        </p:nvSpPr>
        <p:spPr>
          <a:xfrm>
            <a:off x="9875520" y="548640"/>
            <a:ext cx="202731" cy="2066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600" extrusionOk="0">
                <a:moveTo>
                  <a:pt x="3163" y="2620"/>
                </a:moveTo>
                <a:cubicBezTo>
                  <a:pt x="1208" y="4241"/>
                  <a:pt x="3" y="6479"/>
                  <a:pt x="0" y="8947"/>
                </a:cubicBezTo>
                <a:cubicBezTo>
                  <a:pt x="-3" y="11532"/>
                  <a:pt x="1252" y="13829"/>
                  <a:pt x="3465" y="15524"/>
                </a:cubicBezTo>
                <a:lnTo>
                  <a:pt x="10799" y="21600"/>
                </a:lnTo>
                <a:lnTo>
                  <a:pt x="18412" y="15292"/>
                </a:lnTo>
                <a:cubicBezTo>
                  <a:pt x="20379" y="13671"/>
                  <a:pt x="21597" y="11427"/>
                  <a:pt x="21597" y="8947"/>
                </a:cubicBezTo>
                <a:cubicBezTo>
                  <a:pt x="21597" y="4006"/>
                  <a:pt x="16762" y="1"/>
                  <a:pt x="10799" y="0"/>
                </a:cubicBezTo>
                <a:cubicBezTo>
                  <a:pt x="7817" y="0"/>
                  <a:pt x="5116" y="1001"/>
                  <a:pt x="3163" y="2620"/>
                </a:cubicBezTo>
                <a:close/>
              </a:path>
            </a:pathLst>
          </a:custGeom>
          <a:solidFill>
            <a:srgbClr val="09AA6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/>
            <a:endParaRPr sz="1265">
              <a:solidFill>
                <a:schemeClr val="bg1"/>
              </a:solidFill>
            </a:endParaRPr>
          </a:p>
        </p:txBody>
      </p:sp>
      <p:sp>
        <p:nvSpPr>
          <p:cNvPr id="28" name="Shape 56">
            <a:extLst>
              <a:ext uri="{FF2B5EF4-FFF2-40B4-BE49-F238E27FC236}">
                <a16:creationId xmlns:a16="http://schemas.microsoft.com/office/drawing/2014/main" id="{4D4D413E-7DD0-4F9A-9DC4-755AC3C4BF5C}"/>
              </a:ext>
            </a:extLst>
          </p:cNvPr>
          <p:cNvSpPr/>
          <p:nvPr/>
        </p:nvSpPr>
        <p:spPr>
          <a:xfrm>
            <a:off x="9875520" y="548640"/>
            <a:ext cx="202731" cy="2066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600" extrusionOk="0">
                <a:moveTo>
                  <a:pt x="3163" y="2620"/>
                </a:moveTo>
                <a:cubicBezTo>
                  <a:pt x="1208" y="4241"/>
                  <a:pt x="3" y="6479"/>
                  <a:pt x="0" y="8947"/>
                </a:cubicBezTo>
                <a:cubicBezTo>
                  <a:pt x="-3" y="11532"/>
                  <a:pt x="1252" y="13829"/>
                  <a:pt x="3465" y="15524"/>
                </a:cubicBezTo>
                <a:lnTo>
                  <a:pt x="10799" y="21600"/>
                </a:lnTo>
                <a:lnTo>
                  <a:pt x="18412" y="15292"/>
                </a:lnTo>
                <a:cubicBezTo>
                  <a:pt x="20379" y="13671"/>
                  <a:pt x="21597" y="11427"/>
                  <a:pt x="21597" y="8947"/>
                </a:cubicBezTo>
                <a:cubicBezTo>
                  <a:pt x="21597" y="4006"/>
                  <a:pt x="16762" y="1"/>
                  <a:pt x="10799" y="0"/>
                </a:cubicBezTo>
                <a:cubicBezTo>
                  <a:pt x="7817" y="0"/>
                  <a:pt x="5116" y="1001"/>
                  <a:pt x="3163" y="2620"/>
                </a:cubicBezTo>
                <a:close/>
              </a:path>
            </a:pathLst>
          </a:custGeom>
          <a:solidFill>
            <a:srgbClr val="09AA6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/>
            <a:endParaRPr sz="1265">
              <a:solidFill>
                <a:schemeClr val="bg1"/>
              </a:solidFill>
            </a:endParaRPr>
          </a:p>
        </p:txBody>
      </p:sp>
      <p:sp>
        <p:nvSpPr>
          <p:cNvPr id="29" name="Shape 56">
            <a:extLst>
              <a:ext uri="{FF2B5EF4-FFF2-40B4-BE49-F238E27FC236}">
                <a16:creationId xmlns:a16="http://schemas.microsoft.com/office/drawing/2014/main" id="{0DBD13D8-2FEA-45DE-8239-DBD56537FB41}"/>
              </a:ext>
            </a:extLst>
          </p:cNvPr>
          <p:cNvSpPr/>
          <p:nvPr/>
        </p:nvSpPr>
        <p:spPr>
          <a:xfrm>
            <a:off x="9875520" y="548640"/>
            <a:ext cx="202731" cy="2066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600" extrusionOk="0">
                <a:moveTo>
                  <a:pt x="3163" y="2620"/>
                </a:moveTo>
                <a:cubicBezTo>
                  <a:pt x="1208" y="4241"/>
                  <a:pt x="3" y="6479"/>
                  <a:pt x="0" y="8947"/>
                </a:cubicBezTo>
                <a:cubicBezTo>
                  <a:pt x="-3" y="11532"/>
                  <a:pt x="1252" y="13829"/>
                  <a:pt x="3465" y="15524"/>
                </a:cubicBezTo>
                <a:lnTo>
                  <a:pt x="10799" y="21600"/>
                </a:lnTo>
                <a:lnTo>
                  <a:pt x="18412" y="15292"/>
                </a:lnTo>
                <a:cubicBezTo>
                  <a:pt x="20379" y="13671"/>
                  <a:pt x="21597" y="11427"/>
                  <a:pt x="21597" y="8947"/>
                </a:cubicBezTo>
                <a:cubicBezTo>
                  <a:pt x="21597" y="4006"/>
                  <a:pt x="16762" y="1"/>
                  <a:pt x="10799" y="0"/>
                </a:cubicBezTo>
                <a:cubicBezTo>
                  <a:pt x="7817" y="0"/>
                  <a:pt x="5116" y="1001"/>
                  <a:pt x="3163" y="2620"/>
                </a:cubicBezTo>
                <a:close/>
              </a:path>
            </a:pathLst>
          </a:custGeom>
          <a:solidFill>
            <a:srgbClr val="09AA6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/>
            <a:endParaRPr sz="1265">
              <a:solidFill>
                <a:schemeClr val="bg1"/>
              </a:solidFill>
            </a:endParaRPr>
          </a:p>
        </p:txBody>
      </p:sp>
      <p:sp>
        <p:nvSpPr>
          <p:cNvPr id="30" name="Shape 56">
            <a:extLst>
              <a:ext uri="{FF2B5EF4-FFF2-40B4-BE49-F238E27FC236}">
                <a16:creationId xmlns:a16="http://schemas.microsoft.com/office/drawing/2014/main" id="{24FDB561-6C89-4B15-867A-A09DC2637DEA}"/>
              </a:ext>
            </a:extLst>
          </p:cNvPr>
          <p:cNvSpPr/>
          <p:nvPr/>
        </p:nvSpPr>
        <p:spPr>
          <a:xfrm>
            <a:off x="9875520" y="548640"/>
            <a:ext cx="202731" cy="2066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600" extrusionOk="0">
                <a:moveTo>
                  <a:pt x="3163" y="2620"/>
                </a:moveTo>
                <a:cubicBezTo>
                  <a:pt x="1208" y="4241"/>
                  <a:pt x="3" y="6479"/>
                  <a:pt x="0" y="8947"/>
                </a:cubicBezTo>
                <a:cubicBezTo>
                  <a:pt x="-3" y="11532"/>
                  <a:pt x="1252" y="13829"/>
                  <a:pt x="3465" y="15524"/>
                </a:cubicBezTo>
                <a:lnTo>
                  <a:pt x="10799" y="21600"/>
                </a:lnTo>
                <a:lnTo>
                  <a:pt x="18412" y="15292"/>
                </a:lnTo>
                <a:cubicBezTo>
                  <a:pt x="20379" y="13671"/>
                  <a:pt x="21597" y="11427"/>
                  <a:pt x="21597" y="8947"/>
                </a:cubicBezTo>
                <a:cubicBezTo>
                  <a:pt x="21597" y="4006"/>
                  <a:pt x="16762" y="1"/>
                  <a:pt x="10799" y="0"/>
                </a:cubicBezTo>
                <a:cubicBezTo>
                  <a:pt x="7817" y="0"/>
                  <a:pt x="5116" y="1001"/>
                  <a:pt x="3163" y="2620"/>
                </a:cubicBezTo>
                <a:close/>
              </a:path>
            </a:pathLst>
          </a:custGeom>
          <a:solidFill>
            <a:srgbClr val="09AA6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/>
            <a:endParaRPr sz="1265">
              <a:solidFill>
                <a:schemeClr val="bg1"/>
              </a:solidFill>
            </a:endParaRPr>
          </a:p>
        </p:txBody>
      </p:sp>
      <p:sp>
        <p:nvSpPr>
          <p:cNvPr id="31" name="Shape 56">
            <a:extLst>
              <a:ext uri="{FF2B5EF4-FFF2-40B4-BE49-F238E27FC236}">
                <a16:creationId xmlns:a16="http://schemas.microsoft.com/office/drawing/2014/main" id="{333E81AB-E2F3-4979-AD39-8C6ACEEBFB5F}"/>
              </a:ext>
            </a:extLst>
          </p:cNvPr>
          <p:cNvSpPr/>
          <p:nvPr/>
        </p:nvSpPr>
        <p:spPr>
          <a:xfrm>
            <a:off x="9875520" y="548640"/>
            <a:ext cx="202731" cy="2066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600" extrusionOk="0">
                <a:moveTo>
                  <a:pt x="3163" y="2620"/>
                </a:moveTo>
                <a:cubicBezTo>
                  <a:pt x="1208" y="4241"/>
                  <a:pt x="3" y="6479"/>
                  <a:pt x="0" y="8947"/>
                </a:cubicBezTo>
                <a:cubicBezTo>
                  <a:pt x="-3" y="11532"/>
                  <a:pt x="1252" y="13829"/>
                  <a:pt x="3465" y="15524"/>
                </a:cubicBezTo>
                <a:lnTo>
                  <a:pt x="10799" y="21600"/>
                </a:lnTo>
                <a:lnTo>
                  <a:pt x="18412" y="15292"/>
                </a:lnTo>
                <a:cubicBezTo>
                  <a:pt x="20379" y="13671"/>
                  <a:pt x="21597" y="11427"/>
                  <a:pt x="21597" y="8947"/>
                </a:cubicBezTo>
                <a:cubicBezTo>
                  <a:pt x="21597" y="4006"/>
                  <a:pt x="16762" y="1"/>
                  <a:pt x="10799" y="0"/>
                </a:cubicBezTo>
                <a:cubicBezTo>
                  <a:pt x="7817" y="0"/>
                  <a:pt x="5116" y="1001"/>
                  <a:pt x="3163" y="2620"/>
                </a:cubicBezTo>
                <a:close/>
              </a:path>
            </a:pathLst>
          </a:custGeom>
          <a:solidFill>
            <a:srgbClr val="09AA6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/>
            <a:endParaRPr sz="1265">
              <a:solidFill>
                <a:schemeClr val="bg1"/>
              </a:solidFill>
            </a:endParaRPr>
          </a:p>
        </p:txBody>
      </p:sp>
      <p:sp>
        <p:nvSpPr>
          <p:cNvPr id="32" name="Shape 56">
            <a:extLst>
              <a:ext uri="{FF2B5EF4-FFF2-40B4-BE49-F238E27FC236}">
                <a16:creationId xmlns:a16="http://schemas.microsoft.com/office/drawing/2014/main" id="{09F44CB0-1FBA-4E00-ADDD-1C780135A76D}"/>
              </a:ext>
            </a:extLst>
          </p:cNvPr>
          <p:cNvSpPr/>
          <p:nvPr/>
        </p:nvSpPr>
        <p:spPr>
          <a:xfrm>
            <a:off x="9875520" y="548640"/>
            <a:ext cx="202731" cy="2066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600" extrusionOk="0">
                <a:moveTo>
                  <a:pt x="3163" y="2620"/>
                </a:moveTo>
                <a:cubicBezTo>
                  <a:pt x="1208" y="4241"/>
                  <a:pt x="3" y="6479"/>
                  <a:pt x="0" y="8947"/>
                </a:cubicBezTo>
                <a:cubicBezTo>
                  <a:pt x="-3" y="11532"/>
                  <a:pt x="1252" y="13829"/>
                  <a:pt x="3465" y="15524"/>
                </a:cubicBezTo>
                <a:lnTo>
                  <a:pt x="10799" y="21600"/>
                </a:lnTo>
                <a:lnTo>
                  <a:pt x="18412" y="15292"/>
                </a:lnTo>
                <a:cubicBezTo>
                  <a:pt x="20379" y="13671"/>
                  <a:pt x="21597" y="11427"/>
                  <a:pt x="21597" y="8947"/>
                </a:cubicBezTo>
                <a:cubicBezTo>
                  <a:pt x="21597" y="4006"/>
                  <a:pt x="16762" y="1"/>
                  <a:pt x="10799" y="0"/>
                </a:cubicBezTo>
                <a:cubicBezTo>
                  <a:pt x="7817" y="0"/>
                  <a:pt x="5116" y="1001"/>
                  <a:pt x="3163" y="2620"/>
                </a:cubicBezTo>
                <a:close/>
              </a:path>
            </a:pathLst>
          </a:custGeom>
          <a:solidFill>
            <a:srgbClr val="09AA6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/>
            <a:endParaRPr sz="1265">
              <a:solidFill>
                <a:schemeClr val="bg1"/>
              </a:solidFill>
            </a:endParaRPr>
          </a:p>
        </p:txBody>
      </p:sp>
      <p:sp>
        <p:nvSpPr>
          <p:cNvPr id="33" name="Shape 56">
            <a:extLst>
              <a:ext uri="{FF2B5EF4-FFF2-40B4-BE49-F238E27FC236}">
                <a16:creationId xmlns:a16="http://schemas.microsoft.com/office/drawing/2014/main" id="{98F7AC21-8AAC-48C8-8852-4B2556CCCBC8}"/>
              </a:ext>
            </a:extLst>
          </p:cNvPr>
          <p:cNvSpPr/>
          <p:nvPr/>
        </p:nvSpPr>
        <p:spPr>
          <a:xfrm>
            <a:off x="9875520" y="548640"/>
            <a:ext cx="202731" cy="2066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600" extrusionOk="0">
                <a:moveTo>
                  <a:pt x="3163" y="2620"/>
                </a:moveTo>
                <a:cubicBezTo>
                  <a:pt x="1208" y="4241"/>
                  <a:pt x="3" y="6479"/>
                  <a:pt x="0" y="8947"/>
                </a:cubicBezTo>
                <a:cubicBezTo>
                  <a:pt x="-3" y="11532"/>
                  <a:pt x="1252" y="13829"/>
                  <a:pt x="3465" y="15524"/>
                </a:cubicBezTo>
                <a:lnTo>
                  <a:pt x="10799" y="21600"/>
                </a:lnTo>
                <a:lnTo>
                  <a:pt x="18412" y="15292"/>
                </a:lnTo>
                <a:cubicBezTo>
                  <a:pt x="20379" y="13671"/>
                  <a:pt x="21597" y="11427"/>
                  <a:pt x="21597" y="8947"/>
                </a:cubicBezTo>
                <a:cubicBezTo>
                  <a:pt x="21597" y="4006"/>
                  <a:pt x="16762" y="1"/>
                  <a:pt x="10799" y="0"/>
                </a:cubicBezTo>
                <a:cubicBezTo>
                  <a:pt x="7817" y="0"/>
                  <a:pt x="5116" y="1001"/>
                  <a:pt x="3163" y="2620"/>
                </a:cubicBezTo>
                <a:close/>
              </a:path>
            </a:pathLst>
          </a:custGeom>
          <a:solidFill>
            <a:srgbClr val="09AA6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/>
            <a:endParaRPr sz="1265">
              <a:solidFill>
                <a:schemeClr val="bg1"/>
              </a:solidFill>
            </a:endParaRPr>
          </a:p>
        </p:txBody>
      </p:sp>
      <p:sp>
        <p:nvSpPr>
          <p:cNvPr id="34" name="Shape 56">
            <a:extLst>
              <a:ext uri="{FF2B5EF4-FFF2-40B4-BE49-F238E27FC236}">
                <a16:creationId xmlns:a16="http://schemas.microsoft.com/office/drawing/2014/main" id="{2BD04E23-1BA5-4D6A-88EF-CE19188B502F}"/>
              </a:ext>
            </a:extLst>
          </p:cNvPr>
          <p:cNvSpPr/>
          <p:nvPr/>
        </p:nvSpPr>
        <p:spPr>
          <a:xfrm>
            <a:off x="9875520" y="548640"/>
            <a:ext cx="202731" cy="2066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600" extrusionOk="0">
                <a:moveTo>
                  <a:pt x="3163" y="2620"/>
                </a:moveTo>
                <a:cubicBezTo>
                  <a:pt x="1208" y="4241"/>
                  <a:pt x="3" y="6479"/>
                  <a:pt x="0" y="8947"/>
                </a:cubicBezTo>
                <a:cubicBezTo>
                  <a:pt x="-3" y="11532"/>
                  <a:pt x="1252" y="13829"/>
                  <a:pt x="3465" y="15524"/>
                </a:cubicBezTo>
                <a:lnTo>
                  <a:pt x="10799" y="21600"/>
                </a:lnTo>
                <a:lnTo>
                  <a:pt x="18412" y="15292"/>
                </a:lnTo>
                <a:cubicBezTo>
                  <a:pt x="20379" y="13671"/>
                  <a:pt x="21597" y="11427"/>
                  <a:pt x="21597" y="8947"/>
                </a:cubicBezTo>
                <a:cubicBezTo>
                  <a:pt x="21597" y="4006"/>
                  <a:pt x="16762" y="1"/>
                  <a:pt x="10799" y="0"/>
                </a:cubicBezTo>
                <a:cubicBezTo>
                  <a:pt x="7817" y="0"/>
                  <a:pt x="5116" y="1001"/>
                  <a:pt x="3163" y="2620"/>
                </a:cubicBezTo>
                <a:close/>
              </a:path>
            </a:pathLst>
          </a:custGeom>
          <a:solidFill>
            <a:srgbClr val="09AA6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/>
            <a:endParaRPr sz="1265">
              <a:solidFill>
                <a:schemeClr val="bg1"/>
              </a:solidFill>
            </a:endParaRPr>
          </a:p>
        </p:txBody>
      </p:sp>
      <p:sp>
        <p:nvSpPr>
          <p:cNvPr id="35" name="Shape 56">
            <a:extLst>
              <a:ext uri="{FF2B5EF4-FFF2-40B4-BE49-F238E27FC236}">
                <a16:creationId xmlns:a16="http://schemas.microsoft.com/office/drawing/2014/main" id="{48E1FBF9-4CD8-4E59-B6D6-E3EAD1743F10}"/>
              </a:ext>
            </a:extLst>
          </p:cNvPr>
          <p:cNvSpPr/>
          <p:nvPr/>
        </p:nvSpPr>
        <p:spPr>
          <a:xfrm>
            <a:off x="9875520" y="548640"/>
            <a:ext cx="202731" cy="2066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600" extrusionOk="0">
                <a:moveTo>
                  <a:pt x="3163" y="2620"/>
                </a:moveTo>
                <a:cubicBezTo>
                  <a:pt x="1208" y="4241"/>
                  <a:pt x="3" y="6479"/>
                  <a:pt x="0" y="8947"/>
                </a:cubicBezTo>
                <a:cubicBezTo>
                  <a:pt x="-3" y="11532"/>
                  <a:pt x="1252" y="13829"/>
                  <a:pt x="3465" y="15524"/>
                </a:cubicBezTo>
                <a:lnTo>
                  <a:pt x="10799" y="21600"/>
                </a:lnTo>
                <a:lnTo>
                  <a:pt x="18412" y="15292"/>
                </a:lnTo>
                <a:cubicBezTo>
                  <a:pt x="20379" y="13671"/>
                  <a:pt x="21597" y="11427"/>
                  <a:pt x="21597" y="8947"/>
                </a:cubicBezTo>
                <a:cubicBezTo>
                  <a:pt x="21597" y="4006"/>
                  <a:pt x="16762" y="1"/>
                  <a:pt x="10799" y="0"/>
                </a:cubicBezTo>
                <a:cubicBezTo>
                  <a:pt x="7817" y="0"/>
                  <a:pt x="5116" y="1001"/>
                  <a:pt x="3163" y="2620"/>
                </a:cubicBezTo>
                <a:close/>
              </a:path>
            </a:pathLst>
          </a:custGeom>
          <a:solidFill>
            <a:srgbClr val="09AA6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/>
            <a:endParaRPr sz="1265">
              <a:solidFill>
                <a:schemeClr val="bg1"/>
              </a:solidFill>
            </a:endParaRPr>
          </a:p>
        </p:txBody>
      </p:sp>
      <p:sp>
        <p:nvSpPr>
          <p:cNvPr id="36" name="Shape 56">
            <a:extLst>
              <a:ext uri="{FF2B5EF4-FFF2-40B4-BE49-F238E27FC236}">
                <a16:creationId xmlns:a16="http://schemas.microsoft.com/office/drawing/2014/main" id="{3A7E7940-7C01-4746-9C45-6861458A63E9}"/>
              </a:ext>
            </a:extLst>
          </p:cNvPr>
          <p:cNvSpPr/>
          <p:nvPr/>
        </p:nvSpPr>
        <p:spPr>
          <a:xfrm>
            <a:off x="9875520" y="548640"/>
            <a:ext cx="202731" cy="2066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600" extrusionOk="0">
                <a:moveTo>
                  <a:pt x="3163" y="2620"/>
                </a:moveTo>
                <a:cubicBezTo>
                  <a:pt x="1208" y="4241"/>
                  <a:pt x="3" y="6479"/>
                  <a:pt x="0" y="8947"/>
                </a:cubicBezTo>
                <a:cubicBezTo>
                  <a:pt x="-3" y="11532"/>
                  <a:pt x="1252" y="13829"/>
                  <a:pt x="3465" y="15524"/>
                </a:cubicBezTo>
                <a:lnTo>
                  <a:pt x="10799" y="21600"/>
                </a:lnTo>
                <a:lnTo>
                  <a:pt x="18412" y="15292"/>
                </a:lnTo>
                <a:cubicBezTo>
                  <a:pt x="20379" y="13671"/>
                  <a:pt x="21597" y="11427"/>
                  <a:pt x="21597" y="8947"/>
                </a:cubicBezTo>
                <a:cubicBezTo>
                  <a:pt x="21597" y="4006"/>
                  <a:pt x="16762" y="1"/>
                  <a:pt x="10799" y="0"/>
                </a:cubicBezTo>
                <a:cubicBezTo>
                  <a:pt x="7817" y="0"/>
                  <a:pt x="5116" y="1001"/>
                  <a:pt x="3163" y="2620"/>
                </a:cubicBezTo>
                <a:close/>
              </a:path>
            </a:pathLst>
          </a:custGeom>
          <a:solidFill>
            <a:srgbClr val="09AA6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/>
            <a:endParaRPr sz="1265">
              <a:solidFill>
                <a:schemeClr val="bg1"/>
              </a:solidFill>
            </a:endParaRPr>
          </a:p>
        </p:txBody>
      </p:sp>
      <p:sp>
        <p:nvSpPr>
          <p:cNvPr id="38" name="Shape 56">
            <a:extLst>
              <a:ext uri="{FF2B5EF4-FFF2-40B4-BE49-F238E27FC236}">
                <a16:creationId xmlns:a16="http://schemas.microsoft.com/office/drawing/2014/main" id="{30BF00D5-02D3-4443-BD28-09B911BBB1A2}"/>
              </a:ext>
            </a:extLst>
          </p:cNvPr>
          <p:cNvSpPr/>
          <p:nvPr/>
        </p:nvSpPr>
        <p:spPr>
          <a:xfrm>
            <a:off x="9875520" y="548640"/>
            <a:ext cx="202731" cy="2066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600" extrusionOk="0">
                <a:moveTo>
                  <a:pt x="3163" y="2620"/>
                </a:moveTo>
                <a:cubicBezTo>
                  <a:pt x="1208" y="4241"/>
                  <a:pt x="3" y="6479"/>
                  <a:pt x="0" y="8947"/>
                </a:cubicBezTo>
                <a:cubicBezTo>
                  <a:pt x="-3" y="11532"/>
                  <a:pt x="1252" y="13829"/>
                  <a:pt x="3465" y="15524"/>
                </a:cubicBezTo>
                <a:lnTo>
                  <a:pt x="10799" y="21600"/>
                </a:lnTo>
                <a:lnTo>
                  <a:pt x="18412" y="15292"/>
                </a:lnTo>
                <a:cubicBezTo>
                  <a:pt x="20379" y="13671"/>
                  <a:pt x="21597" y="11427"/>
                  <a:pt x="21597" y="8947"/>
                </a:cubicBezTo>
                <a:cubicBezTo>
                  <a:pt x="21597" y="4006"/>
                  <a:pt x="16762" y="1"/>
                  <a:pt x="10799" y="0"/>
                </a:cubicBezTo>
                <a:cubicBezTo>
                  <a:pt x="7817" y="0"/>
                  <a:pt x="5116" y="1001"/>
                  <a:pt x="3163" y="2620"/>
                </a:cubicBezTo>
                <a:close/>
              </a:path>
            </a:pathLst>
          </a:custGeom>
          <a:solidFill>
            <a:srgbClr val="09AA6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/>
            <a:endParaRPr sz="1265">
              <a:solidFill>
                <a:schemeClr val="bg1"/>
              </a:solidFill>
            </a:endParaRPr>
          </a:p>
        </p:txBody>
      </p:sp>
      <p:sp>
        <p:nvSpPr>
          <p:cNvPr id="41" name="Shape 56">
            <a:extLst>
              <a:ext uri="{FF2B5EF4-FFF2-40B4-BE49-F238E27FC236}">
                <a16:creationId xmlns:a16="http://schemas.microsoft.com/office/drawing/2014/main" id="{27DB9150-02BF-4FD2-9AFB-638862DEE5EA}"/>
              </a:ext>
            </a:extLst>
          </p:cNvPr>
          <p:cNvSpPr/>
          <p:nvPr/>
        </p:nvSpPr>
        <p:spPr>
          <a:xfrm>
            <a:off x="9875520" y="274320"/>
            <a:ext cx="202731" cy="2066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600" extrusionOk="0">
                <a:moveTo>
                  <a:pt x="3163" y="2620"/>
                </a:moveTo>
                <a:cubicBezTo>
                  <a:pt x="1208" y="4241"/>
                  <a:pt x="3" y="6479"/>
                  <a:pt x="0" y="8947"/>
                </a:cubicBezTo>
                <a:cubicBezTo>
                  <a:pt x="-3" y="11532"/>
                  <a:pt x="1252" y="13829"/>
                  <a:pt x="3465" y="15524"/>
                </a:cubicBezTo>
                <a:lnTo>
                  <a:pt x="10799" y="21600"/>
                </a:lnTo>
                <a:lnTo>
                  <a:pt x="18412" y="15292"/>
                </a:lnTo>
                <a:cubicBezTo>
                  <a:pt x="20379" y="13671"/>
                  <a:pt x="21597" y="11427"/>
                  <a:pt x="21597" y="8947"/>
                </a:cubicBezTo>
                <a:cubicBezTo>
                  <a:pt x="21597" y="4006"/>
                  <a:pt x="16762" y="1"/>
                  <a:pt x="10799" y="0"/>
                </a:cubicBezTo>
                <a:cubicBezTo>
                  <a:pt x="7817" y="0"/>
                  <a:pt x="5116" y="1001"/>
                  <a:pt x="3163" y="2620"/>
                </a:cubicBezTo>
                <a:close/>
              </a:path>
            </a:pathLst>
          </a:custGeom>
          <a:solidFill>
            <a:srgbClr val="0070C0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/>
            <a:endParaRPr sz="1265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06181F3-AD46-40F8-A895-16C2C23B779C}"/>
              </a:ext>
            </a:extLst>
          </p:cNvPr>
          <p:cNvSpPr txBox="1"/>
          <p:nvPr/>
        </p:nvSpPr>
        <p:spPr>
          <a:xfrm>
            <a:off x="10100176" y="230245"/>
            <a:ext cx="1602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Where are you today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30C0410-69B2-4C92-A56E-9F75227EDA49}"/>
              </a:ext>
            </a:extLst>
          </p:cNvPr>
          <p:cNvSpPr txBox="1"/>
          <p:nvPr/>
        </p:nvSpPr>
        <p:spPr>
          <a:xfrm>
            <a:off x="10100176" y="521440"/>
            <a:ext cx="1223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Your next steps</a:t>
            </a:r>
          </a:p>
        </p:txBody>
      </p:sp>
      <p:sp>
        <p:nvSpPr>
          <p:cNvPr id="44" name="Shape 56">
            <a:extLst>
              <a:ext uri="{FF2B5EF4-FFF2-40B4-BE49-F238E27FC236}">
                <a16:creationId xmlns:a16="http://schemas.microsoft.com/office/drawing/2014/main" id="{8391FDCA-B713-4BFE-B091-67AB4C1E178E}"/>
              </a:ext>
            </a:extLst>
          </p:cNvPr>
          <p:cNvSpPr/>
          <p:nvPr/>
        </p:nvSpPr>
        <p:spPr>
          <a:xfrm>
            <a:off x="9875520" y="274320"/>
            <a:ext cx="202731" cy="2066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600" extrusionOk="0">
                <a:moveTo>
                  <a:pt x="3163" y="2620"/>
                </a:moveTo>
                <a:cubicBezTo>
                  <a:pt x="1208" y="4241"/>
                  <a:pt x="3" y="6479"/>
                  <a:pt x="0" y="8947"/>
                </a:cubicBezTo>
                <a:cubicBezTo>
                  <a:pt x="-3" y="11532"/>
                  <a:pt x="1252" y="13829"/>
                  <a:pt x="3465" y="15524"/>
                </a:cubicBezTo>
                <a:lnTo>
                  <a:pt x="10799" y="21600"/>
                </a:lnTo>
                <a:lnTo>
                  <a:pt x="18412" y="15292"/>
                </a:lnTo>
                <a:cubicBezTo>
                  <a:pt x="20379" y="13671"/>
                  <a:pt x="21597" y="11427"/>
                  <a:pt x="21597" y="8947"/>
                </a:cubicBezTo>
                <a:cubicBezTo>
                  <a:pt x="21597" y="4006"/>
                  <a:pt x="16762" y="1"/>
                  <a:pt x="10799" y="0"/>
                </a:cubicBezTo>
                <a:cubicBezTo>
                  <a:pt x="7817" y="0"/>
                  <a:pt x="5116" y="1001"/>
                  <a:pt x="3163" y="2620"/>
                </a:cubicBezTo>
                <a:close/>
              </a:path>
            </a:pathLst>
          </a:custGeom>
          <a:solidFill>
            <a:srgbClr val="0070C0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/>
            <a:endParaRPr sz="1265">
              <a:solidFill>
                <a:schemeClr val="bg1"/>
              </a:solidFill>
            </a:endParaRPr>
          </a:p>
        </p:txBody>
      </p:sp>
      <p:sp>
        <p:nvSpPr>
          <p:cNvPr id="45" name="Shape 56">
            <a:extLst>
              <a:ext uri="{FF2B5EF4-FFF2-40B4-BE49-F238E27FC236}">
                <a16:creationId xmlns:a16="http://schemas.microsoft.com/office/drawing/2014/main" id="{E1C7C8AF-E481-47B6-85BB-656335632581}"/>
              </a:ext>
            </a:extLst>
          </p:cNvPr>
          <p:cNvSpPr/>
          <p:nvPr/>
        </p:nvSpPr>
        <p:spPr>
          <a:xfrm>
            <a:off x="9875520" y="274320"/>
            <a:ext cx="202731" cy="2066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600" extrusionOk="0">
                <a:moveTo>
                  <a:pt x="3163" y="2620"/>
                </a:moveTo>
                <a:cubicBezTo>
                  <a:pt x="1208" y="4241"/>
                  <a:pt x="3" y="6479"/>
                  <a:pt x="0" y="8947"/>
                </a:cubicBezTo>
                <a:cubicBezTo>
                  <a:pt x="-3" y="11532"/>
                  <a:pt x="1252" y="13829"/>
                  <a:pt x="3465" y="15524"/>
                </a:cubicBezTo>
                <a:lnTo>
                  <a:pt x="10799" y="21600"/>
                </a:lnTo>
                <a:lnTo>
                  <a:pt x="18412" y="15292"/>
                </a:lnTo>
                <a:cubicBezTo>
                  <a:pt x="20379" y="13671"/>
                  <a:pt x="21597" y="11427"/>
                  <a:pt x="21597" y="8947"/>
                </a:cubicBezTo>
                <a:cubicBezTo>
                  <a:pt x="21597" y="4006"/>
                  <a:pt x="16762" y="1"/>
                  <a:pt x="10799" y="0"/>
                </a:cubicBezTo>
                <a:cubicBezTo>
                  <a:pt x="7817" y="0"/>
                  <a:pt x="5116" y="1001"/>
                  <a:pt x="3163" y="2620"/>
                </a:cubicBezTo>
                <a:close/>
              </a:path>
            </a:pathLst>
          </a:custGeom>
          <a:solidFill>
            <a:srgbClr val="0070C0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/>
            <a:endParaRPr sz="1265">
              <a:solidFill>
                <a:schemeClr val="bg1"/>
              </a:solidFill>
            </a:endParaRPr>
          </a:p>
        </p:txBody>
      </p:sp>
      <p:sp>
        <p:nvSpPr>
          <p:cNvPr id="46" name="Shape 56">
            <a:extLst>
              <a:ext uri="{FF2B5EF4-FFF2-40B4-BE49-F238E27FC236}">
                <a16:creationId xmlns:a16="http://schemas.microsoft.com/office/drawing/2014/main" id="{7B5677DA-A0C3-486F-9B8D-B872C4B74A09}"/>
              </a:ext>
            </a:extLst>
          </p:cNvPr>
          <p:cNvSpPr/>
          <p:nvPr/>
        </p:nvSpPr>
        <p:spPr>
          <a:xfrm>
            <a:off x="9875520" y="274320"/>
            <a:ext cx="202731" cy="2066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600" extrusionOk="0">
                <a:moveTo>
                  <a:pt x="3163" y="2620"/>
                </a:moveTo>
                <a:cubicBezTo>
                  <a:pt x="1208" y="4241"/>
                  <a:pt x="3" y="6479"/>
                  <a:pt x="0" y="8947"/>
                </a:cubicBezTo>
                <a:cubicBezTo>
                  <a:pt x="-3" y="11532"/>
                  <a:pt x="1252" y="13829"/>
                  <a:pt x="3465" y="15524"/>
                </a:cubicBezTo>
                <a:lnTo>
                  <a:pt x="10799" y="21600"/>
                </a:lnTo>
                <a:lnTo>
                  <a:pt x="18412" y="15292"/>
                </a:lnTo>
                <a:cubicBezTo>
                  <a:pt x="20379" y="13671"/>
                  <a:pt x="21597" y="11427"/>
                  <a:pt x="21597" y="8947"/>
                </a:cubicBezTo>
                <a:cubicBezTo>
                  <a:pt x="21597" y="4006"/>
                  <a:pt x="16762" y="1"/>
                  <a:pt x="10799" y="0"/>
                </a:cubicBezTo>
                <a:cubicBezTo>
                  <a:pt x="7817" y="0"/>
                  <a:pt x="5116" y="1001"/>
                  <a:pt x="3163" y="2620"/>
                </a:cubicBezTo>
                <a:close/>
              </a:path>
            </a:pathLst>
          </a:custGeom>
          <a:solidFill>
            <a:srgbClr val="0070C0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/>
            <a:endParaRPr sz="1265">
              <a:solidFill>
                <a:schemeClr val="bg1"/>
              </a:solidFill>
            </a:endParaRPr>
          </a:p>
        </p:txBody>
      </p:sp>
      <p:sp>
        <p:nvSpPr>
          <p:cNvPr id="47" name="Shape 56">
            <a:extLst>
              <a:ext uri="{FF2B5EF4-FFF2-40B4-BE49-F238E27FC236}">
                <a16:creationId xmlns:a16="http://schemas.microsoft.com/office/drawing/2014/main" id="{E2DE125C-5DB0-4776-B2A9-B2753B49EB59}"/>
              </a:ext>
            </a:extLst>
          </p:cNvPr>
          <p:cNvSpPr/>
          <p:nvPr/>
        </p:nvSpPr>
        <p:spPr>
          <a:xfrm>
            <a:off x="9875520" y="274320"/>
            <a:ext cx="202731" cy="2066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600" extrusionOk="0">
                <a:moveTo>
                  <a:pt x="3163" y="2620"/>
                </a:moveTo>
                <a:cubicBezTo>
                  <a:pt x="1208" y="4241"/>
                  <a:pt x="3" y="6479"/>
                  <a:pt x="0" y="8947"/>
                </a:cubicBezTo>
                <a:cubicBezTo>
                  <a:pt x="-3" y="11532"/>
                  <a:pt x="1252" y="13829"/>
                  <a:pt x="3465" y="15524"/>
                </a:cubicBezTo>
                <a:lnTo>
                  <a:pt x="10799" y="21600"/>
                </a:lnTo>
                <a:lnTo>
                  <a:pt x="18412" y="15292"/>
                </a:lnTo>
                <a:cubicBezTo>
                  <a:pt x="20379" y="13671"/>
                  <a:pt x="21597" y="11427"/>
                  <a:pt x="21597" y="8947"/>
                </a:cubicBezTo>
                <a:cubicBezTo>
                  <a:pt x="21597" y="4006"/>
                  <a:pt x="16762" y="1"/>
                  <a:pt x="10799" y="0"/>
                </a:cubicBezTo>
                <a:cubicBezTo>
                  <a:pt x="7817" y="0"/>
                  <a:pt x="5116" y="1001"/>
                  <a:pt x="3163" y="2620"/>
                </a:cubicBezTo>
                <a:close/>
              </a:path>
            </a:pathLst>
          </a:custGeom>
          <a:solidFill>
            <a:srgbClr val="0070C0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/>
            <a:endParaRPr sz="1265">
              <a:solidFill>
                <a:schemeClr val="bg1"/>
              </a:solidFill>
            </a:endParaRPr>
          </a:p>
        </p:txBody>
      </p:sp>
      <p:sp>
        <p:nvSpPr>
          <p:cNvPr id="48" name="Shape 56">
            <a:extLst>
              <a:ext uri="{FF2B5EF4-FFF2-40B4-BE49-F238E27FC236}">
                <a16:creationId xmlns:a16="http://schemas.microsoft.com/office/drawing/2014/main" id="{ED8859B1-3603-40AE-8DFE-6FA039908C78}"/>
              </a:ext>
            </a:extLst>
          </p:cNvPr>
          <p:cNvSpPr/>
          <p:nvPr/>
        </p:nvSpPr>
        <p:spPr>
          <a:xfrm>
            <a:off x="9875520" y="274320"/>
            <a:ext cx="202731" cy="2066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600" extrusionOk="0">
                <a:moveTo>
                  <a:pt x="3163" y="2620"/>
                </a:moveTo>
                <a:cubicBezTo>
                  <a:pt x="1208" y="4241"/>
                  <a:pt x="3" y="6479"/>
                  <a:pt x="0" y="8947"/>
                </a:cubicBezTo>
                <a:cubicBezTo>
                  <a:pt x="-3" y="11532"/>
                  <a:pt x="1252" y="13829"/>
                  <a:pt x="3465" y="15524"/>
                </a:cubicBezTo>
                <a:lnTo>
                  <a:pt x="10799" y="21600"/>
                </a:lnTo>
                <a:lnTo>
                  <a:pt x="18412" y="15292"/>
                </a:lnTo>
                <a:cubicBezTo>
                  <a:pt x="20379" y="13671"/>
                  <a:pt x="21597" y="11427"/>
                  <a:pt x="21597" y="8947"/>
                </a:cubicBezTo>
                <a:cubicBezTo>
                  <a:pt x="21597" y="4006"/>
                  <a:pt x="16762" y="1"/>
                  <a:pt x="10799" y="0"/>
                </a:cubicBezTo>
                <a:cubicBezTo>
                  <a:pt x="7817" y="0"/>
                  <a:pt x="5116" y="1001"/>
                  <a:pt x="3163" y="2620"/>
                </a:cubicBezTo>
                <a:close/>
              </a:path>
            </a:pathLst>
          </a:custGeom>
          <a:solidFill>
            <a:srgbClr val="0070C0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/>
            <a:endParaRPr sz="1265">
              <a:solidFill>
                <a:schemeClr val="bg1"/>
              </a:solidFill>
            </a:endParaRPr>
          </a:p>
        </p:txBody>
      </p:sp>
      <p:sp>
        <p:nvSpPr>
          <p:cNvPr id="49" name="Shape 56">
            <a:extLst>
              <a:ext uri="{FF2B5EF4-FFF2-40B4-BE49-F238E27FC236}">
                <a16:creationId xmlns:a16="http://schemas.microsoft.com/office/drawing/2014/main" id="{657DBB5F-4503-4FD9-B490-2A3ED8873E2A}"/>
              </a:ext>
            </a:extLst>
          </p:cNvPr>
          <p:cNvSpPr/>
          <p:nvPr/>
        </p:nvSpPr>
        <p:spPr>
          <a:xfrm>
            <a:off x="9875520" y="274320"/>
            <a:ext cx="202731" cy="2066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600" extrusionOk="0">
                <a:moveTo>
                  <a:pt x="3163" y="2620"/>
                </a:moveTo>
                <a:cubicBezTo>
                  <a:pt x="1208" y="4241"/>
                  <a:pt x="3" y="6479"/>
                  <a:pt x="0" y="8947"/>
                </a:cubicBezTo>
                <a:cubicBezTo>
                  <a:pt x="-3" y="11532"/>
                  <a:pt x="1252" y="13829"/>
                  <a:pt x="3465" y="15524"/>
                </a:cubicBezTo>
                <a:lnTo>
                  <a:pt x="10799" y="21600"/>
                </a:lnTo>
                <a:lnTo>
                  <a:pt x="18412" y="15292"/>
                </a:lnTo>
                <a:cubicBezTo>
                  <a:pt x="20379" y="13671"/>
                  <a:pt x="21597" y="11427"/>
                  <a:pt x="21597" y="8947"/>
                </a:cubicBezTo>
                <a:cubicBezTo>
                  <a:pt x="21597" y="4006"/>
                  <a:pt x="16762" y="1"/>
                  <a:pt x="10799" y="0"/>
                </a:cubicBezTo>
                <a:cubicBezTo>
                  <a:pt x="7817" y="0"/>
                  <a:pt x="5116" y="1001"/>
                  <a:pt x="3163" y="2620"/>
                </a:cubicBezTo>
                <a:close/>
              </a:path>
            </a:pathLst>
          </a:custGeom>
          <a:solidFill>
            <a:srgbClr val="0070C0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/>
            <a:endParaRPr sz="1265">
              <a:solidFill>
                <a:schemeClr val="bg1"/>
              </a:solidFill>
            </a:endParaRPr>
          </a:p>
        </p:txBody>
      </p:sp>
      <p:sp>
        <p:nvSpPr>
          <p:cNvPr id="50" name="Shape 56">
            <a:extLst>
              <a:ext uri="{FF2B5EF4-FFF2-40B4-BE49-F238E27FC236}">
                <a16:creationId xmlns:a16="http://schemas.microsoft.com/office/drawing/2014/main" id="{B78A8482-20C7-4762-849A-AD5A02B26527}"/>
              </a:ext>
            </a:extLst>
          </p:cNvPr>
          <p:cNvSpPr/>
          <p:nvPr/>
        </p:nvSpPr>
        <p:spPr>
          <a:xfrm>
            <a:off x="9875520" y="274320"/>
            <a:ext cx="202731" cy="2066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600" extrusionOk="0">
                <a:moveTo>
                  <a:pt x="3163" y="2620"/>
                </a:moveTo>
                <a:cubicBezTo>
                  <a:pt x="1208" y="4241"/>
                  <a:pt x="3" y="6479"/>
                  <a:pt x="0" y="8947"/>
                </a:cubicBezTo>
                <a:cubicBezTo>
                  <a:pt x="-3" y="11532"/>
                  <a:pt x="1252" y="13829"/>
                  <a:pt x="3465" y="15524"/>
                </a:cubicBezTo>
                <a:lnTo>
                  <a:pt x="10799" y="21600"/>
                </a:lnTo>
                <a:lnTo>
                  <a:pt x="18412" y="15292"/>
                </a:lnTo>
                <a:cubicBezTo>
                  <a:pt x="20379" y="13671"/>
                  <a:pt x="21597" y="11427"/>
                  <a:pt x="21597" y="8947"/>
                </a:cubicBezTo>
                <a:cubicBezTo>
                  <a:pt x="21597" y="4006"/>
                  <a:pt x="16762" y="1"/>
                  <a:pt x="10799" y="0"/>
                </a:cubicBezTo>
                <a:cubicBezTo>
                  <a:pt x="7817" y="0"/>
                  <a:pt x="5116" y="1001"/>
                  <a:pt x="3163" y="2620"/>
                </a:cubicBezTo>
                <a:close/>
              </a:path>
            </a:pathLst>
          </a:custGeom>
          <a:solidFill>
            <a:srgbClr val="0070C0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/>
            <a:endParaRPr sz="1265">
              <a:solidFill>
                <a:schemeClr val="bg1"/>
              </a:solidFill>
            </a:endParaRPr>
          </a:p>
        </p:txBody>
      </p:sp>
      <p:sp>
        <p:nvSpPr>
          <p:cNvPr id="51" name="Shape 56">
            <a:extLst>
              <a:ext uri="{FF2B5EF4-FFF2-40B4-BE49-F238E27FC236}">
                <a16:creationId xmlns:a16="http://schemas.microsoft.com/office/drawing/2014/main" id="{1363C5C7-DF84-411A-821D-836DF59F360D}"/>
              </a:ext>
            </a:extLst>
          </p:cNvPr>
          <p:cNvSpPr/>
          <p:nvPr/>
        </p:nvSpPr>
        <p:spPr>
          <a:xfrm>
            <a:off x="9875520" y="274320"/>
            <a:ext cx="202731" cy="2066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600" extrusionOk="0">
                <a:moveTo>
                  <a:pt x="3163" y="2620"/>
                </a:moveTo>
                <a:cubicBezTo>
                  <a:pt x="1208" y="4241"/>
                  <a:pt x="3" y="6479"/>
                  <a:pt x="0" y="8947"/>
                </a:cubicBezTo>
                <a:cubicBezTo>
                  <a:pt x="-3" y="11532"/>
                  <a:pt x="1252" y="13829"/>
                  <a:pt x="3465" y="15524"/>
                </a:cubicBezTo>
                <a:lnTo>
                  <a:pt x="10799" y="21600"/>
                </a:lnTo>
                <a:lnTo>
                  <a:pt x="18412" y="15292"/>
                </a:lnTo>
                <a:cubicBezTo>
                  <a:pt x="20379" y="13671"/>
                  <a:pt x="21597" y="11427"/>
                  <a:pt x="21597" y="8947"/>
                </a:cubicBezTo>
                <a:cubicBezTo>
                  <a:pt x="21597" y="4006"/>
                  <a:pt x="16762" y="1"/>
                  <a:pt x="10799" y="0"/>
                </a:cubicBezTo>
                <a:cubicBezTo>
                  <a:pt x="7817" y="0"/>
                  <a:pt x="5116" y="1001"/>
                  <a:pt x="3163" y="2620"/>
                </a:cubicBezTo>
                <a:close/>
              </a:path>
            </a:pathLst>
          </a:custGeom>
          <a:solidFill>
            <a:srgbClr val="0070C0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/>
            <a:endParaRPr sz="1265">
              <a:solidFill>
                <a:schemeClr val="bg1"/>
              </a:solidFill>
            </a:endParaRPr>
          </a:p>
        </p:txBody>
      </p:sp>
      <p:sp>
        <p:nvSpPr>
          <p:cNvPr id="52" name="Shape 56">
            <a:extLst>
              <a:ext uri="{FF2B5EF4-FFF2-40B4-BE49-F238E27FC236}">
                <a16:creationId xmlns:a16="http://schemas.microsoft.com/office/drawing/2014/main" id="{D466EE39-3E67-4332-BB92-9ADA22000992}"/>
              </a:ext>
            </a:extLst>
          </p:cNvPr>
          <p:cNvSpPr/>
          <p:nvPr/>
        </p:nvSpPr>
        <p:spPr>
          <a:xfrm>
            <a:off x="9875520" y="274320"/>
            <a:ext cx="202731" cy="2066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600" extrusionOk="0">
                <a:moveTo>
                  <a:pt x="3163" y="2620"/>
                </a:moveTo>
                <a:cubicBezTo>
                  <a:pt x="1208" y="4241"/>
                  <a:pt x="3" y="6479"/>
                  <a:pt x="0" y="8947"/>
                </a:cubicBezTo>
                <a:cubicBezTo>
                  <a:pt x="-3" y="11532"/>
                  <a:pt x="1252" y="13829"/>
                  <a:pt x="3465" y="15524"/>
                </a:cubicBezTo>
                <a:lnTo>
                  <a:pt x="10799" y="21600"/>
                </a:lnTo>
                <a:lnTo>
                  <a:pt x="18412" y="15292"/>
                </a:lnTo>
                <a:cubicBezTo>
                  <a:pt x="20379" y="13671"/>
                  <a:pt x="21597" y="11427"/>
                  <a:pt x="21597" y="8947"/>
                </a:cubicBezTo>
                <a:cubicBezTo>
                  <a:pt x="21597" y="4006"/>
                  <a:pt x="16762" y="1"/>
                  <a:pt x="10799" y="0"/>
                </a:cubicBezTo>
                <a:cubicBezTo>
                  <a:pt x="7817" y="0"/>
                  <a:pt x="5116" y="1001"/>
                  <a:pt x="3163" y="2620"/>
                </a:cubicBezTo>
                <a:close/>
              </a:path>
            </a:pathLst>
          </a:custGeom>
          <a:solidFill>
            <a:srgbClr val="0070C0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/>
            <a:endParaRPr sz="1265">
              <a:solidFill>
                <a:schemeClr val="bg1"/>
              </a:solidFill>
            </a:endParaRPr>
          </a:p>
        </p:txBody>
      </p:sp>
      <p:sp>
        <p:nvSpPr>
          <p:cNvPr id="53" name="Shape 56">
            <a:extLst>
              <a:ext uri="{FF2B5EF4-FFF2-40B4-BE49-F238E27FC236}">
                <a16:creationId xmlns:a16="http://schemas.microsoft.com/office/drawing/2014/main" id="{6651904F-FA72-498A-ACDD-F5518450D76D}"/>
              </a:ext>
            </a:extLst>
          </p:cNvPr>
          <p:cNvSpPr/>
          <p:nvPr/>
        </p:nvSpPr>
        <p:spPr>
          <a:xfrm>
            <a:off x="9875520" y="274320"/>
            <a:ext cx="202731" cy="2066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600" extrusionOk="0">
                <a:moveTo>
                  <a:pt x="3163" y="2620"/>
                </a:moveTo>
                <a:cubicBezTo>
                  <a:pt x="1208" y="4241"/>
                  <a:pt x="3" y="6479"/>
                  <a:pt x="0" y="8947"/>
                </a:cubicBezTo>
                <a:cubicBezTo>
                  <a:pt x="-3" y="11532"/>
                  <a:pt x="1252" y="13829"/>
                  <a:pt x="3465" y="15524"/>
                </a:cubicBezTo>
                <a:lnTo>
                  <a:pt x="10799" y="21600"/>
                </a:lnTo>
                <a:lnTo>
                  <a:pt x="18412" y="15292"/>
                </a:lnTo>
                <a:cubicBezTo>
                  <a:pt x="20379" y="13671"/>
                  <a:pt x="21597" y="11427"/>
                  <a:pt x="21597" y="8947"/>
                </a:cubicBezTo>
                <a:cubicBezTo>
                  <a:pt x="21597" y="4006"/>
                  <a:pt x="16762" y="1"/>
                  <a:pt x="10799" y="0"/>
                </a:cubicBezTo>
                <a:cubicBezTo>
                  <a:pt x="7817" y="0"/>
                  <a:pt x="5116" y="1001"/>
                  <a:pt x="3163" y="2620"/>
                </a:cubicBezTo>
                <a:close/>
              </a:path>
            </a:pathLst>
          </a:custGeom>
          <a:solidFill>
            <a:srgbClr val="0070C0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/>
            <a:endParaRPr sz="1265">
              <a:solidFill>
                <a:schemeClr val="bg1"/>
              </a:solidFill>
            </a:endParaRPr>
          </a:p>
        </p:txBody>
      </p:sp>
      <p:sp>
        <p:nvSpPr>
          <p:cNvPr id="54" name="Shape 56">
            <a:extLst>
              <a:ext uri="{FF2B5EF4-FFF2-40B4-BE49-F238E27FC236}">
                <a16:creationId xmlns:a16="http://schemas.microsoft.com/office/drawing/2014/main" id="{0B8D1938-4C01-42FA-A123-C3B88B910652}"/>
              </a:ext>
            </a:extLst>
          </p:cNvPr>
          <p:cNvSpPr/>
          <p:nvPr/>
        </p:nvSpPr>
        <p:spPr>
          <a:xfrm>
            <a:off x="9875520" y="274320"/>
            <a:ext cx="202731" cy="2066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600" extrusionOk="0">
                <a:moveTo>
                  <a:pt x="3163" y="2620"/>
                </a:moveTo>
                <a:cubicBezTo>
                  <a:pt x="1208" y="4241"/>
                  <a:pt x="3" y="6479"/>
                  <a:pt x="0" y="8947"/>
                </a:cubicBezTo>
                <a:cubicBezTo>
                  <a:pt x="-3" y="11532"/>
                  <a:pt x="1252" y="13829"/>
                  <a:pt x="3465" y="15524"/>
                </a:cubicBezTo>
                <a:lnTo>
                  <a:pt x="10799" y="21600"/>
                </a:lnTo>
                <a:lnTo>
                  <a:pt x="18412" y="15292"/>
                </a:lnTo>
                <a:cubicBezTo>
                  <a:pt x="20379" y="13671"/>
                  <a:pt x="21597" y="11427"/>
                  <a:pt x="21597" y="8947"/>
                </a:cubicBezTo>
                <a:cubicBezTo>
                  <a:pt x="21597" y="4006"/>
                  <a:pt x="16762" y="1"/>
                  <a:pt x="10799" y="0"/>
                </a:cubicBezTo>
                <a:cubicBezTo>
                  <a:pt x="7817" y="0"/>
                  <a:pt x="5116" y="1001"/>
                  <a:pt x="3163" y="2620"/>
                </a:cubicBezTo>
                <a:close/>
              </a:path>
            </a:pathLst>
          </a:custGeom>
          <a:solidFill>
            <a:srgbClr val="0070C0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/>
            <a:endParaRPr sz="1265">
              <a:solidFill>
                <a:schemeClr val="bg1"/>
              </a:solidFill>
            </a:endParaRPr>
          </a:p>
        </p:txBody>
      </p:sp>
      <p:sp>
        <p:nvSpPr>
          <p:cNvPr id="55" name="Shape 56">
            <a:extLst>
              <a:ext uri="{FF2B5EF4-FFF2-40B4-BE49-F238E27FC236}">
                <a16:creationId xmlns:a16="http://schemas.microsoft.com/office/drawing/2014/main" id="{3520BDAC-15EB-4115-A4BB-227A5CAB4B96}"/>
              </a:ext>
            </a:extLst>
          </p:cNvPr>
          <p:cNvSpPr/>
          <p:nvPr/>
        </p:nvSpPr>
        <p:spPr>
          <a:xfrm>
            <a:off x="9875520" y="274320"/>
            <a:ext cx="202731" cy="2066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600" extrusionOk="0">
                <a:moveTo>
                  <a:pt x="3163" y="2620"/>
                </a:moveTo>
                <a:cubicBezTo>
                  <a:pt x="1208" y="4241"/>
                  <a:pt x="3" y="6479"/>
                  <a:pt x="0" y="8947"/>
                </a:cubicBezTo>
                <a:cubicBezTo>
                  <a:pt x="-3" y="11532"/>
                  <a:pt x="1252" y="13829"/>
                  <a:pt x="3465" y="15524"/>
                </a:cubicBezTo>
                <a:lnTo>
                  <a:pt x="10799" y="21600"/>
                </a:lnTo>
                <a:lnTo>
                  <a:pt x="18412" y="15292"/>
                </a:lnTo>
                <a:cubicBezTo>
                  <a:pt x="20379" y="13671"/>
                  <a:pt x="21597" y="11427"/>
                  <a:pt x="21597" y="8947"/>
                </a:cubicBezTo>
                <a:cubicBezTo>
                  <a:pt x="21597" y="4006"/>
                  <a:pt x="16762" y="1"/>
                  <a:pt x="10799" y="0"/>
                </a:cubicBezTo>
                <a:cubicBezTo>
                  <a:pt x="7817" y="0"/>
                  <a:pt x="5116" y="1001"/>
                  <a:pt x="3163" y="2620"/>
                </a:cubicBezTo>
                <a:close/>
              </a:path>
            </a:pathLst>
          </a:custGeom>
          <a:solidFill>
            <a:srgbClr val="0070C0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/>
            <a:endParaRPr sz="1265">
              <a:solidFill>
                <a:schemeClr val="bg1"/>
              </a:solidFill>
            </a:endParaRPr>
          </a:p>
        </p:txBody>
      </p:sp>
      <p:sp>
        <p:nvSpPr>
          <p:cNvPr id="56" name="Shape 56">
            <a:extLst>
              <a:ext uri="{FF2B5EF4-FFF2-40B4-BE49-F238E27FC236}">
                <a16:creationId xmlns:a16="http://schemas.microsoft.com/office/drawing/2014/main" id="{49BC146E-0343-487D-8A51-2B2D222E5094}"/>
              </a:ext>
            </a:extLst>
          </p:cNvPr>
          <p:cNvSpPr/>
          <p:nvPr/>
        </p:nvSpPr>
        <p:spPr>
          <a:xfrm>
            <a:off x="9875520" y="274320"/>
            <a:ext cx="202731" cy="2066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600" extrusionOk="0">
                <a:moveTo>
                  <a:pt x="3163" y="2620"/>
                </a:moveTo>
                <a:cubicBezTo>
                  <a:pt x="1208" y="4241"/>
                  <a:pt x="3" y="6479"/>
                  <a:pt x="0" y="8947"/>
                </a:cubicBezTo>
                <a:cubicBezTo>
                  <a:pt x="-3" y="11532"/>
                  <a:pt x="1252" y="13829"/>
                  <a:pt x="3465" y="15524"/>
                </a:cubicBezTo>
                <a:lnTo>
                  <a:pt x="10799" y="21600"/>
                </a:lnTo>
                <a:lnTo>
                  <a:pt x="18412" y="15292"/>
                </a:lnTo>
                <a:cubicBezTo>
                  <a:pt x="20379" y="13671"/>
                  <a:pt x="21597" y="11427"/>
                  <a:pt x="21597" y="8947"/>
                </a:cubicBezTo>
                <a:cubicBezTo>
                  <a:pt x="21597" y="4006"/>
                  <a:pt x="16762" y="1"/>
                  <a:pt x="10799" y="0"/>
                </a:cubicBezTo>
                <a:cubicBezTo>
                  <a:pt x="7817" y="0"/>
                  <a:pt x="5116" y="1001"/>
                  <a:pt x="3163" y="2620"/>
                </a:cubicBezTo>
                <a:close/>
              </a:path>
            </a:pathLst>
          </a:custGeom>
          <a:solidFill>
            <a:srgbClr val="0070C0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/>
            <a:endParaRPr sz="1265">
              <a:solidFill>
                <a:schemeClr val="bg1"/>
              </a:solidFill>
            </a:endParaRPr>
          </a:p>
        </p:txBody>
      </p:sp>
      <p:sp>
        <p:nvSpPr>
          <p:cNvPr id="37" name="Shape 56">
            <a:extLst>
              <a:ext uri="{FF2B5EF4-FFF2-40B4-BE49-F238E27FC236}">
                <a16:creationId xmlns:a16="http://schemas.microsoft.com/office/drawing/2014/main" id="{5D06E90C-E875-497E-994C-A866CFBC1C8E}"/>
              </a:ext>
            </a:extLst>
          </p:cNvPr>
          <p:cNvSpPr/>
          <p:nvPr/>
        </p:nvSpPr>
        <p:spPr>
          <a:xfrm>
            <a:off x="9875520" y="274320"/>
            <a:ext cx="202731" cy="2066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600" extrusionOk="0">
                <a:moveTo>
                  <a:pt x="3163" y="2620"/>
                </a:moveTo>
                <a:cubicBezTo>
                  <a:pt x="1208" y="4241"/>
                  <a:pt x="3" y="6479"/>
                  <a:pt x="0" y="8947"/>
                </a:cubicBezTo>
                <a:cubicBezTo>
                  <a:pt x="-3" y="11532"/>
                  <a:pt x="1252" y="13829"/>
                  <a:pt x="3465" y="15524"/>
                </a:cubicBezTo>
                <a:lnTo>
                  <a:pt x="10799" y="21600"/>
                </a:lnTo>
                <a:lnTo>
                  <a:pt x="18412" y="15292"/>
                </a:lnTo>
                <a:cubicBezTo>
                  <a:pt x="20379" y="13671"/>
                  <a:pt x="21597" y="11427"/>
                  <a:pt x="21597" y="8947"/>
                </a:cubicBezTo>
                <a:cubicBezTo>
                  <a:pt x="21597" y="4006"/>
                  <a:pt x="16762" y="1"/>
                  <a:pt x="10799" y="0"/>
                </a:cubicBezTo>
                <a:cubicBezTo>
                  <a:pt x="7817" y="0"/>
                  <a:pt x="5116" y="1001"/>
                  <a:pt x="3163" y="2620"/>
                </a:cubicBezTo>
                <a:close/>
              </a:path>
            </a:pathLst>
          </a:custGeom>
          <a:solidFill>
            <a:srgbClr val="0070C0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/>
            <a:endParaRPr sz="1265">
              <a:solidFill>
                <a:schemeClr val="bg1"/>
              </a:solidFill>
            </a:endParaRPr>
          </a:p>
        </p:txBody>
      </p:sp>
      <p:sp>
        <p:nvSpPr>
          <p:cNvPr id="39" name="Shape 56">
            <a:extLst>
              <a:ext uri="{FF2B5EF4-FFF2-40B4-BE49-F238E27FC236}">
                <a16:creationId xmlns:a16="http://schemas.microsoft.com/office/drawing/2014/main" id="{659D729A-417F-488E-A87F-6D9457E35906}"/>
              </a:ext>
            </a:extLst>
          </p:cNvPr>
          <p:cNvSpPr/>
          <p:nvPr/>
        </p:nvSpPr>
        <p:spPr>
          <a:xfrm>
            <a:off x="9875520" y="274320"/>
            <a:ext cx="202731" cy="2066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600" extrusionOk="0">
                <a:moveTo>
                  <a:pt x="3163" y="2620"/>
                </a:moveTo>
                <a:cubicBezTo>
                  <a:pt x="1208" y="4241"/>
                  <a:pt x="3" y="6479"/>
                  <a:pt x="0" y="8947"/>
                </a:cubicBezTo>
                <a:cubicBezTo>
                  <a:pt x="-3" y="11532"/>
                  <a:pt x="1252" y="13829"/>
                  <a:pt x="3465" y="15524"/>
                </a:cubicBezTo>
                <a:lnTo>
                  <a:pt x="10799" y="21600"/>
                </a:lnTo>
                <a:lnTo>
                  <a:pt x="18412" y="15292"/>
                </a:lnTo>
                <a:cubicBezTo>
                  <a:pt x="20379" y="13671"/>
                  <a:pt x="21597" y="11427"/>
                  <a:pt x="21597" y="8947"/>
                </a:cubicBezTo>
                <a:cubicBezTo>
                  <a:pt x="21597" y="4006"/>
                  <a:pt x="16762" y="1"/>
                  <a:pt x="10799" y="0"/>
                </a:cubicBezTo>
                <a:cubicBezTo>
                  <a:pt x="7817" y="0"/>
                  <a:pt x="5116" y="1001"/>
                  <a:pt x="3163" y="2620"/>
                </a:cubicBezTo>
                <a:close/>
              </a:path>
            </a:pathLst>
          </a:custGeom>
          <a:solidFill>
            <a:srgbClr val="0070C0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/>
            <a:endParaRPr sz="1265">
              <a:solidFill>
                <a:schemeClr val="bg1"/>
              </a:solidFill>
            </a:endParaRPr>
          </a:p>
        </p:txBody>
      </p:sp>
      <p:sp>
        <p:nvSpPr>
          <p:cNvPr id="40" name="Shape 56">
            <a:extLst>
              <a:ext uri="{FF2B5EF4-FFF2-40B4-BE49-F238E27FC236}">
                <a16:creationId xmlns:a16="http://schemas.microsoft.com/office/drawing/2014/main" id="{0B478751-C2C5-4E36-A30D-B3CE8B4BC0C7}"/>
              </a:ext>
            </a:extLst>
          </p:cNvPr>
          <p:cNvSpPr/>
          <p:nvPr/>
        </p:nvSpPr>
        <p:spPr>
          <a:xfrm>
            <a:off x="9875520" y="274320"/>
            <a:ext cx="202731" cy="2066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600" extrusionOk="0">
                <a:moveTo>
                  <a:pt x="3163" y="2620"/>
                </a:moveTo>
                <a:cubicBezTo>
                  <a:pt x="1208" y="4241"/>
                  <a:pt x="3" y="6479"/>
                  <a:pt x="0" y="8947"/>
                </a:cubicBezTo>
                <a:cubicBezTo>
                  <a:pt x="-3" y="11532"/>
                  <a:pt x="1252" y="13829"/>
                  <a:pt x="3465" y="15524"/>
                </a:cubicBezTo>
                <a:lnTo>
                  <a:pt x="10799" y="21600"/>
                </a:lnTo>
                <a:lnTo>
                  <a:pt x="18412" y="15292"/>
                </a:lnTo>
                <a:cubicBezTo>
                  <a:pt x="20379" y="13671"/>
                  <a:pt x="21597" y="11427"/>
                  <a:pt x="21597" y="8947"/>
                </a:cubicBezTo>
                <a:cubicBezTo>
                  <a:pt x="21597" y="4006"/>
                  <a:pt x="16762" y="1"/>
                  <a:pt x="10799" y="0"/>
                </a:cubicBezTo>
                <a:cubicBezTo>
                  <a:pt x="7817" y="0"/>
                  <a:pt x="5116" y="1001"/>
                  <a:pt x="3163" y="2620"/>
                </a:cubicBezTo>
                <a:close/>
              </a:path>
            </a:pathLst>
          </a:custGeom>
          <a:solidFill>
            <a:srgbClr val="0070C0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/>
            <a:endParaRPr sz="1265">
              <a:solidFill>
                <a:schemeClr val="bg1"/>
              </a:solidFill>
            </a:endParaRPr>
          </a:p>
        </p:txBody>
      </p:sp>
      <p:sp>
        <p:nvSpPr>
          <p:cNvPr id="42" name="Shape 56">
            <a:extLst>
              <a:ext uri="{FF2B5EF4-FFF2-40B4-BE49-F238E27FC236}">
                <a16:creationId xmlns:a16="http://schemas.microsoft.com/office/drawing/2014/main" id="{D7B843E1-55F1-44B1-9B57-A20B3A3354E1}"/>
              </a:ext>
            </a:extLst>
          </p:cNvPr>
          <p:cNvSpPr/>
          <p:nvPr/>
        </p:nvSpPr>
        <p:spPr>
          <a:xfrm>
            <a:off x="9875520" y="274320"/>
            <a:ext cx="202731" cy="2066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600" extrusionOk="0">
                <a:moveTo>
                  <a:pt x="3163" y="2620"/>
                </a:moveTo>
                <a:cubicBezTo>
                  <a:pt x="1208" y="4241"/>
                  <a:pt x="3" y="6479"/>
                  <a:pt x="0" y="8947"/>
                </a:cubicBezTo>
                <a:cubicBezTo>
                  <a:pt x="-3" y="11532"/>
                  <a:pt x="1252" y="13829"/>
                  <a:pt x="3465" y="15524"/>
                </a:cubicBezTo>
                <a:lnTo>
                  <a:pt x="10799" y="21600"/>
                </a:lnTo>
                <a:lnTo>
                  <a:pt x="18412" y="15292"/>
                </a:lnTo>
                <a:cubicBezTo>
                  <a:pt x="20379" y="13671"/>
                  <a:pt x="21597" y="11427"/>
                  <a:pt x="21597" y="8947"/>
                </a:cubicBezTo>
                <a:cubicBezTo>
                  <a:pt x="21597" y="4006"/>
                  <a:pt x="16762" y="1"/>
                  <a:pt x="10799" y="0"/>
                </a:cubicBezTo>
                <a:cubicBezTo>
                  <a:pt x="7817" y="0"/>
                  <a:pt x="5116" y="1001"/>
                  <a:pt x="3163" y="2620"/>
                </a:cubicBezTo>
                <a:close/>
              </a:path>
            </a:pathLst>
          </a:custGeom>
          <a:solidFill>
            <a:srgbClr val="0070C0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/>
            <a:endParaRPr sz="1265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1EF0126-8D0A-4D03-8DEF-9ADB469DD643}"/>
              </a:ext>
            </a:extLst>
          </p:cNvPr>
          <p:cNvSpPr txBox="1"/>
          <p:nvPr/>
        </p:nvSpPr>
        <p:spPr>
          <a:xfrm>
            <a:off x="195385" y="953065"/>
            <a:ext cx="11895333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200" dirty="0"/>
              <a:t>The following assessment provides both a visual as to where you are on your modernization journey and fosters discussion in what areas you want to move the needle to next.   </a:t>
            </a:r>
          </a:p>
          <a:p>
            <a:pPr>
              <a:spcBef>
                <a:spcPts val="600"/>
              </a:spcBef>
            </a:pPr>
            <a:r>
              <a:rPr lang="en-US" sz="1200" dirty="0"/>
              <a:t>For each question, drag the blue drops to mark where you are today and green ones where you want to start to modernize in the near term.  </a:t>
            </a:r>
          </a:p>
        </p:txBody>
      </p:sp>
      <p:sp>
        <p:nvSpPr>
          <p:cNvPr id="65" name="Shape 56">
            <a:extLst>
              <a:ext uri="{FF2B5EF4-FFF2-40B4-BE49-F238E27FC236}">
                <a16:creationId xmlns:a16="http://schemas.microsoft.com/office/drawing/2014/main" id="{B8540788-843B-44E0-8059-FB854FA352A9}"/>
              </a:ext>
            </a:extLst>
          </p:cNvPr>
          <p:cNvSpPr/>
          <p:nvPr/>
        </p:nvSpPr>
        <p:spPr>
          <a:xfrm>
            <a:off x="9875520" y="548640"/>
            <a:ext cx="202731" cy="2066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600" extrusionOk="0">
                <a:moveTo>
                  <a:pt x="3163" y="2620"/>
                </a:moveTo>
                <a:cubicBezTo>
                  <a:pt x="1208" y="4241"/>
                  <a:pt x="3" y="6479"/>
                  <a:pt x="0" y="8947"/>
                </a:cubicBezTo>
                <a:cubicBezTo>
                  <a:pt x="-3" y="11532"/>
                  <a:pt x="1252" y="13829"/>
                  <a:pt x="3465" y="15524"/>
                </a:cubicBezTo>
                <a:lnTo>
                  <a:pt x="10799" y="21600"/>
                </a:lnTo>
                <a:lnTo>
                  <a:pt x="18412" y="15292"/>
                </a:lnTo>
                <a:cubicBezTo>
                  <a:pt x="20379" y="13671"/>
                  <a:pt x="21597" y="11427"/>
                  <a:pt x="21597" y="8947"/>
                </a:cubicBezTo>
                <a:cubicBezTo>
                  <a:pt x="21597" y="4006"/>
                  <a:pt x="16762" y="1"/>
                  <a:pt x="10799" y="0"/>
                </a:cubicBezTo>
                <a:cubicBezTo>
                  <a:pt x="7817" y="0"/>
                  <a:pt x="5116" y="1001"/>
                  <a:pt x="3163" y="2620"/>
                </a:cubicBezTo>
                <a:close/>
              </a:path>
            </a:pathLst>
          </a:custGeom>
          <a:solidFill>
            <a:srgbClr val="09AA6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/>
            <a:endParaRPr sz="1265">
              <a:solidFill>
                <a:schemeClr val="bg1"/>
              </a:solidFill>
            </a:endParaRPr>
          </a:p>
        </p:txBody>
      </p:sp>
      <p:sp>
        <p:nvSpPr>
          <p:cNvPr id="66" name="Shape 56">
            <a:extLst>
              <a:ext uri="{FF2B5EF4-FFF2-40B4-BE49-F238E27FC236}">
                <a16:creationId xmlns:a16="http://schemas.microsoft.com/office/drawing/2014/main" id="{2B364DE7-57B3-4BF6-8F5E-EEE01E651500}"/>
              </a:ext>
            </a:extLst>
          </p:cNvPr>
          <p:cNvSpPr/>
          <p:nvPr/>
        </p:nvSpPr>
        <p:spPr>
          <a:xfrm>
            <a:off x="9875520" y="548640"/>
            <a:ext cx="202731" cy="2066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600" extrusionOk="0">
                <a:moveTo>
                  <a:pt x="3163" y="2620"/>
                </a:moveTo>
                <a:cubicBezTo>
                  <a:pt x="1208" y="4241"/>
                  <a:pt x="3" y="6479"/>
                  <a:pt x="0" y="8947"/>
                </a:cubicBezTo>
                <a:cubicBezTo>
                  <a:pt x="-3" y="11532"/>
                  <a:pt x="1252" y="13829"/>
                  <a:pt x="3465" y="15524"/>
                </a:cubicBezTo>
                <a:lnTo>
                  <a:pt x="10799" y="21600"/>
                </a:lnTo>
                <a:lnTo>
                  <a:pt x="18412" y="15292"/>
                </a:lnTo>
                <a:cubicBezTo>
                  <a:pt x="20379" y="13671"/>
                  <a:pt x="21597" y="11427"/>
                  <a:pt x="21597" y="8947"/>
                </a:cubicBezTo>
                <a:cubicBezTo>
                  <a:pt x="21597" y="4006"/>
                  <a:pt x="16762" y="1"/>
                  <a:pt x="10799" y="0"/>
                </a:cubicBezTo>
                <a:cubicBezTo>
                  <a:pt x="7817" y="0"/>
                  <a:pt x="5116" y="1001"/>
                  <a:pt x="3163" y="2620"/>
                </a:cubicBezTo>
                <a:close/>
              </a:path>
            </a:pathLst>
          </a:custGeom>
          <a:solidFill>
            <a:srgbClr val="09AA6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/>
            <a:endParaRPr sz="1265">
              <a:solidFill>
                <a:schemeClr val="bg1"/>
              </a:solidFill>
            </a:endParaRPr>
          </a:p>
        </p:txBody>
      </p:sp>
      <p:sp>
        <p:nvSpPr>
          <p:cNvPr id="67" name="Shape 56">
            <a:extLst>
              <a:ext uri="{FF2B5EF4-FFF2-40B4-BE49-F238E27FC236}">
                <a16:creationId xmlns:a16="http://schemas.microsoft.com/office/drawing/2014/main" id="{1BA3CC36-CA8C-4155-9540-0EF2E0B642AA}"/>
              </a:ext>
            </a:extLst>
          </p:cNvPr>
          <p:cNvSpPr/>
          <p:nvPr/>
        </p:nvSpPr>
        <p:spPr>
          <a:xfrm>
            <a:off x="9875520" y="548640"/>
            <a:ext cx="202731" cy="2066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600" extrusionOk="0">
                <a:moveTo>
                  <a:pt x="3163" y="2620"/>
                </a:moveTo>
                <a:cubicBezTo>
                  <a:pt x="1208" y="4241"/>
                  <a:pt x="3" y="6479"/>
                  <a:pt x="0" y="8947"/>
                </a:cubicBezTo>
                <a:cubicBezTo>
                  <a:pt x="-3" y="11532"/>
                  <a:pt x="1252" y="13829"/>
                  <a:pt x="3465" y="15524"/>
                </a:cubicBezTo>
                <a:lnTo>
                  <a:pt x="10799" y="21600"/>
                </a:lnTo>
                <a:lnTo>
                  <a:pt x="18412" y="15292"/>
                </a:lnTo>
                <a:cubicBezTo>
                  <a:pt x="20379" y="13671"/>
                  <a:pt x="21597" y="11427"/>
                  <a:pt x="21597" y="8947"/>
                </a:cubicBezTo>
                <a:cubicBezTo>
                  <a:pt x="21597" y="4006"/>
                  <a:pt x="16762" y="1"/>
                  <a:pt x="10799" y="0"/>
                </a:cubicBezTo>
                <a:cubicBezTo>
                  <a:pt x="7817" y="0"/>
                  <a:pt x="5116" y="1001"/>
                  <a:pt x="3163" y="2620"/>
                </a:cubicBezTo>
                <a:close/>
              </a:path>
            </a:pathLst>
          </a:custGeom>
          <a:solidFill>
            <a:srgbClr val="09AA6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/>
            <a:endParaRPr sz="1265">
              <a:solidFill>
                <a:schemeClr val="bg1"/>
              </a:solidFill>
            </a:endParaRPr>
          </a:p>
        </p:txBody>
      </p:sp>
      <p:sp>
        <p:nvSpPr>
          <p:cNvPr id="68" name="Shape 56">
            <a:extLst>
              <a:ext uri="{FF2B5EF4-FFF2-40B4-BE49-F238E27FC236}">
                <a16:creationId xmlns:a16="http://schemas.microsoft.com/office/drawing/2014/main" id="{443F7DD2-F0D1-486C-8157-E4523DF8AA31}"/>
              </a:ext>
            </a:extLst>
          </p:cNvPr>
          <p:cNvSpPr/>
          <p:nvPr/>
        </p:nvSpPr>
        <p:spPr>
          <a:xfrm>
            <a:off x="9875520" y="548640"/>
            <a:ext cx="202731" cy="2066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600" extrusionOk="0">
                <a:moveTo>
                  <a:pt x="3163" y="2620"/>
                </a:moveTo>
                <a:cubicBezTo>
                  <a:pt x="1208" y="4241"/>
                  <a:pt x="3" y="6479"/>
                  <a:pt x="0" y="8947"/>
                </a:cubicBezTo>
                <a:cubicBezTo>
                  <a:pt x="-3" y="11532"/>
                  <a:pt x="1252" y="13829"/>
                  <a:pt x="3465" y="15524"/>
                </a:cubicBezTo>
                <a:lnTo>
                  <a:pt x="10799" y="21600"/>
                </a:lnTo>
                <a:lnTo>
                  <a:pt x="18412" y="15292"/>
                </a:lnTo>
                <a:cubicBezTo>
                  <a:pt x="20379" y="13671"/>
                  <a:pt x="21597" y="11427"/>
                  <a:pt x="21597" y="8947"/>
                </a:cubicBezTo>
                <a:cubicBezTo>
                  <a:pt x="21597" y="4006"/>
                  <a:pt x="16762" y="1"/>
                  <a:pt x="10799" y="0"/>
                </a:cubicBezTo>
                <a:cubicBezTo>
                  <a:pt x="7817" y="0"/>
                  <a:pt x="5116" y="1001"/>
                  <a:pt x="3163" y="2620"/>
                </a:cubicBezTo>
                <a:close/>
              </a:path>
            </a:pathLst>
          </a:custGeom>
          <a:solidFill>
            <a:srgbClr val="09AA6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/>
            <a:endParaRPr sz="1265">
              <a:solidFill>
                <a:schemeClr val="bg1"/>
              </a:solidFill>
            </a:endParaRPr>
          </a:p>
        </p:txBody>
      </p:sp>
      <p:sp>
        <p:nvSpPr>
          <p:cNvPr id="69" name="Shape 56">
            <a:extLst>
              <a:ext uri="{FF2B5EF4-FFF2-40B4-BE49-F238E27FC236}">
                <a16:creationId xmlns:a16="http://schemas.microsoft.com/office/drawing/2014/main" id="{1BB83880-EA96-406F-A46E-96FD4DA240C4}"/>
              </a:ext>
            </a:extLst>
          </p:cNvPr>
          <p:cNvSpPr/>
          <p:nvPr/>
        </p:nvSpPr>
        <p:spPr>
          <a:xfrm>
            <a:off x="9875520" y="548640"/>
            <a:ext cx="202731" cy="2066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600" extrusionOk="0">
                <a:moveTo>
                  <a:pt x="3163" y="2620"/>
                </a:moveTo>
                <a:cubicBezTo>
                  <a:pt x="1208" y="4241"/>
                  <a:pt x="3" y="6479"/>
                  <a:pt x="0" y="8947"/>
                </a:cubicBezTo>
                <a:cubicBezTo>
                  <a:pt x="-3" y="11532"/>
                  <a:pt x="1252" y="13829"/>
                  <a:pt x="3465" y="15524"/>
                </a:cubicBezTo>
                <a:lnTo>
                  <a:pt x="10799" y="21600"/>
                </a:lnTo>
                <a:lnTo>
                  <a:pt x="18412" y="15292"/>
                </a:lnTo>
                <a:cubicBezTo>
                  <a:pt x="20379" y="13671"/>
                  <a:pt x="21597" y="11427"/>
                  <a:pt x="21597" y="8947"/>
                </a:cubicBezTo>
                <a:cubicBezTo>
                  <a:pt x="21597" y="4006"/>
                  <a:pt x="16762" y="1"/>
                  <a:pt x="10799" y="0"/>
                </a:cubicBezTo>
                <a:cubicBezTo>
                  <a:pt x="7817" y="0"/>
                  <a:pt x="5116" y="1001"/>
                  <a:pt x="3163" y="2620"/>
                </a:cubicBezTo>
                <a:close/>
              </a:path>
            </a:pathLst>
          </a:custGeom>
          <a:solidFill>
            <a:srgbClr val="09AA6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/>
            <a:endParaRPr sz="1265">
              <a:solidFill>
                <a:schemeClr val="bg1"/>
              </a:solidFill>
            </a:endParaRPr>
          </a:p>
        </p:txBody>
      </p:sp>
      <p:sp>
        <p:nvSpPr>
          <p:cNvPr id="70" name="Shape 56">
            <a:extLst>
              <a:ext uri="{FF2B5EF4-FFF2-40B4-BE49-F238E27FC236}">
                <a16:creationId xmlns:a16="http://schemas.microsoft.com/office/drawing/2014/main" id="{F69232D4-C4A6-49A3-B63A-F4F29D7497DB}"/>
              </a:ext>
            </a:extLst>
          </p:cNvPr>
          <p:cNvSpPr/>
          <p:nvPr/>
        </p:nvSpPr>
        <p:spPr>
          <a:xfrm>
            <a:off x="9875520" y="548640"/>
            <a:ext cx="202731" cy="2066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600" extrusionOk="0">
                <a:moveTo>
                  <a:pt x="3163" y="2620"/>
                </a:moveTo>
                <a:cubicBezTo>
                  <a:pt x="1208" y="4241"/>
                  <a:pt x="3" y="6479"/>
                  <a:pt x="0" y="8947"/>
                </a:cubicBezTo>
                <a:cubicBezTo>
                  <a:pt x="-3" y="11532"/>
                  <a:pt x="1252" y="13829"/>
                  <a:pt x="3465" y="15524"/>
                </a:cubicBezTo>
                <a:lnTo>
                  <a:pt x="10799" y="21600"/>
                </a:lnTo>
                <a:lnTo>
                  <a:pt x="18412" y="15292"/>
                </a:lnTo>
                <a:cubicBezTo>
                  <a:pt x="20379" y="13671"/>
                  <a:pt x="21597" y="11427"/>
                  <a:pt x="21597" y="8947"/>
                </a:cubicBezTo>
                <a:cubicBezTo>
                  <a:pt x="21597" y="4006"/>
                  <a:pt x="16762" y="1"/>
                  <a:pt x="10799" y="0"/>
                </a:cubicBezTo>
                <a:cubicBezTo>
                  <a:pt x="7817" y="0"/>
                  <a:pt x="5116" y="1001"/>
                  <a:pt x="3163" y="2620"/>
                </a:cubicBezTo>
                <a:close/>
              </a:path>
            </a:pathLst>
          </a:custGeom>
          <a:solidFill>
            <a:srgbClr val="09AA6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/>
            <a:endParaRPr sz="1265" dirty="0">
              <a:solidFill>
                <a:schemeClr val="bg1"/>
              </a:solidFill>
            </a:endParaRPr>
          </a:p>
        </p:txBody>
      </p:sp>
      <p:sp>
        <p:nvSpPr>
          <p:cNvPr id="71" name="Shape 56">
            <a:extLst>
              <a:ext uri="{FF2B5EF4-FFF2-40B4-BE49-F238E27FC236}">
                <a16:creationId xmlns:a16="http://schemas.microsoft.com/office/drawing/2014/main" id="{2E7D53E0-0A60-4C29-A66A-1268B5715233}"/>
              </a:ext>
            </a:extLst>
          </p:cNvPr>
          <p:cNvSpPr/>
          <p:nvPr/>
        </p:nvSpPr>
        <p:spPr>
          <a:xfrm>
            <a:off x="9875520" y="274320"/>
            <a:ext cx="202731" cy="2066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600" extrusionOk="0">
                <a:moveTo>
                  <a:pt x="3163" y="2620"/>
                </a:moveTo>
                <a:cubicBezTo>
                  <a:pt x="1208" y="4241"/>
                  <a:pt x="3" y="6479"/>
                  <a:pt x="0" y="8947"/>
                </a:cubicBezTo>
                <a:cubicBezTo>
                  <a:pt x="-3" y="11532"/>
                  <a:pt x="1252" y="13829"/>
                  <a:pt x="3465" y="15524"/>
                </a:cubicBezTo>
                <a:lnTo>
                  <a:pt x="10799" y="21600"/>
                </a:lnTo>
                <a:lnTo>
                  <a:pt x="18412" y="15292"/>
                </a:lnTo>
                <a:cubicBezTo>
                  <a:pt x="20379" y="13671"/>
                  <a:pt x="21597" y="11427"/>
                  <a:pt x="21597" y="8947"/>
                </a:cubicBezTo>
                <a:cubicBezTo>
                  <a:pt x="21597" y="4006"/>
                  <a:pt x="16762" y="1"/>
                  <a:pt x="10799" y="0"/>
                </a:cubicBezTo>
                <a:cubicBezTo>
                  <a:pt x="7817" y="0"/>
                  <a:pt x="5116" y="1001"/>
                  <a:pt x="3163" y="2620"/>
                </a:cubicBezTo>
                <a:close/>
              </a:path>
            </a:pathLst>
          </a:custGeom>
          <a:solidFill>
            <a:srgbClr val="0070C0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/>
            <a:endParaRPr sz="1265">
              <a:solidFill>
                <a:schemeClr val="bg1"/>
              </a:solidFill>
            </a:endParaRPr>
          </a:p>
        </p:txBody>
      </p:sp>
      <p:sp>
        <p:nvSpPr>
          <p:cNvPr id="72" name="Shape 56">
            <a:extLst>
              <a:ext uri="{FF2B5EF4-FFF2-40B4-BE49-F238E27FC236}">
                <a16:creationId xmlns:a16="http://schemas.microsoft.com/office/drawing/2014/main" id="{AEE3B7DE-8DFC-479A-9F9A-8465A93A132C}"/>
              </a:ext>
            </a:extLst>
          </p:cNvPr>
          <p:cNvSpPr/>
          <p:nvPr/>
        </p:nvSpPr>
        <p:spPr>
          <a:xfrm>
            <a:off x="9875520" y="274320"/>
            <a:ext cx="202731" cy="2066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600" extrusionOk="0">
                <a:moveTo>
                  <a:pt x="3163" y="2620"/>
                </a:moveTo>
                <a:cubicBezTo>
                  <a:pt x="1208" y="4241"/>
                  <a:pt x="3" y="6479"/>
                  <a:pt x="0" y="8947"/>
                </a:cubicBezTo>
                <a:cubicBezTo>
                  <a:pt x="-3" y="11532"/>
                  <a:pt x="1252" y="13829"/>
                  <a:pt x="3465" y="15524"/>
                </a:cubicBezTo>
                <a:lnTo>
                  <a:pt x="10799" y="21600"/>
                </a:lnTo>
                <a:lnTo>
                  <a:pt x="18412" y="15292"/>
                </a:lnTo>
                <a:cubicBezTo>
                  <a:pt x="20379" y="13671"/>
                  <a:pt x="21597" y="11427"/>
                  <a:pt x="21597" y="8947"/>
                </a:cubicBezTo>
                <a:cubicBezTo>
                  <a:pt x="21597" y="4006"/>
                  <a:pt x="16762" y="1"/>
                  <a:pt x="10799" y="0"/>
                </a:cubicBezTo>
                <a:cubicBezTo>
                  <a:pt x="7817" y="0"/>
                  <a:pt x="5116" y="1001"/>
                  <a:pt x="3163" y="2620"/>
                </a:cubicBezTo>
                <a:close/>
              </a:path>
            </a:pathLst>
          </a:custGeom>
          <a:solidFill>
            <a:srgbClr val="0070C0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/>
            <a:endParaRPr sz="1265">
              <a:solidFill>
                <a:schemeClr val="bg1"/>
              </a:solidFill>
            </a:endParaRPr>
          </a:p>
        </p:txBody>
      </p:sp>
      <p:sp>
        <p:nvSpPr>
          <p:cNvPr id="73" name="Shape 56">
            <a:extLst>
              <a:ext uri="{FF2B5EF4-FFF2-40B4-BE49-F238E27FC236}">
                <a16:creationId xmlns:a16="http://schemas.microsoft.com/office/drawing/2014/main" id="{5E49DAE9-E8AB-4130-B4B2-7EA3182326BA}"/>
              </a:ext>
            </a:extLst>
          </p:cNvPr>
          <p:cNvSpPr/>
          <p:nvPr/>
        </p:nvSpPr>
        <p:spPr>
          <a:xfrm>
            <a:off x="9875520" y="274320"/>
            <a:ext cx="202731" cy="2066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600" extrusionOk="0">
                <a:moveTo>
                  <a:pt x="3163" y="2620"/>
                </a:moveTo>
                <a:cubicBezTo>
                  <a:pt x="1208" y="4241"/>
                  <a:pt x="3" y="6479"/>
                  <a:pt x="0" y="8947"/>
                </a:cubicBezTo>
                <a:cubicBezTo>
                  <a:pt x="-3" y="11532"/>
                  <a:pt x="1252" y="13829"/>
                  <a:pt x="3465" y="15524"/>
                </a:cubicBezTo>
                <a:lnTo>
                  <a:pt x="10799" y="21600"/>
                </a:lnTo>
                <a:lnTo>
                  <a:pt x="18412" y="15292"/>
                </a:lnTo>
                <a:cubicBezTo>
                  <a:pt x="20379" y="13671"/>
                  <a:pt x="21597" y="11427"/>
                  <a:pt x="21597" y="8947"/>
                </a:cubicBezTo>
                <a:cubicBezTo>
                  <a:pt x="21597" y="4006"/>
                  <a:pt x="16762" y="1"/>
                  <a:pt x="10799" y="0"/>
                </a:cubicBezTo>
                <a:cubicBezTo>
                  <a:pt x="7817" y="0"/>
                  <a:pt x="5116" y="1001"/>
                  <a:pt x="3163" y="2620"/>
                </a:cubicBezTo>
                <a:close/>
              </a:path>
            </a:pathLst>
          </a:custGeom>
          <a:solidFill>
            <a:srgbClr val="0070C0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/>
            <a:endParaRPr sz="1265">
              <a:solidFill>
                <a:schemeClr val="bg1"/>
              </a:solidFill>
            </a:endParaRPr>
          </a:p>
        </p:txBody>
      </p:sp>
      <p:sp>
        <p:nvSpPr>
          <p:cNvPr id="74" name="Shape 56">
            <a:extLst>
              <a:ext uri="{FF2B5EF4-FFF2-40B4-BE49-F238E27FC236}">
                <a16:creationId xmlns:a16="http://schemas.microsoft.com/office/drawing/2014/main" id="{6003066B-C86A-4546-894C-1E1604FA5EE8}"/>
              </a:ext>
            </a:extLst>
          </p:cNvPr>
          <p:cNvSpPr/>
          <p:nvPr/>
        </p:nvSpPr>
        <p:spPr>
          <a:xfrm>
            <a:off x="9875520" y="274320"/>
            <a:ext cx="202731" cy="2066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600" extrusionOk="0">
                <a:moveTo>
                  <a:pt x="3163" y="2620"/>
                </a:moveTo>
                <a:cubicBezTo>
                  <a:pt x="1208" y="4241"/>
                  <a:pt x="3" y="6479"/>
                  <a:pt x="0" y="8947"/>
                </a:cubicBezTo>
                <a:cubicBezTo>
                  <a:pt x="-3" y="11532"/>
                  <a:pt x="1252" y="13829"/>
                  <a:pt x="3465" y="15524"/>
                </a:cubicBezTo>
                <a:lnTo>
                  <a:pt x="10799" y="21600"/>
                </a:lnTo>
                <a:lnTo>
                  <a:pt x="18412" y="15292"/>
                </a:lnTo>
                <a:cubicBezTo>
                  <a:pt x="20379" y="13671"/>
                  <a:pt x="21597" y="11427"/>
                  <a:pt x="21597" y="8947"/>
                </a:cubicBezTo>
                <a:cubicBezTo>
                  <a:pt x="21597" y="4006"/>
                  <a:pt x="16762" y="1"/>
                  <a:pt x="10799" y="0"/>
                </a:cubicBezTo>
                <a:cubicBezTo>
                  <a:pt x="7817" y="0"/>
                  <a:pt x="5116" y="1001"/>
                  <a:pt x="3163" y="2620"/>
                </a:cubicBezTo>
                <a:close/>
              </a:path>
            </a:pathLst>
          </a:custGeom>
          <a:solidFill>
            <a:srgbClr val="0070C0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/>
            <a:endParaRPr sz="1265">
              <a:solidFill>
                <a:schemeClr val="bg1"/>
              </a:solidFill>
            </a:endParaRPr>
          </a:p>
        </p:txBody>
      </p:sp>
      <p:sp>
        <p:nvSpPr>
          <p:cNvPr id="75" name="Shape 56">
            <a:extLst>
              <a:ext uri="{FF2B5EF4-FFF2-40B4-BE49-F238E27FC236}">
                <a16:creationId xmlns:a16="http://schemas.microsoft.com/office/drawing/2014/main" id="{99444582-6DA9-40D1-A7FF-7B2886F7DCB1}"/>
              </a:ext>
            </a:extLst>
          </p:cNvPr>
          <p:cNvSpPr/>
          <p:nvPr/>
        </p:nvSpPr>
        <p:spPr>
          <a:xfrm>
            <a:off x="9875520" y="274320"/>
            <a:ext cx="202731" cy="2066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600" extrusionOk="0">
                <a:moveTo>
                  <a:pt x="3163" y="2620"/>
                </a:moveTo>
                <a:cubicBezTo>
                  <a:pt x="1208" y="4241"/>
                  <a:pt x="3" y="6479"/>
                  <a:pt x="0" y="8947"/>
                </a:cubicBezTo>
                <a:cubicBezTo>
                  <a:pt x="-3" y="11532"/>
                  <a:pt x="1252" y="13829"/>
                  <a:pt x="3465" y="15524"/>
                </a:cubicBezTo>
                <a:lnTo>
                  <a:pt x="10799" y="21600"/>
                </a:lnTo>
                <a:lnTo>
                  <a:pt x="18412" y="15292"/>
                </a:lnTo>
                <a:cubicBezTo>
                  <a:pt x="20379" y="13671"/>
                  <a:pt x="21597" y="11427"/>
                  <a:pt x="21597" y="8947"/>
                </a:cubicBezTo>
                <a:cubicBezTo>
                  <a:pt x="21597" y="4006"/>
                  <a:pt x="16762" y="1"/>
                  <a:pt x="10799" y="0"/>
                </a:cubicBezTo>
                <a:cubicBezTo>
                  <a:pt x="7817" y="0"/>
                  <a:pt x="5116" y="1001"/>
                  <a:pt x="3163" y="2620"/>
                </a:cubicBezTo>
                <a:close/>
              </a:path>
            </a:pathLst>
          </a:custGeom>
          <a:solidFill>
            <a:srgbClr val="0070C0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/>
            <a:endParaRPr sz="1265">
              <a:solidFill>
                <a:schemeClr val="bg1"/>
              </a:solidFill>
            </a:endParaRPr>
          </a:p>
        </p:txBody>
      </p:sp>
      <p:sp>
        <p:nvSpPr>
          <p:cNvPr id="76" name="Shape 56">
            <a:extLst>
              <a:ext uri="{FF2B5EF4-FFF2-40B4-BE49-F238E27FC236}">
                <a16:creationId xmlns:a16="http://schemas.microsoft.com/office/drawing/2014/main" id="{94FDAC46-525B-4AA2-A80B-23B777576EE3}"/>
              </a:ext>
            </a:extLst>
          </p:cNvPr>
          <p:cNvSpPr/>
          <p:nvPr/>
        </p:nvSpPr>
        <p:spPr>
          <a:xfrm>
            <a:off x="9875520" y="274320"/>
            <a:ext cx="202731" cy="2066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600" extrusionOk="0">
                <a:moveTo>
                  <a:pt x="3163" y="2620"/>
                </a:moveTo>
                <a:cubicBezTo>
                  <a:pt x="1208" y="4241"/>
                  <a:pt x="3" y="6479"/>
                  <a:pt x="0" y="8947"/>
                </a:cubicBezTo>
                <a:cubicBezTo>
                  <a:pt x="-3" y="11532"/>
                  <a:pt x="1252" y="13829"/>
                  <a:pt x="3465" y="15524"/>
                </a:cubicBezTo>
                <a:lnTo>
                  <a:pt x="10799" y="21600"/>
                </a:lnTo>
                <a:lnTo>
                  <a:pt x="18412" y="15292"/>
                </a:lnTo>
                <a:cubicBezTo>
                  <a:pt x="20379" y="13671"/>
                  <a:pt x="21597" y="11427"/>
                  <a:pt x="21597" y="8947"/>
                </a:cubicBezTo>
                <a:cubicBezTo>
                  <a:pt x="21597" y="4006"/>
                  <a:pt x="16762" y="1"/>
                  <a:pt x="10799" y="0"/>
                </a:cubicBezTo>
                <a:cubicBezTo>
                  <a:pt x="7817" y="0"/>
                  <a:pt x="5116" y="1001"/>
                  <a:pt x="3163" y="2620"/>
                </a:cubicBezTo>
                <a:close/>
              </a:path>
            </a:pathLst>
          </a:custGeom>
          <a:solidFill>
            <a:srgbClr val="0070C0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/>
            <a:endParaRPr sz="1265">
              <a:solidFill>
                <a:schemeClr val="bg1"/>
              </a:solidFill>
            </a:endParaRPr>
          </a:p>
        </p:txBody>
      </p:sp>
      <p:sp>
        <p:nvSpPr>
          <p:cNvPr id="77" name="Shape 56">
            <a:extLst>
              <a:ext uri="{FF2B5EF4-FFF2-40B4-BE49-F238E27FC236}">
                <a16:creationId xmlns:a16="http://schemas.microsoft.com/office/drawing/2014/main" id="{7BAA6033-806D-4703-992E-A11FCDA5BE40}"/>
              </a:ext>
            </a:extLst>
          </p:cNvPr>
          <p:cNvSpPr/>
          <p:nvPr/>
        </p:nvSpPr>
        <p:spPr>
          <a:xfrm>
            <a:off x="9875520" y="274320"/>
            <a:ext cx="202731" cy="2066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600" extrusionOk="0">
                <a:moveTo>
                  <a:pt x="3163" y="2620"/>
                </a:moveTo>
                <a:cubicBezTo>
                  <a:pt x="1208" y="4241"/>
                  <a:pt x="3" y="6479"/>
                  <a:pt x="0" y="8947"/>
                </a:cubicBezTo>
                <a:cubicBezTo>
                  <a:pt x="-3" y="11532"/>
                  <a:pt x="1252" y="13829"/>
                  <a:pt x="3465" y="15524"/>
                </a:cubicBezTo>
                <a:lnTo>
                  <a:pt x="10799" y="21600"/>
                </a:lnTo>
                <a:lnTo>
                  <a:pt x="18412" y="15292"/>
                </a:lnTo>
                <a:cubicBezTo>
                  <a:pt x="20379" y="13671"/>
                  <a:pt x="21597" y="11427"/>
                  <a:pt x="21597" y="8947"/>
                </a:cubicBezTo>
                <a:cubicBezTo>
                  <a:pt x="21597" y="4006"/>
                  <a:pt x="16762" y="1"/>
                  <a:pt x="10799" y="0"/>
                </a:cubicBezTo>
                <a:cubicBezTo>
                  <a:pt x="7817" y="0"/>
                  <a:pt x="5116" y="1001"/>
                  <a:pt x="3163" y="2620"/>
                </a:cubicBezTo>
                <a:close/>
              </a:path>
            </a:pathLst>
          </a:custGeom>
          <a:solidFill>
            <a:srgbClr val="0070C0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/>
            <a:endParaRPr sz="1265">
              <a:solidFill>
                <a:schemeClr val="bg1"/>
              </a:solidFill>
            </a:endParaRPr>
          </a:p>
        </p:txBody>
      </p:sp>
      <p:sp>
        <p:nvSpPr>
          <p:cNvPr id="78" name="Shape 56">
            <a:extLst>
              <a:ext uri="{FF2B5EF4-FFF2-40B4-BE49-F238E27FC236}">
                <a16:creationId xmlns:a16="http://schemas.microsoft.com/office/drawing/2014/main" id="{E0856F64-0990-46A2-A94F-764E6AA95B77}"/>
              </a:ext>
            </a:extLst>
          </p:cNvPr>
          <p:cNvSpPr/>
          <p:nvPr/>
        </p:nvSpPr>
        <p:spPr>
          <a:xfrm>
            <a:off x="9875520" y="274320"/>
            <a:ext cx="202731" cy="2066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600" extrusionOk="0">
                <a:moveTo>
                  <a:pt x="3163" y="2620"/>
                </a:moveTo>
                <a:cubicBezTo>
                  <a:pt x="1208" y="4241"/>
                  <a:pt x="3" y="6479"/>
                  <a:pt x="0" y="8947"/>
                </a:cubicBezTo>
                <a:cubicBezTo>
                  <a:pt x="-3" y="11532"/>
                  <a:pt x="1252" y="13829"/>
                  <a:pt x="3465" y="15524"/>
                </a:cubicBezTo>
                <a:lnTo>
                  <a:pt x="10799" y="21600"/>
                </a:lnTo>
                <a:lnTo>
                  <a:pt x="18412" y="15292"/>
                </a:lnTo>
                <a:cubicBezTo>
                  <a:pt x="20379" y="13671"/>
                  <a:pt x="21597" y="11427"/>
                  <a:pt x="21597" y="8947"/>
                </a:cubicBezTo>
                <a:cubicBezTo>
                  <a:pt x="21597" y="4006"/>
                  <a:pt x="16762" y="1"/>
                  <a:pt x="10799" y="0"/>
                </a:cubicBezTo>
                <a:cubicBezTo>
                  <a:pt x="7817" y="0"/>
                  <a:pt x="5116" y="1001"/>
                  <a:pt x="3163" y="2620"/>
                </a:cubicBezTo>
                <a:close/>
              </a:path>
            </a:pathLst>
          </a:custGeom>
          <a:solidFill>
            <a:srgbClr val="0070C0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/>
            <a:endParaRPr sz="1265">
              <a:solidFill>
                <a:schemeClr val="bg1"/>
              </a:solidFill>
            </a:endParaRPr>
          </a:p>
        </p:txBody>
      </p:sp>
      <p:sp>
        <p:nvSpPr>
          <p:cNvPr id="79" name="Shape 56">
            <a:extLst>
              <a:ext uri="{FF2B5EF4-FFF2-40B4-BE49-F238E27FC236}">
                <a16:creationId xmlns:a16="http://schemas.microsoft.com/office/drawing/2014/main" id="{0BA1A880-C952-43B6-A6F4-68611E00AAB8}"/>
              </a:ext>
            </a:extLst>
          </p:cNvPr>
          <p:cNvSpPr/>
          <p:nvPr/>
        </p:nvSpPr>
        <p:spPr>
          <a:xfrm>
            <a:off x="9875520" y="274320"/>
            <a:ext cx="202731" cy="2066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600" extrusionOk="0">
                <a:moveTo>
                  <a:pt x="3163" y="2620"/>
                </a:moveTo>
                <a:cubicBezTo>
                  <a:pt x="1208" y="4241"/>
                  <a:pt x="3" y="6479"/>
                  <a:pt x="0" y="8947"/>
                </a:cubicBezTo>
                <a:cubicBezTo>
                  <a:pt x="-3" y="11532"/>
                  <a:pt x="1252" y="13829"/>
                  <a:pt x="3465" y="15524"/>
                </a:cubicBezTo>
                <a:lnTo>
                  <a:pt x="10799" y="21600"/>
                </a:lnTo>
                <a:lnTo>
                  <a:pt x="18412" y="15292"/>
                </a:lnTo>
                <a:cubicBezTo>
                  <a:pt x="20379" y="13671"/>
                  <a:pt x="21597" y="11427"/>
                  <a:pt x="21597" y="8947"/>
                </a:cubicBezTo>
                <a:cubicBezTo>
                  <a:pt x="21597" y="4006"/>
                  <a:pt x="16762" y="1"/>
                  <a:pt x="10799" y="0"/>
                </a:cubicBezTo>
                <a:cubicBezTo>
                  <a:pt x="7817" y="0"/>
                  <a:pt x="5116" y="1001"/>
                  <a:pt x="3163" y="2620"/>
                </a:cubicBezTo>
                <a:close/>
              </a:path>
            </a:pathLst>
          </a:custGeom>
          <a:solidFill>
            <a:srgbClr val="0070C0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/>
            <a:endParaRPr sz="1265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9308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lanview 2020-01">
  <a:themeElements>
    <a:clrScheme name="Planview 2019-10">
      <a:dk1>
        <a:srgbClr val="1A1B2F"/>
      </a:dk1>
      <a:lt1>
        <a:srgbClr val="FFFFFF"/>
      </a:lt1>
      <a:dk2>
        <a:srgbClr val="1A1B2F"/>
      </a:dk2>
      <a:lt2>
        <a:srgbClr val="AA182C"/>
      </a:lt2>
      <a:accent1>
        <a:srgbClr val="484959"/>
      </a:accent1>
      <a:accent2>
        <a:srgbClr val="AA182C"/>
      </a:accent2>
      <a:accent3>
        <a:srgbClr val="4297FC"/>
      </a:accent3>
      <a:accent4>
        <a:srgbClr val="BC5CE4"/>
      </a:accent4>
      <a:accent5>
        <a:srgbClr val="3ABB81"/>
      </a:accent5>
      <a:accent6>
        <a:srgbClr val="FFBA69"/>
      </a:accent6>
      <a:hlink>
        <a:srgbClr val="513CFF"/>
      </a:hlink>
      <a:folHlink>
        <a:srgbClr val="680B18"/>
      </a:folHlink>
    </a:clrScheme>
    <a:fontScheme name="Planview 2016">
      <a:majorFont>
        <a:latin typeface="Avenir LT Std 65 Medium"/>
        <a:ea typeface=""/>
        <a:cs typeface=""/>
      </a:majorFont>
      <a:minorFont>
        <a:latin typeface="Avenir LT Std 35 Light"/>
        <a:ea typeface=""/>
        <a:cs typeface="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>
        <a:solidFill>
          <a:schemeClr val="tx1">
            <a:lumMod val="90000"/>
            <a:lumOff val="10000"/>
          </a:schemeClr>
        </a:solidFill>
        <a:ln>
          <a:noFill/>
        </a:ln>
      </a:spPr>
      <a:bodyPr rot="0" spcFirstLastPara="0" vertOverflow="overflow" horzOverflow="overflow" vert="horz" wrap="square" lIns="60070" tIns="30035" rIns="60070" bIns="30035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0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lanview Corporate Template-2021" id="{09CF97B6-25E8-B647-9DD7-43631051F303}" vid="{C8D70BA2-3F32-194B-89CD-419BBF8899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73a126e-4d95-4c48-85ab-bdd3d91789fe">
      <UserInfo>
        <DisplayName>Aaliyah Cupil</DisplayName>
        <AccountId>457</AccountId>
        <AccountType/>
      </UserInfo>
      <UserInfo>
        <DisplayName>Debbie Lea</DisplayName>
        <AccountId>39</AccountId>
        <AccountType/>
      </UserInfo>
      <UserInfo>
        <DisplayName>Eva Berry</DisplayName>
        <AccountId>21</AccountId>
        <AccountType/>
      </UserInfo>
      <UserInfo>
        <DisplayName>Gina Barrett</DisplayName>
        <AccountId>672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6CC185AB94374A99E1EAC828D8B7D7" ma:contentTypeVersion="13" ma:contentTypeDescription="Create a new document." ma:contentTypeScope="" ma:versionID="ed2a36f89b384ed6291c87aaf02fdb74">
  <xsd:schema xmlns:xsd="http://www.w3.org/2001/XMLSchema" xmlns:xs="http://www.w3.org/2001/XMLSchema" xmlns:p="http://schemas.microsoft.com/office/2006/metadata/properties" xmlns:ns2="97aceb77-4712-4cad-8939-d5b7ad73fb61" xmlns:ns3="373a126e-4d95-4c48-85ab-bdd3d91789fe" targetNamespace="http://schemas.microsoft.com/office/2006/metadata/properties" ma:root="true" ma:fieldsID="760c33d41afd23b7b9b2c19684e4616f" ns2:_="" ns3:_="">
    <xsd:import namespace="97aceb77-4712-4cad-8939-d5b7ad73fb61"/>
    <xsd:import namespace="373a126e-4d95-4c48-85ab-bdd3d91789f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aceb77-4712-4cad-8939-d5b7ad73fb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3a126e-4d95-4c48-85ab-bdd3d91789f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6601717-C39E-4237-BEC0-CA14ABB88F62}">
  <ds:schemaRefs>
    <ds:schemaRef ds:uri="373a126e-4d95-4c48-85ab-bdd3d91789fe"/>
    <ds:schemaRef ds:uri="97aceb77-4712-4cad-8939-d5b7ad73fb6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2DAE9DB-2773-4B60-A73E-33D351F9E13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D2B055-3D05-4146-9005-09062FCDB090}">
  <ds:schemaRefs>
    <ds:schemaRef ds:uri="373a126e-4d95-4c48-85ab-bdd3d91789fe"/>
    <ds:schemaRef ds:uri="97aceb77-4712-4cad-8939-d5b7ad73fb6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11942</TotalTime>
  <Words>656</Words>
  <Application>Microsoft Office PowerPoint</Application>
  <PresentationFormat>Widescreen</PresentationFormat>
  <Paragraphs>97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LT Std 35 Light</vt:lpstr>
      <vt:lpstr>Avenir LT Std 65 Medium</vt:lpstr>
      <vt:lpstr>Calibri</vt:lpstr>
      <vt:lpstr>Planview 2020-01</vt:lpstr>
      <vt:lpstr>Customer Journey Assessment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FastTrack Solution Deployment Model</dc:title>
  <dc:creator>Geoffrey Cuddy</dc:creator>
  <cp:lastModifiedBy>Trevor Partney</cp:lastModifiedBy>
  <cp:revision>17</cp:revision>
  <dcterms:created xsi:type="dcterms:W3CDTF">2021-05-03T12:46:29Z</dcterms:created>
  <dcterms:modified xsi:type="dcterms:W3CDTF">2022-06-02T11:31:00Z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0x010100C86CC185AB94374A99E1EAC828D8B7D7</vt:lpwstr>
  </property>
</Properties>
</file>